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63" r:id="rId5"/>
    <p:sldId id="754" r:id="rId6"/>
    <p:sldId id="774" r:id="rId7"/>
    <p:sldId id="753" r:id="rId8"/>
    <p:sldId id="689" r:id="rId9"/>
    <p:sldId id="273" r:id="rId10"/>
    <p:sldId id="278" r:id="rId11"/>
    <p:sldId id="755" r:id="rId12"/>
    <p:sldId id="756" r:id="rId13"/>
    <p:sldId id="757" r:id="rId14"/>
    <p:sldId id="767" r:id="rId15"/>
    <p:sldId id="768" r:id="rId16"/>
    <p:sldId id="769" r:id="rId17"/>
    <p:sldId id="770" r:id="rId18"/>
    <p:sldId id="771" r:id="rId19"/>
    <p:sldId id="772" r:id="rId20"/>
    <p:sldId id="773" r:id="rId21"/>
    <p:sldId id="292" r:id="rId22"/>
    <p:sldId id="727" r:id="rId23"/>
    <p:sldId id="751" r:id="rId24"/>
    <p:sldId id="726" r:id="rId25"/>
    <p:sldId id="673" r:id="rId26"/>
    <p:sldId id="760" r:id="rId27"/>
    <p:sldId id="647" r:id="rId28"/>
    <p:sldId id="759" r:id="rId29"/>
    <p:sldId id="764" r:id="rId30"/>
    <p:sldId id="763" r:id="rId31"/>
    <p:sldId id="775" r:id="rId32"/>
    <p:sldId id="657" r:id="rId33"/>
    <p:sldId id="761" r:id="rId34"/>
    <p:sldId id="758" r:id="rId35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53FC10"/>
    <a:srgbClr val="592A8A"/>
    <a:srgbClr val="F814CD"/>
    <a:srgbClr val="FF0D0D"/>
    <a:srgbClr val="19B419"/>
    <a:srgbClr val="FEC923"/>
    <a:srgbClr val="005C00"/>
    <a:srgbClr val="4000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92F860-A301-4EE6-B7A2-9CC740917712}" v="52" dt="2022-11-16T03:06:26.9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2" y="9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1944" y="-60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viewProps" Target="viewProps.xml" Id="rId39" /><Relationship Type="http://schemas.openxmlformats.org/officeDocument/2006/relationships/customXml" Target="../customXml/item3.xml" Id="rId3" /><Relationship Type="http://schemas.openxmlformats.org/officeDocument/2006/relationships/slide" Target="slides/slide17.xml" Id="rId21" /><Relationship Type="http://schemas.openxmlformats.org/officeDocument/2006/relationships/slide" Target="slides/slide30.xml" Id="rId34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slide" Target="slides/slide29.xml" Id="rId33" /><Relationship Type="http://schemas.openxmlformats.org/officeDocument/2006/relationships/presProps" Target="presProps.xml" Id="rId38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slide" Target="slides/slide16.xml" Id="rId20" /><Relationship Type="http://schemas.openxmlformats.org/officeDocument/2006/relationships/slide" Target="slides/slide25.xml" Id="rId29" /><Relationship Type="http://schemas.openxmlformats.org/officeDocument/2006/relationships/tableStyles" Target="tableStyles.xml" Id="rId41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28.xml" Id="rId32" /><Relationship Type="http://schemas.openxmlformats.org/officeDocument/2006/relationships/handoutMaster" Target="handoutMasters/handoutMaster1.xml" Id="rId37" /><Relationship Type="http://schemas.openxmlformats.org/officeDocument/2006/relationships/theme" Target="theme/theme1.xml" Id="rId40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slide" Target="slides/slide24.xml" Id="rId28" /><Relationship Type="http://schemas.openxmlformats.org/officeDocument/2006/relationships/notesMaster" Target="notesMasters/notesMaster1.xml" Id="rId36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slide" Target="slides/slide27.xml" Id="rId31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slide" Target="slides/slide23.xml" Id="rId27" /><Relationship Type="http://schemas.openxmlformats.org/officeDocument/2006/relationships/slide" Target="slides/slide26.xml" Id="rId30" /><Relationship Type="http://schemas.openxmlformats.org/officeDocument/2006/relationships/slide" Target="slides/slide31.xml" Id="rId35" /><Relationship Type="http://schemas.microsoft.com/office/2015/10/relationships/revisionInfo" Target="revisionInfo.xml" Id="rId43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FC0625-BF4D-4024-9B90-A5E812F16D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326A19-FA56-46B5-9F86-DA7A59CF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BD0E39A-AAC5-4B0D-8C50-CEDFD944D91A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6B6D4-3A88-4A6C-9E87-BA267A1005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D1FB74-9431-44C6-B4C4-0965DBC8FD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C33180C3-B685-49E7-9332-DB0FE78DA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61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5A11CED-934C-49CA-BF45-6BB8622339C3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1370FB7-6614-42DB-9CB0-BAAA1ACF9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9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SPL relative to free field propagation  , also called</a:t>
            </a:r>
            <a:r>
              <a:rPr lang="en-US" dirty="0"/>
              <a:t> excess attenuation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40A07-A8D6-4BD3-9A65-B8A081BA9F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79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</a:t>
            </a:r>
            <a:r>
              <a:rPr lang="en-US" dirty="0" err="1"/>
              <a:t>turbolence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40A07-A8D6-4BD3-9A65-B8A081BA9F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21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Config A and B, make stuff bigger</a:t>
            </a:r>
          </a:p>
          <a:p>
            <a:r>
              <a:rPr lang="en-US"/>
              <a:t>Mic model numbers</a:t>
            </a:r>
          </a:p>
          <a:p>
            <a:r>
              <a:rPr lang="en-US"/>
              <a:t>Don’t spell out the name</a:t>
            </a:r>
          </a:p>
          <a:p>
            <a:endParaRPr lang="en-US"/>
          </a:p>
          <a:p>
            <a:r>
              <a:rPr lang="en-US"/>
              <a:t>Fixing </a:t>
            </a:r>
            <a:r>
              <a:rPr lang="en-US" err="1"/>
              <a:t>wednesday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70FB7-6614-42DB-9CB0-BAAA1ACF98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4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Config A and B, make stuff bigger</a:t>
            </a:r>
          </a:p>
          <a:p>
            <a:r>
              <a:rPr lang="en-US"/>
              <a:t>Mic model numbers</a:t>
            </a:r>
          </a:p>
          <a:p>
            <a:r>
              <a:rPr lang="en-US"/>
              <a:t>Don’t spell out the name</a:t>
            </a:r>
          </a:p>
          <a:p>
            <a:endParaRPr lang="en-US"/>
          </a:p>
          <a:p>
            <a:r>
              <a:rPr lang="en-US"/>
              <a:t>Fixing </a:t>
            </a:r>
            <a:r>
              <a:rPr lang="en-US" err="1"/>
              <a:t>wednesday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70FB7-6614-42DB-9CB0-BAAA1ACF98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7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06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0219" y="5591214"/>
            <a:ext cx="2844800" cy="365125"/>
          </a:xfrm>
          <a:prstGeom prst="rect">
            <a:avLst/>
          </a:prstGeom>
        </p:spPr>
        <p:txBody>
          <a:bodyPr/>
          <a:lstStyle/>
          <a:p>
            <a:fld id="{1C6ED78E-B6FF-4C2E-A8BC-AD8F6DE53CE9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04971" y="631491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0708" y="6491295"/>
            <a:ext cx="2844800" cy="365125"/>
          </a:xfrm>
          <a:prstGeom prst="rect">
            <a:avLst/>
          </a:prstGeom>
        </p:spPr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0219" y="5591214"/>
            <a:ext cx="2844800" cy="365125"/>
          </a:xfrm>
          <a:prstGeom prst="rect">
            <a:avLst/>
          </a:prstGeom>
        </p:spPr>
        <p:txBody>
          <a:bodyPr/>
          <a:lstStyle/>
          <a:p>
            <a:fld id="{8333231F-2444-4E03-943F-4159EFF9720D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04971" y="631491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0708" y="6491295"/>
            <a:ext cx="2844800" cy="365125"/>
          </a:xfrm>
          <a:prstGeom prst="rect">
            <a:avLst/>
          </a:prstGeom>
        </p:spPr>
        <p:txBody>
          <a:bodyPr/>
          <a:lstStyle/>
          <a:p>
            <a:fld id="{B4247F49-15E3-AF47-9628-BAF668941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12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1269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982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549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23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313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74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420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77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3E3F4E-29D6-403B-9D77-C674D3F3BB4C}"/>
              </a:ext>
            </a:extLst>
          </p:cNvPr>
          <p:cNvSpPr txBox="1">
            <a:spLocks/>
          </p:cNvSpPr>
          <p:nvPr userDrawn="1"/>
        </p:nvSpPr>
        <p:spPr>
          <a:xfrm>
            <a:off x="-5660" y="6309360"/>
            <a:ext cx="12192000" cy="548640"/>
          </a:xfrm>
          <a:prstGeom prst="rect">
            <a:avLst/>
          </a:prstGeom>
          <a:solidFill>
            <a:srgbClr val="592A8A"/>
          </a:solidFill>
        </p:spPr>
        <p:txBody>
          <a:bodyPr wrap="square" rtlCol="0">
            <a:spAutoFit/>
          </a:bodyPr>
          <a:lstStyle/>
          <a:p>
            <a:r>
              <a:rPr lang="en-US" sz="1800"/>
              <a:t>                                   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4027" y="35846"/>
            <a:ext cx="96270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226DAD-3E65-4060-B72D-00CD5AA6A369}"/>
              </a:ext>
            </a:extLst>
          </p:cNvPr>
          <p:cNvPicPr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320" y="6281553"/>
            <a:ext cx="1124712" cy="567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B30097-F52C-4543-B836-EBDCDF67339A}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780" y="6309360"/>
            <a:ext cx="1051560" cy="5486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9AF0ADA-F0B1-43C4-984F-280069F682BB}"/>
              </a:ext>
            </a:extLst>
          </p:cNvPr>
          <p:cNvSpPr txBox="1">
            <a:spLocks/>
          </p:cNvSpPr>
          <p:nvPr userDrawn="1"/>
        </p:nvSpPr>
        <p:spPr>
          <a:xfrm>
            <a:off x="6903497" y="5833245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E2298A-4A9D-4C7D-8202-31C477E38B03}"/>
              </a:ext>
            </a:extLst>
          </p:cNvPr>
          <p:cNvSpPr txBox="1"/>
          <p:nvPr userDrawn="1"/>
        </p:nvSpPr>
        <p:spPr>
          <a:xfrm>
            <a:off x="9950318" y="6516475"/>
            <a:ext cx="1184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20221129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8CF9261-F0F0-4BAC-A275-9CFE29AFAAB8}"/>
              </a:ext>
            </a:extLst>
          </p:cNvPr>
          <p:cNvSpPr txBox="1">
            <a:spLocks/>
          </p:cNvSpPr>
          <p:nvPr userDrawn="1"/>
        </p:nvSpPr>
        <p:spPr>
          <a:xfrm>
            <a:off x="11705293" y="35846"/>
            <a:ext cx="42847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247F49-15E3-AF47-9628-BAF668941D01}" type="slidenum">
              <a:rPr lang="en-US" sz="1800" smtClean="0">
                <a:solidFill>
                  <a:schemeClr val="bg1">
                    <a:lumMod val="75000"/>
                  </a:schemeClr>
                </a:solidFill>
              </a:rPr>
              <a:pPr/>
              <a:t>‹#›</a:t>
            </a:fld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609B17-7AF8-CCC6-A565-B398E8165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17179" r="20153"/>
          <a:stretch/>
        </p:blipFill>
        <p:spPr>
          <a:xfrm>
            <a:off x="0" y="8039"/>
            <a:ext cx="1404027" cy="8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4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21/2.0001350" TargetMode="External"/><Relationship Id="rId13" Type="http://schemas.openxmlformats.org/officeDocument/2006/relationships/hyperlink" Target="https://doi.org/10.1515/noise-2022-0008" TargetMode="External"/><Relationship Id="rId3" Type="http://schemas.openxmlformats.org/officeDocument/2006/relationships/hyperlink" Target="https://doi.org/10.1121/10.0008116" TargetMode="External"/><Relationship Id="rId7" Type="http://schemas.openxmlformats.org/officeDocument/2006/relationships/hyperlink" Target="https://olemiss.app.box.com/s/6qbkgdwn8ptn3xcd097rxn64umtkd6of" TargetMode="External"/><Relationship Id="rId12" Type="http://schemas.openxmlformats.org/officeDocument/2006/relationships/hyperlink" Target="https://doi.org/10.1016/j.apacoust.2022.108991" TargetMode="External"/><Relationship Id="rId2" Type="http://schemas.openxmlformats.org/officeDocument/2006/relationships/hyperlink" Target="https://doi.org/10.1121/10.00078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21/1.5147476" TargetMode="External"/><Relationship Id="rId11" Type="http://schemas.openxmlformats.org/officeDocument/2006/relationships/hyperlink" Target="https://doi.org/10.1121/2.0001406" TargetMode="External"/><Relationship Id="rId5" Type="http://schemas.openxmlformats.org/officeDocument/2006/relationships/hyperlink" Target="https://doi.org/10.1121/1.5147612" TargetMode="External"/><Relationship Id="rId10" Type="http://schemas.openxmlformats.org/officeDocument/2006/relationships/hyperlink" Target="https://doi.org/10.1121/2.0001356" TargetMode="External"/><Relationship Id="rId4" Type="http://schemas.openxmlformats.org/officeDocument/2006/relationships/hyperlink" Target="https://doi.org/10.1121/1.5147475" TargetMode="External"/><Relationship Id="rId9" Type="http://schemas.openxmlformats.org/officeDocument/2006/relationships/hyperlink" Target="https://doi.org/10.1121/2.000139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4094"/>
            <a:ext cx="12177016" cy="6327890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Garamond" panose="02020404030301010803" pitchFamily="18" charset="0"/>
            </a:endParaRPr>
          </a:p>
        </p:txBody>
      </p:sp>
      <p:pic>
        <p:nvPicPr>
          <p:cNvPr id="21" name="Picture 20" descr="https---secure.westernaustralia.com-SiteCollectionImages-things%20to%20do-sun%20and%20sea-sun-and-sea_beaches_margaret-river.jpg?RenditionID=2.jpeg">
            <a:extLst>
              <a:ext uri="{FF2B5EF4-FFF2-40B4-BE49-F238E27FC236}">
                <a16:creationId xmlns:a16="http://schemas.microsoft.com/office/drawing/2014/main" id="{1F9F7368-3209-59F3-FD5D-1F771F1AE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218"/>
            <a:ext cx="12177016" cy="3791395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1430694" y="6688922"/>
            <a:ext cx="9237306" cy="0"/>
          </a:xfrm>
          <a:prstGeom prst="line">
            <a:avLst/>
          </a:prstGeom>
          <a:ln w="6350">
            <a:solidFill>
              <a:srgbClr val="FEC9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E284078-463C-4C7F-A1D0-F49A78B0A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5" y="3901412"/>
            <a:ext cx="2011680" cy="9784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D46CE21-E7AD-42E9-B487-83EDCF6DEB48}"/>
              </a:ext>
            </a:extLst>
          </p:cNvPr>
          <p:cNvSpPr/>
          <p:nvPr/>
        </p:nvSpPr>
        <p:spPr>
          <a:xfrm>
            <a:off x="1689518" y="215745"/>
            <a:ext cx="8991191" cy="13849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aramond"/>
              </a:rPr>
              <a:t>Long Range Acoustic Transmission Loss Under Varying Atmospheric and Terrain Conditions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Teresa Ryan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E3C35D-3C99-44D6-975E-386708ABC811}"/>
              </a:ext>
            </a:extLst>
          </p:cNvPr>
          <p:cNvSpPr/>
          <p:nvPr/>
        </p:nvSpPr>
        <p:spPr>
          <a:xfrm>
            <a:off x="7141770" y="3875109"/>
            <a:ext cx="5000302" cy="2339102"/>
          </a:xfrm>
          <a:prstGeom prst="rect">
            <a:avLst/>
          </a:prstGeom>
          <a:solidFill>
            <a:schemeClr val="bg1">
              <a:lumMod val="65000"/>
              <a:alpha val="19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  <a:latin typeface="Garamond" panose="02020404030301010803" pitchFamily="18" charset="0"/>
              </a:rPr>
              <a:t>Work Supported by </a:t>
            </a:r>
          </a:p>
          <a:p>
            <a:r>
              <a:rPr lang="en-US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ONR Award N00014-15-1-2512(2015-2016) ECU 	$14k</a:t>
            </a:r>
          </a:p>
          <a:p>
            <a:r>
              <a:rPr lang="en-US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ONR Award N00014-17-1-2213 (2017-2022) ECU $141k</a:t>
            </a:r>
          </a:p>
          <a:p>
            <a:r>
              <a:rPr lang="en-US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ONR Award N00014-20-1-2034 (2020-2022)	 	$370k</a:t>
            </a:r>
          </a:p>
          <a:p>
            <a:r>
              <a:rPr lang="en-US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ONR DURIP N00014-21-1-2930 (2021-2022) 	$339k</a:t>
            </a:r>
          </a:p>
          <a:p>
            <a:r>
              <a:rPr lang="en-US" sz="1600" b="1" i="1" dirty="0">
                <a:solidFill>
                  <a:srgbClr val="FFC000"/>
                </a:solidFill>
                <a:latin typeface="Garamond" panose="02020404030301010803" pitchFamily="18" charset="0"/>
              </a:rPr>
              <a:t>ONR Award N00014-xx-1-xxxx (CUA) (2021-2024)</a:t>
            </a:r>
          </a:p>
          <a:p>
            <a:r>
              <a:rPr lang="en-US" sz="1600" b="1" dirty="0">
                <a:solidFill>
                  <a:srgbClr val="FFC000"/>
                </a:solidFill>
                <a:latin typeface="Garamond" panose="02020404030301010803" pitchFamily="18" charset="0"/>
              </a:rPr>
              <a:t>ONR Award N00014-22-1-2492 (2022-2025) 	</a:t>
            </a:r>
            <a:r>
              <a:rPr lang="en-US" sz="1600" b="1" u="sng" dirty="0">
                <a:solidFill>
                  <a:srgbClr val="FFC000"/>
                </a:solidFill>
                <a:latin typeface="Garamond" panose="02020404030301010803" pitchFamily="18" charset="0"/>
              </a:rPr>
              <a:t>$334k</a:t>
            </a:r>
          </a:p>
          <a:p>
            <a:endParaRPr lang="en-US" sz="1600" b="1" u="sng" dirty="0">
              <a:latin typeface="Garamond" panose="02020404030301010803" pitchFamily="18" charset="0"/>
            </a:endParaRPr>
          </a:p>
          <a:p>
            <a:r>
              <a:rPr lang="en-US" sz="1600" b="1" dirty="0">
                <a:solidFill>
                  <a:srgbClr val="FEC923"/>
                </a:solidFill>
                <a:latin typeface="Garamond" panose="02020404030301010803" pitchFamily="18" charset="0"/>
              </a:rPr>
              <a:t>Cumulative Total via ONR				</a:t>
            </a:r>
            <a:r>
              <a:rPr lang="en-US" sz="1600" b="1" dirty="0">
                <a:solidFill>
                  <a:schemeClr val="bg1"/>
                </a:solidFill>
                <a:latin typeface="Garamond" panose="02020404030301010803" pitchFamily="18" charset="0"/>
              </a:rPr>
              <a:t>$1.2M</a:t>
            </a:r>
            <a:endParaRPr lang="en-US" b="1" dirty="0">
              <a:latin typeface="Garamond" panose="02020404030301010803" pitchFamily="18" charset="0"/>
            </a:endParaRPr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70C9EF5D-9D4B-4DF1-9F3E-D20831562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30" y="3905220"/>
            <a:ext cx="4863749" cy="22177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9608B5-4599-2F09-F6A4-54C86573984A}"/>
              </a:ext>
            </a:extLst>
          </p:cNvPr>
          <p:cNvSpPr txBox="1"/>
          <p:nvPr/>
        </p:nvSpPr>
        <p:spPr>
          <a:xfrm>
            <a:off x="3646359" y="2840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C34689-7D00-A826-E806-ACDC13007E73}"/>
              </a:ext>
            </a:extLst>
          </p:cNvPr>
          <p:cNvSpPr/>
          <p:nvPr/>
        </p:nvSpPr>
        <p:spPr>
          <a:xfrm>
            <a:off x="10082487" y="2475841"/>
            <a:ext cx="150281" cy="14345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9652694-9995-4561-0A6A-0E7E313203C4}"/>
              </a:ext>
            </a:extLst>
          </p:cNvPr>
          <p:cNvCxnSpPr>
            <a:stCxn id="23" idx="4"/>
          </p:cNvCxnSpPr>
          <p:nvPr/>
        </p:nvCxnSpPr>
        <p:spPr>
          <a:xfrm>
            <a:off x="10157621" y="2619289"/>
            <a:ext cx="0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D28D20-7EAC-A81E-441B-949C2AF736C7}"/>
              </a:ext>
            </a:extLst>
          </p:cNvPr>
          <p:cNvCxnSpPr>
            <a:cxnSpLocks/>
          </p:cNvCxnSpPr>
          <p:nvPr/>
        </p:nvCxnSpPr>
        <p:spPr>
          <a:xfrm flipH="1">
            <a:off x="10080852" y="2873825"/>
            <a:ext cx="76768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204044-3ACB-AC95-C70B-E672BE092AC5}"/>
              </a:ext>
            </a:extLst>
          </p:cNvPr>
          <p:cNvCxnSpPr>
            <a:cxnSpLocks/>
          </p:cNvCxnSpPr>
          <p:nvPr/>
        </p:nvCxnSpPr>
        <p:spPr>
          <a:xfrm>
            <a:off x="10157628" y="2873825"/>
            <a:ext cx="75141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E10F2B5-234C-9455-4C21-4B38CABD464F}"/>
              </a:ext>
            </a:extLst>
          </p:cNvPr>
          <p:cNvCxnSpPr>
            <a:cxnSpLocks/>
          </p:cNvCxnSpPr>
          <p:nvPr/>
        </p:nvCxnSpPr>
        <p:spPr>
          <a:xfrm flipH="1">
            <a:off x="10080852" y="2690644"/>
            <a:ext cx="76768" cy="132044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A9DD3D-A3B2-CEEB-7A5B-B967A467C13D}"/>
              </a:ext>
            </a:extLst>
          </p:cNvPr>
          <p:cNvCxnSpPr>
            <a:cxnSpLocks/>
          </p:cNvCxnSpPr>
          <p:nvPr/>
        </p:nvCxnSpPr>
        <p:spPr>
          <a:xfrm>
            <a:off x="10157628" y="2690644"/>
            <a:ext cx="75141" cy="17032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9B8B3CF0-1035-4A35-AA56-D04F2D610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" y="5080633"/>
            <a:ext cx="2011680" cy="10423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609B17-7AF8-CCC6-A565-B398E81658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179" r="20153"/>
          <a:stretch/>
        </p:blipFill>
        <p:spPr>
          <a:xfrm>
            <a:off x="-1" y="23218"/>
            <a:ext cx="1404027" cy="8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46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49608B5-4599-2F09-F6A4-54C86573984A}"/>
              </a:ext>
            </a:extLst>
          </p:cNvPr>
          <p:cNvSpPr txBox="1"/>
          <p:nvPr/>
        </p:nvSpPr>
        <p:spPr>
          <a:xfrm>
            <a:off x="3646359" y="2840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27F628-29F5-536B-E727-75E381052304}"/>
              </a:ext>
            </a:extLst>
          </p:cNvPr>
          <p:cNvCxnSpPr/>
          <p:nvPr/>
        </p:nvCxnSpPr>
        <p:spPr>
          <a:xfrm>
            <a:off x="3135375" y="1296220"/>
            <a:ext cx="5925404" cy="4683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F777DE-268F-9FCB-4574-2321178279E8}"/>
              </a:ext>
            </a:extLst>
          </p:cNvPr>
          <p:cNvGrpSpPr>
            <a:grpSpLocks noChangeAspect="1"/>
          </p:cNvGrpSpPr>
          <p:nvPr/>
        </p:nvGrpSpPr>
        <p:grpSpPr>
          <a:xfrm>
            <a:off x="2746178" y="1024578"/>
            <a:ext cx="564657" cy="523314"/>
            <a:chOff x="6543766" y="3456259"/>
            <a:chExt cx="386388" cy="39254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1B40CCA-18FC-9002-FAC6-28080CA0181F}"/>
                </a:ext>
              </a:extLst>
            </p:cNvPr>
            <p:cNvSpPr/>
            <p:nvPr/>
          </p:nvSpPr>
          <p:spPr>
            <a:xfrm>
              <a:off x="6543766" y="3456259"/>
              <a:ext cx="386388" cy="39254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5226F8C-3962-B279-DE1D-7AD1CE57D68B}"/>
                </a:ext>
              </a:extLst>
            </p:cNvPr>
            <p:cNvSpPr/>
            <p:nvPr/>
          </p:nvSpPr>
          <p:spPr>
            <a:xfrm>
              <a:off x="6619966" y="3534383"/>
              <a:ext cx="233988" cy="236297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643D54B-2B83-973D-ADC7-BD25FC08DB02}"/>
                </a:ext>
              </a:extLst>
            </p:cNvPr>
            <p:cNvSpPr/>
            <p:nvPr/>
          </p:nvSpPr>
          <p:spPr>
            <a:xfrm>
              <a:off x="6686160" y="3593457"/>
              <a:ext cx="114685" cy="11814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3E204F9F-E031-D69F-92AE-0364CCBC1561}"/>
              </a:ext>
            </a:extLst>
          </p:cNvPr>
          <p:cNvSpPr/>
          <p:nvPr/>
        </p:nvSpPr>
        <p:spPr>
          <a:xfrm>
            <a:off x="9121906" y="1680760"/>
            <a:ext cx="150281" cy="14345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1A4120C-C942-0CC8-E479-4013D58455DB}"/>
              </a:ext>
            </a:extLst>
          </p:cNvPr>
          <p:cNvCxnSpPr>
            <a:stCxn id="50" idx="4"/>
          </p:cNvCxnSpPr>
          <p:nvPr/>
        </p:nvCxnSpPr>
        <p:spPr>
          <a:xfrm>
            <a:off x="9197040" y="1824208"/>
            <a:ext cx="0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C173F82-FB55-066A-FD7A-5670999F3D6D}"/>
              </a:ext>
            </a:extLst>
          </p:cNvPr>
          <p:cNvCxnSpPr>
            <a:cxnSpLocks/>
          </p:cNvCxnSpPr>
          <p:nvPr/>
        </p:nvCxnSpPr>
        <p:spPr>
          <a:xfrm flipH="1">
            <a:off x="9120271" y="2078744"/>
            <a:ext cx="76768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66A92A-B5D1-2CD7-4844-C86637E3002A}"/>
              </a:ext>
            </a:extLst>
          </p:cNvPr>
          <p:cNvCxnSpPr>
            <a:cxnSpLocks/>
          </p:cNvCxnSpPr>
          <p:nvPr/>
        </p:nvCxnSpPr>
        <p:spPr>
          <a:xfrm>
            <a:off x="9197047" y="2078744"/>
            <a:ext cx="75141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175E03A-0CB0-F633-4A12-A782649A1A6D}"/>
              </a:ext>
            </a:extLst>
          </p:cNvPr>
          <p:cNvCxnSpPr>
            <a:cxnSpLocks/>
          </p:cNvCxnSpPr>
          <p:nvPr/>
        </p:nvCxnSpPr>
        <p:spPr>
          <a:xfrm flipH="1">
            <a:off x="9120271" y="1895563"/>
            <a:ext cx="76768" cy="132044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68685F5-79D4-03F7-D9F6-193453B41A7D}"/>
              </a:ext>
            </a:extLst>
          </p:cNvPr>
          <p:cNvCxnSpPr>
            <a:cxnSpLocks/>
          </p:cNvCxnSpPr>
          <p:nvPr/>
        </p:nvCxnSpPr>
        <p:spPr>
          <a:xfrm>
            <a:off x="9197047" y="1895563"/>
            <a:ext cx="75141" cy="17032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https---secure.westernaustralia.com-SiteCollectionImages-things%20to%20do-sun%20and%20sea-sun-and-sea_beaches_margaret-river.jpg?RenditionID=2.jpeg">
            <a:extLst>
              <a:ext uri="{FF2B5EF4-FFF2-40B4-BE49-F238E27FC236}">
                <a16:creationId xmlns:a16="http://schemas.microsoft.com/office/drawing/2014/main" id="{AD4B470F-B6F0-96B5-7A80-52F77ABA0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218"/>
            <a:ext cx="12177016" cy="3791395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8764B9B-6F6B-57A4-919F-853107DFD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87" y="550476"/>
            <a:ext cx="11437409" cy="5318661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Person">
            <a:extLst>
              <a:ext uri="{FF2B5EF4-FFF2-40B4-BE49-F238E27FC236}">
                <a16:creationId xmlns:a16="http://schemas.microsoft.com/office/drawing/2014/main" id="{9F94083A-7DF5-5941-E29C-394C3DA0EF08}"/>
              </a:ext>
            </a:extLst>
          </p:cNvPr>
          <p:cNvGrpSpPr/>
          <p:nvPr/>
        </p:nvGrpSpPr>
        <p:grpSpPr>
          <a:xfrm>
            <a:off x="3111175" y="3429000"/>
            <a:ext cx="151917" cy="652520"/>
            <a:chOff x="10080852" y="2475841"/>
            <a:chExt cx="151917" cy="6525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B49CA95-CA43-960D-73B4-EFD6553FB2F6}"/>
                </a:ext>
              </a:extLst>
            </p:cNvPr>
            <p:cNvSpPr/>
            <p:nvPr/>
          </p:nvSpPr>
          <p:spPr>
            <a:xfrm>
              <a:off x="10082487" y="2475841"/>
              <a:ext cx="150281" cy="143455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D25E6D-4EB1-4D15-C0F5-95FCE0C6CF0D}"/>
                </a:ext>
              </a:extLst>
            </p:cNvPr>
            <p:cNvCxnSpPr>
              <a:stCxn id="3" idx="4"/>
            </p:cNvCxnSpPr>
            <p:nvPr/>
          </p:nvCxnSpPr>
          <p:spPr>
            <a:xfrm>
              <a:off x="10157621" y="2619289"/>
              <a:ext cx="0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7DBC96-C085-682B-2C76-57AC234537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0852" y="2873825"/>
              <a:ext cx="76768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D6B20C4-8785-4F0E-C1BE-DFE222DDA535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628" y="2873825"/>
              <a:ext cx="75141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4D8491-15EC-E256-87F7-8678F23825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0852" y="2690644"/>
              <a:ext cx="76768" cy="132044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11FD329-1412-EBB3-7079-AC03949EEA42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628" y="2690644"/>
              <a:ext cx="75141" cy="170328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3923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D401651B-8617-471E-1D0D-CE3BC3ED0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492"/>
            <a:ext cx="12159042" cy="51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65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D401651B-8617-471E-1D0D-CE3BC3ED0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492"/>
            <a:ext cx="12159042" cy="51051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D92B31-1501-B89B-9969-E8A68E37F6BF}"/>
              </a:ext>
            </a:extLst>
          </p:cNvPr>
          <p:cNvSpPr/>
          <p:nvPr/>
        </p:nvSpPr>
        <p:spPr>
          <a:xfrm>
            <a:off x="9055222" y="869492"/>
            <a:ext cx="3103819" cy="5105179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C8C59E-AE79-9B84-C5EB-B6C9FCA5CBB0}"/>
              </a:ext>
            </a:extLst>
          </p:cNvPr>
          <p:cNvSpPr/>
          <p:nvPr/>
        </p:nvSpPr>
        <p:spPr>
          <a:xfrm>
            <a:off x="0" y="883330"/>
            <a:ext cx="3103819" cy="980982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027F8-FDA1-9D61-4BC8-EC9764C047E4}"/>
              </a:ext>
            </a:extLst>
          </p:cNvPr>
          <p:cNvSpPr/>
          <p:nvPr/>
        </p:nvSpPr>
        <p:spPr>
          <a:xfrm>
            <a:off x="3103819" y="883329"/>
            <a:ext cx="3103819" cy="5105179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666699-74BC-5F4E-E197-9FA5BFE938E5}"/>
              </a:ext>
            </a:extLst>
          </p:cNvPr>
          <p:cNvSpPr/>
          <p:nvPr/>
        </p:nvSpPr>
        <p:spPr>
          <a:xfrm>
            <a:off x="6207638" y="883329"/>
            <a:ext cx="2847583" cy="5105179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C6938-9836-8BA1-29D6-56A0F1F1C12E}"/>
              </a:ext>
            </a:extLst>
          </p:cNvPr>
          <p:cNvSpPr/>
          <p:nvPr/>
        </p:nvSpPr>
        <p:spPr>
          <a:xfrm>
            <a:off x="426128" y="2580443"/>
            <a:ext cx="2677689" cy="3421901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85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D401651B-8617-471E-1D0D-CE3BC3ED0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492"/>
            <a:ext cx="12159042" cy="51051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4626EA-CEAF-BEC0-6B9A-A1D8BCA841CB}"/>
              </a:ext>
            </a:extLst>
          </p:cNvPr>
          <p:cNvSpPr/>
          <p:nvPr/>
        </p:nvSpPr>
        <p:spPr>
          <a:xfrm>
            <a:off x="9055222" y="869492"/>
            <a:ext cx="3103819" cy="5105179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D2E0A4-65C1-BE6B-A687-81B0E39DC580}"/>
              </a:ext>
            </a:extLst>
          </p:cNvPr>
          <p:cNvSpPr/>
          <p:nvPr/>
        </p:nvSpPr>
        <p:spPr>
          <a:xfrm>
            <a:off x="0" y="883330"/>
            <a:ext cx="3103819" cy="1735584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09950A-F16E-EF84-6EB9-F480620406CC}"/>
              </a:ext>
            </a:extLst>
          </p:cNvPr>
          <p:cNvSpPr/>
          <p:nvPr/>
        </p:nvSpPr>
        <p:spPr>
          <a:xfrm>
            <a:off x="3103819" y="883329"/>
            <a:ext cx="3103819" cy="5105179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C57246-20D8-181C-469F-9FEE19899A7B}"/>
              </a:ext>
            </a:extLst>
          </p:cNvPr>
          <p:cNvSpPr/>
          <p:nvPr/>
        </p:nvSpPr>
        <p:spPr>
          <a:xfrm>
            <a:off x="6207638" y="883329"/>
            <a:ext cx="2847583" cy="5105179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521E86-96D1-D426-37D3-01EB5538802F}"/>
              </a:ext>
            </a:extLst>
          </p:cNvPr>
          <p:cNvSpPr/>
          <p:nvPr/>
        </p:nvSpPr>
        <p:spPr>
          <a:xfrm>
            <a:off x="-2" y="2618914"/>
            <a:ext cx="452761" cy="3355756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56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D401651B-8617-471E-1D0D-CE3BC3ED0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492"/>
            <a:ext cx="12159042" cy="51051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6CE561-4456-EF1D-AD60-82CED495B85F}"/>
              </a:ext>
            </a:extLst>
          </p:cNvPr>
          <p:cNvSpPr/>
          <p:nvPr/>
        </p:nvSpPr>
        <p:spPr>
          <a:xfrm>
            <a:off x="9055222" y="869492"/>
            <a:ext cx="3103819" cy="5105179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89DA22-8AF0-15F7-7272-7F854A721560}"/>
              </a:ext>
            </a:extLst>
          </p:cNvPr>
          <p:cNvSpPr/>
          <p:nvPr/>
        </p:nvSpPr>
        <p:spPr>
          <a:xfrm>
            <a:off x="0" y="883329"/>
            <a:ext cx="3103819" cy="5105179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FA5416-F6AE-911C-CE66-E86A6EB9ABE8}"/>
              </a:ext>
            </a:extLst>
          </p:cNvPr>
          <p:cNvSpPr/>
          <p:nvPr/>
        </p:nvSpPr>
        <p:spPr>
          <a:xfrm>
            <a:off x="3103820" y="883329"/>
            <a:ext cx="2373702" cy="1833237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B1ABFC-1D89-795A-B7E7-3283D26FC119}"/>
              </a:ext>
            </a:extLst>
          </p:cNvPr>
          <p:cNvSpPr/>
          <p:nvPr/>
        </p:nvSpPr>
        <p:spPr>
          <a:xfrm>
            <a:off x="5477522" y="883330"/>
            <a:ext cx="3577699" cy="3218154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31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D401651B-8617-471E-1D0D-CE3BC3ED0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492"/>
            <a:ext cx="12159042" cy="51051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7912CA-6DD0-B5C6-2090-A98E37F1161A}"/>
              </a:ext>
            </a:extLst>
          </p:cNvPr>
          <p:cNvSpPr/>
          <p:nvPr/>
        </p:nvSpPr>
        <p:spPr>
          <a:xfrm>
            <a:off x="8487052" y="869492"/>
            <a:ext cx="3671989" cy="5105179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78E7C0-DEF5-9C09-EF7C-F39799C61ACA}"/>
              </a:ext>
            </a:extLst>
          </p:cNvPr>
          <p:cNvSpPr/>
          <p:nvPr/>
        </p:nvSpPr>
        <p:spPr>
          <a:xfrm>
            <a:off x="0" y="1811045"/>
            <a:ext cx="3103819" cy="4177463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708BF0-5CE9-147B-DF36-0FB4D90CF119}"/>
              </a:ext>
            </a:extLst>
          </p:cNvPr>
          <p:cNvSpPr/>
          <p:nvPr/>
        </p:nvSpPr>
        <p:spPr>
          <a:xfrm>
            <a:off x="3103820" y="2716567"/>
            <a:ext cx="2400336" cy="3271941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FA57F5-F420-9356-DE3F-76FBF502BBAA}"/>
              </a:ext>
            </a:extLst>
          </p:cNvPr>
          <p:cNvSpPr/>
          <p:nvPr/>
        </p:nvSpPr>
        <p:spPr>
          <a:xfrm>
            <a:off x="5504157" y="3888418"/>
            <a:ext cx="2982894" cy="2100089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F427C-9C1A-AB3E-8C19-F214D107D1F1}"/>
              </a:ext>
            </a:extLst>
          </p:cNvPr>
          <p:cNvSpPr/>
          <p:nvPr/>
        </p:nvSpPr>
        <p:spPr>
          <a:xfrm>
            <a:off x="6543308" y="2494106"/>
            <a:ext cx="1943743" cy="1394311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03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D401651B-8617-471E-1D0D-CE3BC3ED0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492"/>
            <a:ext cx="12159042" cy="51051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6CE561-4456-EF1D-AD60-82CED495B85F}"/>
              </a:ext>
            </a:extLst>
          </p:cNvPr>
          <p:cNvSpPr/>
          <p:nvPr/>
        </p:nvSpPr>
        <p:spPr>
          <a:xfrm>
            <a:off x="9055222" y="1677880"/>
            <a:ext cx="3103819" cy="4296791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89DA22-8AF0-15F7-7272-7F854A721560}"/>
              </a:ext>
            </a:extLst>
          </p:cNvPr>
          <p:cNvSpPr/>
          <p:nvPr/>
        </p:nvSpPr>
        <p:spPr>
          <a:xfrm>
            <a:off x="0" y="883329"/>
            <a:ext cx="3103819" cy="5105179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FA5416-F6AE-911C-CE66-E86A6EB9ABE8}"/>
              </a:ext>
            </a:extLst>
          </p:cNvPr>
          <p:cNvSpPr/>
          <p:nvPr/>
        </p:nvSpPr>
        <p:spPr>
          <a:xfrm>
            <a:off x="3103820" y="883329"/>
            <a:ext cx="2373702" cy="5091341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B1ABFC-1D89-795A-B7E7-3283D26FC119}"/>
              </a:ext>
            </a:extLst>
          </p:cNvPr>
          <p:cNvSpPr/>
          <p:nvPr/>
        </p:nvSpPr>
        <p:spPr>
          <a:xfrm>
            <a:off x="7084381" y="1677877"/>
            <a:ext cx="1970839" cy="896647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6A831F-5FC1-5C63-A83C-C68D43CA7C1E}"/>
              </a:ext>
            </a:extLst>
          </p:cNvPr>
          <p:cNvSpPr/>
          <p:nvPr/>
        </p:nvSpPr>
        <p:spPr>
          <a:xfrm>
            <a:off x="5477522" y="897162"/>
            <a:ext cx="1606859" cy="5091341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240886-E272-A79F-17A6-D706DA672312}"/>
              </a:ext>
            </a:extLst>
          </p:cNvPr>
          <p:cNvSpPr/>
          <p:nvPr/>
        </p:nvSpPr>
        <p:spPr>
          <a:xfrm>
            <a:off x="7084380" y="3928445"/>
            <a:ext cx="1970839" cy="2087728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76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D401651B-8617-471E-1D0D-CE3BC3ED0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492"/>
            <a:ext cx="12159042" cy="51051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89DA22-8AF0-15F7-7272-7F854A721560}"/>
              </a:ext>
            </a:extLst>
          </p:cNvPr>
          <p:cNvSpPr/>
          <p:nvPr/>
        </p:nvSpPr>
        <p:spPr>
          <a:xfrm>
            <a:off x="0" y="883329"/>
            <a:ext cx="3103819" cy="5105179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FA5416-F6AE-911C-CE66-E86A6EB9ABE8}"/>
              </a:ext>
            </a:extLst>
          </p:cNvPr>
          <p:cNvSpPr/>
          <p:nvPr/>
        </p:nvSpPr>
        <p:spPr>
          <a:xfrm>
            <a:off x="3103820" y="883329"/>
            <a:ext cx="2373702" cy="5091341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B1ABFC-1D89-795A-B7E7-3283D26FC119}"/>
              </a:ext>
            </a:extLst>
          </p:cNvPr>
          <p:cNvSpPr/>
          <p:nvPr/>
        </p:nvSpPr>
        <p:spPr>
          <a:xfrm>
            <a:off x="7084381" y="1840717"/>
            <a:ext cx="1970839" cy="2087728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6A831F-5FC1-5C63-A83C-C68D43CA7C1E}"/>
              </a:ext>
            </a:extLst>
          </p:cNvPr>
          <p:cNvSpPr/>
          <p:nvPr/>
        </p:nvSpPr>
        <p:spPr>
          <a:xfrm>
            <a:off x="5477522" y="897162"/>
            <a:ext cx="1606859" cy="5091341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240886-E272-A79F-17A6-D706DA672312}"/>
              </a:ext>
            </a:extLst>
          </p:cNvPr>
          <p:cNvSpPr/>
          <p:nvPr/>
        </p:nvSpPr>
        <p:spPr>
          <a:xfrm>
            <a:off x="7084380" y="3928445"/>
            <a:ext cx="1970839" cy="2087728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25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1BD2BD64-BC65-CCE6-1F0D-A2B0958C0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84AA83-F568-3033-466F-DE4FA6069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991" y="586830"/>
            <a:ext cx="9627009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UAV-Temperature Profiles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9C558B6B-E513-F332-B693-60C79405E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874" y="0"/>
            <a:ext cx="4903126" cy="4525963"/>
          </a:xfrm>
        </p:spPr>
      </p:pic>
    </p:spTree>
    <p:extLst>
      <p:ext uri="{BB962C8B-B14F-4D97-AF65-F5344CB8AC3E}">
        <p14:creationId xmlns:p14="http://schemas.microsoft.com/office/powerpoint/2010/main" val="34880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D167CE6F-FBFD-E4C8-B4B4-C63723F2A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0"/>
            <a:ext cx="10668000" cy="709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A488B34D-3653-A9E6-7C06-1EE6C95B0AE7}"/>
              </a:ext>
            </a:extLst>
          </p:cNvPr>
          <p:cNvSpPr/>
          <p:nvPr/>
        </p:nvSpPr>
        <p:spPr>
          <a:xfrm>
            <a:off x="2027033" y="3355756"/>
            <a:ext cx="479834" cy="688063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33254458-BDAB-F7BF-FAD0-C6B705B8F63E}"/>
              </a:ext>
            </a:extLst>
          </p:cNvPr>
          <p:cNvSpPr/>
          <p:nvPr/>
        </p:nvSpPr>
        <p:spPr>
          <a:xfrm>
            <a:off x="3751718" y="3205485"/>
            <a:ext cx="479834" cy="688063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75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4094"/>
            <a:ext cx="12191999" cy="6858000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Garamond" panose="02020404030301010803" pitchFamily="18" charset="0"/>
            </a:endParaRPr>
          </a:p>
        </p:txBody>
      </p:sp>
      <p:pic>
        <p:nvPicPr>
          <p:cNvPr id="2" name="Picture 1" descr="https---secure.westernaustralia.com-SiteCollectionImages-things%20to%20do-sun%20and%20sea-sun-and-sea_beaches_margaret-river.jpg?RenditionID=2.jpeg">
            <a:extLst>
              <a:ext uri="{FF2B5EF4-FFF2-40B4-BE49-F238E27FC236}">
                <a16:creationId xmlns:a16="http://schemas.microsoft.com/office/drawing/2014/main" id="{05A71703-4076-110B-E831-CCCD51082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218"/>
            <a:ext cx="12177016" cy="37913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854B5FA-D0F5-96B8-F3AF-EAD70F63D413}"/>
              </a:ext>
            </a:extLst>
          </p:cNvPr>
          <p:cNvGrpSpPr/>
          <p:nvPr/>
        </p:nvGrpSpPr>
        <p:grpSpPr>
          <a:xfrm>
            <a:off x="10080852" y="2475841"/>
            <a:ext cx="151917" cy="652520"/>
            <a:chOff x="10080852" y="2475841"/>
            <a:chExt cx="151917" cy="65252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90608B-8E1C-C945-A5D1-7E28F0BD9BCC}"/>
                </a:ext>
              </a:extLst>
            </p:cNvPr>
            <p:cNvSpPr/>
            <p:nvPr/>
          </p:nvSpPr>
          <p:spPr>
            <a:xfrm>
              <a:off x="10082487" y="2475841"/>
              <a:ext cx="150281" cy="143455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C7F9AC0-BB02-A7F6-4278-0762BBB47692}"/>
                </a:ext>
              </a:extLst>
            </p:cNvPr>
            <p:cNvCxnSpPr>
              <a:stCxn id="4" idx="4"/>
            </p:cNvCxnSpPr>
            <p:nvPr/>
          </p:nvCxnSpPr>
          <p:spPr>
            <a:xfrm>
              <a:off x="10157621" y="2619289"/>
              <a:ext cx="0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B264E78-A51F-8979-41A2-B9514549F0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0852" y="2873825"/>
              <a:ext cx="76768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D3CE71F-44B0-B736-13F4-506C99E0904D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628" y="2873825"/>
              <a:ext cx="75141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5D4B2F0-E8F2-C597-789C-69DB0E4C2F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0852" y="2690644"/>
              <a:ext cx="76768" cy="132044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36ECE97-63AC-9299-7211-FF10AA634AC5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628" y="2690644"/>
              <a:ext cx="75141" cy="170328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49608B5-4599-2F09-F6A4-54C86573984A}"/>
              </a:ext>
            </a:extLst>
          </p:cNvPr>
          <p:cNvSpPr txBox="1"/>
          <p:nvPr/>
        </p:nvSpPr>
        <p:spPr>
          <a:xfrm>
            <a:off x="3646359" y="2840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6CE21-E7AD-42E9-B487-83EDCF6DEB48}"/>
              </a:ext>
            </a:extLst>
          </p:cNvPr>
          <p:cNvSpPr/>
          <p:nvPr/>
        </p:nvSpPr>
        <p:spPr>
          <a:xfrm>
            <a:off x="1689518" y="215745"/>
            <a:ext cx="8991191" cy="13849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aramond"/>
              </a:rPr>
              <a:t>Long Range Acoustic Transmission Loss Under Varying Atmospheric and Terrain Conditions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Teresa Ryan</a:t>
            </a:r>
          </a:p>
        </p:txBody>
      </p:sp>
    </p:spTree>
    <p:extLst>
      <p:ext uri="{BB962C8B-B14F-4D97-AF65-F5344CB8AC3E}">
        <p14:creationId xmlns:p14="http://schemas.microsoft.com/office/powerpoint/2010/main" val="495802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F6039364-68D5-E247-A2FC-DDF09D6C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4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C7E8A727-EDA8-124A-BDEF-FC8720EBE2ED}"/>
              </a:ext>
            </a:extLst>
          </p:cNvPr>
          <p:cNvSpPr/>
          <p:nvPr/>
        </p:nvSpPr>
        <p:spPr>
          <a:xfrm>
            <a:off x="7976830" y="2357615"/>
            <a:ext cx="164440" cy="182696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1132E2-F3EF-D120-1C21-7BCC30350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t="36102" r="22162" b="28754"/>
          <a:stretch/>
        </p:blipFill>
        <p:spPr bwMode="auto">
          <a:xfrm>
            <a:off x="1524000" y="1"/>
            <a:ext cx="6257756" cy="239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C226F4C-09A1-951B-A3C9-BFA033945D94}"/>
              </a:ext>
            </a:extLst>
          </p:cNvPr>
          <p:cNvSpPr/>
          <p:nvPr/>
        </p:nvSpPr>
        <p:spPr>
          <a:xfrm>
            <a:off x="2981609" y="1122630"/>
            <a:ext cx="425513" cy="3983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B3B709C-EC22-43F5-6707-9D09E8E7920C}"/>
              </a:ext>
            </a:extLst>
          </p:cNvPr>
          <p:cNvSpPr/>
          <p:nvPr/>
        </p:nvSpPr>
        <p:spPr>
          <a:xfrm>
            <a:off x="5883244" y="2915217"/>
            <a:ext cx="4784757" cy="44090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960592C-19DA-FE6B-C7FB-7669B9A0F88F}"/>
              </a:ext>
            </a:extLst>
          </p:cNvPr>
          <p:cNvSpPr/>
          <p:nvPr/>
        </p:nvSpPr>
        <p:spPr>
          <a:xfrm>
            <a:off x="5779129" y="152400"/>
            <a:ext cx="834577" cy="1124138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02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ED98DCA8-333B-45A2-1716-B1C4C56C8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7" y="0"/>
            <a:ext cx="514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779FA4D4-7BBB-0CCB-8FF5-E72821180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/>
          <a:stretch/>
        </p:blipFill>
        <p:spPr bwMode="auto">
          <a:xfrm>
            <a:off x="6291950" y="0"/>
            <a:ext cx="4376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7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0D91-F995-AD4A-8EA3-E814EFD45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981" y="-5424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Comparing model to measurements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78B80-1E2C-3C4D-8E30-3DC97066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9188" y="63747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7B2641-BE21-4F41-975C-0953F9B3174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BFC7E-846E-0A43-895C-FF595D21F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813" y="1094170"/>
            <a:ext cx="9628094" cy="48140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A5239E-73C0-D847-8663-13F3CDC9F338}"/>
              </a:ext>
            </a:extLst>
          </p:cNvPr>
          <p:cNvGrpSpPr/>
          <p:nvPr/>
        </p:nvGrpSpPr>
        <p:grpSpPr>
          <a:xfrm>
            <a:off x="3749738" y="5880689"/>
            <a:ext cx="7100358" cy="453725"/>
            <a:chOff x="1059912" y="3588262"/>
            <a:chExt cx="5654369" cy="4460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70ABDB-0E6B-0C4F-889C-B8B02D67508A}"/>
                </a:ext>
              </a:extLst>
            </p:cNvPr>
            <p:cNvSpPr/>
            <p:nvPr/>
          </p:nvSpPr>
          <p:spPr>
            <a:xfrm>
              <a:off x="1059912" y="3588262"/>
              <a:ext cx="4339787" cy="446084"/>
            </a:xfrm>
            <a:prstGeom prst="rect">
              <a:avLst/>
            </a:prstGeom>
            <a:solidFill>
              <a:srgbClr val="0525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WATER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BB2C12-B4A6-2245-A05C-831565957CD8}"/>
                </a:ext>
              </a:extLst>
            </p:cNvPr>
            <p:cNvSpPr/>
            <p:nvPr/>
          </p:nvSpPr>
          <p:spPr>
            <a:xfrm>
              <a:off x="5400767" y="3588262"/>
              <a:ext cx="436909" cy="446084"/>
            </a:xfrm>
            <a:prstGeom prst="rect">
              <a:avLst/>
            </a:prstGeom>
            <a:pattFill prst="dkVert">
              <a:fgClr>
                <a:srgbClr val="00B05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>
                  <a:solidFill>
                    <a:schemeClr val="tx1"/>
                  </a:solidFill>
                </a:rPr>
                <a:t>LONG GRASS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23B313-2558-EA43-BD21-DB4F05D71DC5}"/>
                </a:ext>
              </a:extLst>
            </p:cNvPr>
            <p:cNvSpPr/>
            <p:nvPr/>
          </p:nvSpPr>
          <p:spPr>
            <a:xfrm>
              <a:off x="5838745" y="3588263"/>
              <a:ext cx="438627" cy="446084"/>
            </a:xfrm>
            <a:prstGeom prst="rect">
              <a:avLst/>
            </a:prstGeom>
            <a:solidFill>
              <a:srgbClr val="0525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WATER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96F90C-48BA-A143-AD5E-CEF953C7B94F}"/>
                </a:ext>
              </a:extLst>
            </p:cNvPr>
            <p:cNvSpPr/>
            <p:nvPr/>
          </p:nvSpPr>
          <p:spPr>
            <a:xfrm>
              <a:off x="6277372" y="3588264"/>
              <a:ext cx="436909" cy="446084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solidFill>
                    <a:schemeClr val="tx1"/>
                  </a:solidFill>
                </a:rPr>
                <a:t>LAWN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FCBD86-24E2-5140-8467-85283D045BC7}"/>
              </a:ext>
            </a:extLst>
          </p:cNvPr>
          <p:cNvGrpSpPr/>
          <p:nvPr/>
        </p:nvGrpSpPr>
        <p:grpSpPr>
          <a:xfrm>
            <a:off x="10703646" y="2598202"/>
            <a:ext cx="104887" cy="2449150"/>
            <a:chOff x="1057834" y="2568384"/>
            <a:chExt cx="104887" cy="244915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D3F1335-2AEE-544F-8146-C7DB14370D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2315" y="256838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55F4312-5D9E-9E46-ACB9-FD3F24F5EE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98" y="296283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3D7B5AB-7A60-1E4C-849D-4C0CB07BC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7834" y="335727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95D210C-8639-874A-9A3E-41FAEA826C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98" y="375620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F8A6B13-5F65-034C-B203-C88F9A0209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1281" y="415064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3531C81-CB6B-A646-B2D0-0938C69F36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2317" y="4545095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E6BFED3-4560-ED49-9A5D-6211D58F0A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800" y="492609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6719C3-8788-8B4C-91E2-214B1AF163E2}"/>
              </a:ext>
            </a:extLst>
          </p:cNvPr>
          <p:cNvGrpSpPr/>
          <p:nvPr/>
        </p:nvGrpSpPr>
        <p:grpSpPr>
          <a:xfrm>
            <a:off x="10297124" y="2607166"/>
            <a:ext cx="104887" cy="2449150"/>
            <a:chOff x="1057834" y="2568384"/>
            <a:chExt cx="104887" cy="244915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18FC78D-AE47-4044-97C4-C692CBFB75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2315" y="256838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13615F2-5AC2-8741-8240-BB3877B595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98" y="296283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A1CFA4-8BE7-344B-8D4B-B36EE5F02B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7834" y="335727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C26E080-18E5-DD45-B094-DD0585FCF5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98" y="375620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AC5C65B-B31A-6341-8556-AA62F6EF36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1281" y="415064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52B7AAC-B446-714A-AB52-246D047016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2317" y="4545095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001BAE2-7C90-E04D-99DC-43438BF9F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800" y="492609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5D29B4-A995-4446-ACBB-7F8E96425564}"/>
              </a:ext>
            </a:extLst>
          </p:cNvPr>
          <p:cNvGrpSpPr/>
          <p:nvPr/>
        </p:nvGrpSpPr>
        <p:grpSpPr>
          <a:xfrm>
            <a:off x="10504942" y="2607161"/>
            <a:ext cx="104887" cy="2449150"/>
            <a:chOff x="1057834" y="2568384"/>
            <a:chExt cx="104887" cy="244915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1FF064-0026-654B-9946-4265872274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2315" y="256838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C5FCDBF-2021-194E-BCCF-73FA5D027F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98" y="2962830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E928AAA-E6B2-4E4B-AC73-1B5934EFA6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7834" y="3357276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70EC98F-6442-904D-BE0E-56B464B981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798" y="3756203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A0C86BE-52F8-2A4F-9477-82E3EE401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1281" y="4150649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59D5E62-26C9-9F44-AB62-2E4FA5D84B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2317" y="4545095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DF52A3-31B7-CD46-B80B-32D60A3C8D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6800" y="4926094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E0D1BEB-87D2-3849-96E6-79ED66B40269}"/>
              </a:ext>
            </a:extLst>
          </p:cNvPr>
          <p:cNvSpPr txBox="1"/>
          <p:nvPr/>
        </p:nvSpPr>
        <p:spPr>
          <a:xfrm>
            <a:off x="10020992" y="2180550"/>
            <a:ext cx="5520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EF658D-44D1-FB42-B8DF-760191D6C128}"/>
              </a:ext>
            </a:extLst>
          </p:cNvPr>
          <p:cNvSpPr txBox="1"/>
          <p:nvPr/>
        </p:nvSpPr>
        <p:spPr>
          <a:xfrm>
            <a:off x="10277323" y="2176904"/>
            <a:ext cx="5520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B6915D-F37E-884F-9CF7-CD95F8861BCD}"/>
              </a:ext>
            </a:extLst>
          </p:cNvPr>
          <p:cNvSpPr txBox="1"/>
          <p:nvPr/>
        </p:nvSpPr>
        <p:spPr>
          <a:xfrm>
            <a:off x="10481417" y="2176903"/>
            <a:ext cx="55209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C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38267C2-5216-3D4B-A881-FE2BF3195854}"/>
              </a:ext>
            </a:extLst>
          </p:cNvPr>
          <p:cNvGrpSpPr/>
          <p:nvPr/>
        </p:nvGrpSpPr>
        <p:grpSpPr>
          <a:xfrm>
            <a:off x="50093" y="2081803"/>
            <a:ext cx="3193775" cy="2367829"/>
            <a:chOff x="1577008" y="1208546"/>
            <a:chExt cx="3193775" cy="236782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0776EC9-54A1-094C-A6CF-CD703B9FB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7008" y="1208546"/>
              <a:ext cx="3193775" cy="236782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422DA8-FC07-8E46-A873-F6C561D4BC44}"/>
                </a:ext>
              </a:extLst>
            </p:cNvPr>
            <p:cNvSpPr txBox="1"/>
            <p:nvPr/>
          </p:nvSpPr>
          <p:spPr>
            <a:xfrm>
              <a:off x="3704779" y="2724246"/>
              <a:ext cx="1066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glow rad="139700">
                      <a:schemeClr val="tx1">
                        <a:alpha val="40000"/>
                      </a:schemeClr>
                    </a:glow>
                  </a:effectLst>
                </a:rPr>
                <a:t>Source</a:t>
              </a:r>
            </a:p>
          </p:txBody>
        </p:sp>
        <p:sp>
          <p:nvSpPr>
            <p:cNvPr id="3" name="Down Arrow 2">
              <a:extLst>
                <a:ext uri="{FF2B5EF4-FFF2-40B4-BE49-F238E27FC236}">
                  <a16:creationId xmlns:a16="http://schemas.microsoft.com/office/drawing/2014/main" id="{613ADD54-1D1D-4340-8340-80425A698DF6}"/>
                </a:ext>
              </a:extLst>
            </p:cNvPr>
            <p:cNvSpPr/>
            <p:nvPr/>
          </p:nvSpPr>
          <p:spPr>
            <a:xfrm rot="19049344">
              <a:off x="4330490" y="2988041"/>
              <a:ext cx="292911" cy="499326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BDA0F20-9D0F-F94A-88B0-23F2710A8BF9}"/>
                </a:ext>
              </a:extLst>
            </p:cNvPr>
            <p:cNvCxnSpPr>
              <a:cxnSpLocks/>
            </p:cNvCxnSpPr>
            <p:nvPr/>
          </p:nvCxnSpPr>
          <p:spPr>
            <a:xfrm>
              <a:off x="2616591" y="1913206"/>
              <a:ext cx="1861281" cy="1580998"/>
            </a:xfrm>
            <a:prstGeom prst="line">
              <a:avLst/>
            </a:prstGeom>
            <a:ln>
              <a:solidFill>
                <a:srgbClr val="FFF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A67A70-03E0-C24E-BE75-59B1E597E901}"/>
                </a:ext>
              </a:extLst>
            </p:cNvPr>
            <p:cNvSpPr txBox="1"/>
            <p:nvPr/>
          </p:nvSpPr>
          <p:spPr>
            <a:xfrm>
              <a:off x="2412737" y="2884820"/>
              <a:ext cx="10660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effectLst>
                    <a:glow rad="139700">
                      <a:schemeClr val="tx1">
                        <a:alpha val="40000"/>
                      </a:schemeClr>
                    </a:glow>
                  </a:effectLst>
                </a:rPr>
                <a:t>Long grass</a:t>
              </a:r>
            </a:p>
          </p:txBody>
        </p:sp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id="{9A327F99-BC67-EE4A-B860-911142954DEA}"/>
                </a:ext>
              </a:extLst>
            </p:cNvPr>
            <p:cNvSpPr/>
            <p:nvPr/>
          </p:nvSpPr>
          <p:spPr>
            <a:xfrm rot="7756589">
              <a:off x="3289548" y="2456685"/>
              <a:ext cx="150404" cy="670311"/>
            </a:xfrm>
            <a:prstGeom prst="rightBrace">
              <a:avLst>
                <a:gd name="adj1" fmla="val 8333"/>
                <a:gd name="adj2" fmla="val 51918"/>
              </a:avLst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4477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9E57E5FE-CC8E-4AB2-5EE5-2443D6534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749" y="-1"/>
            <a:ext cx="4611269" cy="3458451"/>
          </a:xfrm>
          <a:prstGeom prst="rect">
            <a:avLst/>
          </a:prstGeom>
        </p:spPr>
      </p:pic>
      <p:pic>
        <p:nvPicPr>
          <p:cNvPr id="8" name="Picture 7" descr="A group of people sitting in chairs on a beach&#10;&#10;Description automatically generated with medium confidence">
            <a:extLst>
              <a:ext uri="{FF2B5EF4-FFF2-40B4-BE49-F238E27FC236}">
                <a16:creationId xmlns:a16="http://schemas.microsoft.com/office/drawing/2014/main" id="{56D713D8-8ED1-4124-92AC-0244FEE3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641" y="3266720"/>
            <a:ext cx="4785360" cy="3589020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D9F13F0-81A4-8242-9871-BA60FDA5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249" y="35846"/>
            <a:ext cx="5143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C47274-D65A-46BB-87B5-9380DFD4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42B45-628E-4C89-88B5-832694A47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" y="5042549"/>
            <a:ext cx="2167925" cy="11233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42811C8-8151-48EF-A884-F4B548AE3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53"/>
            <a:ext cx="2137341" cy="974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7C8DAB-B01D-CB45-B284-B0A8E7C54422}"/>
              </a:ext>
            </a:extLst>
          </p:cNvPr>
          <p:cNvSpPr txBox="1"/>
          <p:nvPr/>
        </p:nvSpPr>
        <p:spPr>
          <a:xfrm>
            <a:off x="7882883" y="4810125"/>
            <a:ext cx="971741" cy="3077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/>
              <a:t>Nia Wilson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C9830-9054-FF46-9D82-7F0B27A01E83}"/>
              </a:ext>
            </a:extLst>
          </p:cNvPr>
          <p:cNvSpPr txBox="1"/>
          <p:nvPr/>
        </p:nvSpPr>
        <p:spPr>
          <a:xfrm>
            <a:off x="8911501" y="5540148"/>
            <a:ext cx="1088118" cy="3077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Erica Walker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E32D9-8B97-324B-8143-0F8E382949EA}"/>
              </a:ext>
            </a:extLst>
          </p:cNvPr>
          <p:cNvSpPr txBox="1"/>
          <p:nvPr/>
        </p:nvSpPr>
        <p:spPr>
          <a:xfrm>
            <a:off x="9269088" y="4136114"/>
            <a:ext cx="1312411" cy="3077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/>
              <a:t>Rachel </a:t>
            </a:r>
            <a:r>
              <a:rPr lang="en-US" sz="1400" err="1"/>
              <a:t>Beavans</a:t>
            </a:r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3719B-2F90-1648-AEA6-4266F85D82B1}"/>
              </a:ext>
            </a:extLst>
          </p:cNvPr>
          <p:cNvSpPr txBox="1"/>
          <p:nvPr/>
        </p:nvSpPr>
        <p:spPr>
          <a:xfrm>
            <a:off x="11040944" y="5630217"/>
            <a:ext cx="1007007" cy="3077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/>
              <a:t>Emma Cole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2E045-06C8-60E8-7D77-422387794B32}"/>
              </a:ext>
            </a:extLst>
          </p:cNvPr>
          <p:cNvSpPr txBox="1"/>
          <p:nvPr/>
        </p:nvSpPr>
        <p:spPr>
          <a:xfrm>
            <a:off x="36750" y="961373"/>
            <a:ext cx="27586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Jamie Bonfiglio</a:t>
            </a:r>
          </a:p>
          <a:p>
            <a:r>
              <a:rPr lang="en-US" sz="2400" dirty="0"/>
              <a:t>Caleb Anderson</a:t>
            </a:r>
          </a:p>
          <a:p>
            <a:r>
              <a:rPr lang="en-US" sz="2400" dirty="0"/>
              <a:t>Hannah Blackburn</a:t>
            </a:r>
          </a:p>
          <a:p>
            <a:r>
              <a:rPr lang="en-US" sz="2400" dirty="0"/>
              <a:t>Alex Ferro</a:t>
            </a:r>
          </a:p>
          <a:p>
            <a:r>
              <a:rPr lang="en-US" sz="2400" dirty="0"/>
              <a:t>Kyle Kirian</a:t>
            </a:r>
          </a:p>
          <a:p>
            <a:r>
              <a:rPr lang="en-US" sz="2400" dirty="0"/>
              <a:t>Chris </a:t>
            </a:r>
            <a:r>
              <a:rPr lang="en-US" sz="2400" dirty="0" err="1"/>
              <a:t>Pietryck</a:t>
            </a:r>
            <a:endParaRPr lang="en-US" sz="2400" dirty="0"/>
          </a:p>
          <a:p>
            <a:r>
              <a:rPr lang="en-US" sz="2400" dirty="0"/>
              <a:t>Rolando Rosado</a:t>
            </a:r>
          </a:p>
          <a:p>
            <a:r>
              <a:rPr lang="en-US" sz="2400" dirty="0"/>
              <a:t>Erica Stark</a:t>
            </a:r>
          </a:p>
          <a:p>
            <a:r>
              <a:rPr lang="en-US" sz="2400" dirty="0"/>
              <a:t>Matthew </a:t>
            </a:r>
            <a:r>
              <a:rPr lang="en-US" sz="2400" dirty="0" err="1"/>
              <a:t>Stengrim</a:t>
            </a:r>
            <a:endParaRPr lang="en-US" sz="2400" dirty="0"/>
          </a:p>
          <a:p>
            <a:r>
              <a:rPr lang="en-US" sz="2400" b="1" dirty="0"/>
              <a:t>Jeff Foeller</a:t>
            </a:r>
          </a:p>
          <a:p>
            <a:r>
              <a:rPr lang="en-US" sz="2400" b="1" dirty="0"/>
              <a:t>Andrea Vecchiotti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9399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BD310-8C9F-4D14-A36F-6DAD8BF6C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678" y="-39432"/>
            <a:ext cx="8229600" cy="1143000"/>
          </a:xfrm>
        </p:spPr>
        <p:txBody>
          <a:bodyPr/>
          <a:lstStyle/>
          <a:p>
            <a:r>
              <a:rPr lang="en-US" dirty="0"/>
              <a:t>ANSI/ASA S1.18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A72C3-BEA9-45F3-93A1-97E2D51DB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86" y="1121627"/>
            <a:ext cx="6159231" cy="2403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62885C-396C-4FE6-835D-271C2FCB4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85" y="3675269"/>
            <a:ext cx="6159231" cy="24030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ACC905-D394-4DA9-B118-4FF664C953E1}"/>
              </a:ext>
            </a:extLst>
          </p:cNvPr>
          <p:cNvSpPr/>
          <p:nvPr/>
        </p:nvSpPr>
        <p:spPr>
          <a:xfrm>
            <a:off x="4511041" y="5121188"/>
            <a:ext cx="360609" cy="1159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02DCC-2D00-4054-B7EF-4C99B70F8CCC}"/>
              </a:ext>
            </a:extLst>
          </p:cNvPr>
          <p:cNvSpPr/>
          <p:nvPr/>
        </p:nvSpPr>
        <p:spPr>
          <a:xfrm>
            <a:off x="5027060" y="4757268"/>
            <a:ext cx="360609" cy="1159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BEBCF1-F878-4038-B9CE-F38D1C9B18BC}"/>
              </a:ext>
            </a:extLst>
          </p:cNvPr>
          <p:cNvSpPr/>
          <p:nvPr/>
        </p:nvSpPr>
        <p:spPr>
          <a:xfrm>
            <a:off x="5115306" y="4222304"/>
            <a:ext cx="360609" cy="1545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01C809-D2A4-4038-9847-18C8E2B3E97C}"/>
              </a:ext>
            </a:extLst>
          </p:cNvPr>
          <p:cNvSpPr/>
          <p:nvPr/>
        </p:nvSpPr>
        <p:spPr>
          <a:xfrm>
            <a:off x="3917214" y="4670298"/>
            <a:ext cx="360609" cy="1159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23BEFE-9899-4D7B-8095-5C9FC9FF04B0}"/>
              </a:ext>
            </a:extLst>
          </p:cNvPr>
          <p:cNvSpPr txBox="1"/>
          <p:nvPr/>
        </p:nvSpPr>
        <p:spPr>
          <a:xfrm>
            <a:off x="4511039" y="5063727"/>
            <a:ext cx="461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1.0m</a:t>
            </a:r>
            <a:endParaRPr lang="en-US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C8259E-194F-4335-8EBE-3E86003B4961}"/>
              </a:ext>
            </a:extLst>
          </p:cNvPr>
          <p:cNvSpPr txBox="1"/>
          <p:nvPr/>
        </p:nvSpPr>
        <p:spPr>
          <a:xfrm>
            <a:off x="3815445" y="4582180"/>
            <a:ext cx="4680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/>
              <a:t>0.2m</a:t>
            </a:r>
            <a:endParaRPr lang="en-US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3F668-D606-4D47-BCF6-B07D9B976F0D}"/>
              </a:ext>
            </a:extLst>
          </p:cNvPr>
          <p:cNvSpPr txBox="1"/>
          <p:nvPr/>
        </p:nvSpPr>
        <p:spPr>
          <a:xfrm>
            <a:off x="4972593" y="4741998"/>
            <a:ext cx="5160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0.05m</a:t>
            </a:r>
            <a:endParaRPr lang="en-US" sz="1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5B88CA-7547-45BE-80F3-919F498EFF96}"/>
              </a:ext>
            </a:extLst>
          </p:cNvPr>
          <p:cNvSpPr txBox="1"/>
          <p:nvPr/>
        </p:nvSpPr>
        <p:spPr>
          <a:xfrm>
            <a:off x="5115305" y="4261434"/>
            <a:ext cx="5160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0.2m</a:t>
            </a:r>
            <a:endParaRPr lang="en-US" sz="1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700FD5-4610-4C99-81AF-55CF474E6F69}"/>
              </a:ext>
            </a:extLst>
          </p:cNvPr>
          <p:cNvSpPr txBox="1"/>
          <p:nvPr/>
        </p:nvSpPr>
        <p:spPr>
          <a:xfrm>
            <a:off x="4189069" y="1329645"/>
            <a:ext cx="682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43E55A-A3AE-4F0B-9025-9FACE71DA7CF}"/>
              </a:ext>
            </a:extLst>
          </p:cNvPr>
          <p:cNvSpPr txBox="1"/>
          <p:nvPr/>
        </p:nvSpPr>
        <p:spPr>
          <a:xfrm>
            <a:off x="4189068" y="3814529"/>
            <a:ext cx="682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</a:rPr>
              <a:t>B</a:t>
            </a:r>
          </a:p>
        </p:txBody>
      </p:sp>
      <p:pic>
        <p:nvPicPr>
          <p:cNvPr id="11" name="Picture 10" descr="A picture containing sky, outdoor, beach, ground&#10;&#10;Description automatically generated">
            <a:extLst>
              <a:ext uri="{FF2B5EF4-FFF2-40B4-BE49-F238E27FC236}">
                <a16:creationId xmlns:a16="http://schemas.microsoft.com/office/drawing/2014/main" id="{622165C8-1567-E142-98CD-7F11AB7F0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466" y="23983"/>
            <a:ext cx="5878534" cy="44089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03D604-12A0-F543-986F-0404861B7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115288" y="3802597"/>
            <a:ext cx="3516242" cy="263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86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BD310-8C9F-4D14-A36F-6DAD8BF6C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678" y="-39432"/>
            <a:ext cx="8229600" cy="1143000"/>
          </a:xfrm>
        </p:spPr>
        <p:txBody>
          <a:bodyPr/>
          <a:lstStyle/>
          <a:p>
            <a:r>
              <a:rPr lang="en-US" dirty="0"/>
              <a:t>ANSI/ASA S1.18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A72C3-BEA9-45F3-93A1-97E2D51DB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86" y="1121627"/>
            <a:ext cx="6159231" cy="2403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62885C-396C-4FE6-835D-271C2FCB4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85" y="3675269"/>
            <a:ext cx="6159231" cy="24030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ACC905-D394-4DA9-B118-4FF664C953E1}"/>
              </a:ext>
            </a:extLst>
          </p:cNvPr>
          <p:cNvSpPr/>
          <p:nvPr/>
        </p:nvSpPr>
        <p:spPr>
          <a:xfrm>
            <a:off x="4511041" y="5121188"/>
            <a:ext cx="360609" cy="1159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02DCC-2D00-4054-B7EF-4C99B70F8CCC}"/>
              </a:ext>
            </a:extLst>
          </p:cNvPr>
          <p:cNvSpPr/>
          <p:nvPr/>
        </p:nvSpPr>
        <p:spPr>
          <a:xfrm>
            <a:off x="5027060" y="4757268"/>
            <a:ext cx="360609" cy="1159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BEBCF1-F878-4038-B9CE-F38D1C9B18BC}"/>
              </a:ext>
            </a:extLst>
          </p:cNvPr>
          <p:cNvSpPr/>
          <p:nvPr/>
        </p:nvSpPr>
        <p:spPr>
          <a:xfrm>
            <a:off x="5115306" y="4222304"/>
            <a:ext cx="360609" cy="1545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01C809-D2A4-4038-9847-18C8E2B3E97C}"/>
              </a:ext>
            </a:extLst>
          </p:cNvPr>
          <p:cNvSpPr/>
          <p:nvPr/>
        </p:nvSpPr>
        <p:spPr>
          <a:xfrm>
            <a:off x="3917214" y="4670298"/>
            <a:ext cx="360609" cy="1159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23BEFE-9899-4D7B-8095-5C9FC9FF04B0}"/>
              </a:ext>
            </a:extLst>
          </p:cNvPr>
          <p:cNvSpPr txBox="1"/>
          <p:nvPr/>
        </p:nvSpPr>
        <p:spPr>
          <a:xfrm>
            <a:off x="4511039" y="5063727"/>
            <a:ext cx="4615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1.0m</a:t>
            </a:r>
            <a:endParaRPr lang="en-US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C8259E-194F-4335-8EBE-3E86003B4961}"/>
              </a:ext>
            </a:extLst>
          </p:cNvPr>
          <p:cNvSpPr txBox="1"/>
          <p:nvPr/>
        </p:nvSpPr>
        <p:spPr>
          <a:xfrm>
            <a:off x="3815445" y="4582180"/>
            <a:ext cx="4680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/>
              <a:t>0.2m</a:t>
            </a:r>
            <a:endParaRPr lang="en-US" sz="1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3F668-D606-4D47-BCF6-B07D9B976F0D}"/>
              </a:ext>
            </a:extLst>
          </p:cNvPr>
          <p:cNvSpPr txBox="1"/>
          <p:nvPr/>
        </p:nvSpPr>
        <p:spPr>
          <a:xfrm>
            <a:off x="4972593" y="4741998"/>
            <a:ext cx="5160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0.05m</a:t>
            </a:r>
            <a:endParaRPr lang="en-US" sz="1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5B88CA-7547-45BE-80F3-919F498EFF96}"/>
              </a:ext>
            </a:extLst>
          </p:cNvPr>
          <p:cNvSpPr txBox="1"/>
          <p:nvPr/>
        </p:nvSpPr>
        <p:spPr>
          <a:xfrm>
            <a:off x="5115305" y="4261434"/>
            <a:ext cx="5160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/>
              <a:t>0.2m</a:t>
            </a:r>
            <a:endParaRPr lang="en-US" sz="10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700FD5-4610-4C99-81AF-55CF474E6F69}"/>
              </a:ext>
            </a:extLst>
          </p:cNvPr>
          <p:cNvSpPr txBox="1"/>
          <p:nvPr/>
        </p:nvSpPr>
        <p:spPr>
          <a:xfrm>
            <a:off x="4189069" y="1329645"/>
            <a:ext cx="682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43E55A-A3AE-4F0B-9025-9FACE71DA7CF}"/>
              </a:ext>
            </a:extLst>
          </p:cNvPr>
          <p:cNvSpPr txBox="1"/>
          <p:nvPr/>
        </p:nvSpPr>
        <p:spPr>
          <a:xfrm>
            <a:off x="4189068" y="3814529"/>
            <a:ext cx="682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</a:rPr>
              <a:t>B</a:t>
            </a:r>
          </a:p>
        </p:txBody>
      </p:sp>
      <p:pic>
        <p:nvPicPr>
          <p:cNvPr id="11" name="Picture 10" descr="A picture containing sky, outdoor, beach, ground&#10;&#10;Description automatically generated">
            <a:extLst>
              <a:ext uri="{FF2B5EF4-FFF2-40B4-BE49-F238E27FC236}">
                <a16:creationId xmlns:a16="http://schemas.microsoft.com/office/drawing/2014/main" id="{622165C8-1567-E142-98CD-7F11AB7F0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3001"/>
            <a:ext cx="12192000" cy="91440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03D604-12A0-F543-986F-0404861B7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994058" y="-333051"/>
            <a:ext cx="3516242" cy="263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99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57B8C-97EE-A77E-BAEA-5105CD291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846"/>
            <a:ext cx="12191999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Temperature Profiles:  Surface Matters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BF710-C10C-9F6D-BE89-B316EBB0E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951" y="1118922"/>
            <a:ext cx="5878945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945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1F7322-344D-36A3-696C-DDD1CFEF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185" y="632145"/>
            <a:ext cx="12310369" cy="6289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057B8C-97EE-A77E-BAEA-5105CD291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846"/>
            <a:ext cx="12191999" cy="11430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Temperature Profiles:  Surface Matters</a:t>
            </a:r>
          </a:p>
        </p:txBody>
      </p:sp>
    </p:spTree>
    <p:extLst>
      <p:ext uri="{BB962C8B-B14F-4D97-AF65-F5344CB8AC3E}">
        <p14:creationId xmlns:p14="http://schemas.microsoft.com/office/powerpoint/2010/main" val="2007478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490CB733-E0E1-74F1-246B-A6212079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5D18346-7965-6DB4-F868-963F0DF00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Wind speed profile: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C306D7-3335-4228-7D54-A4D402887785}"/>
              </a:ext>
            </a:extLst>
          </p:cNvPr>
          <p:cNvSpPr txBox="1">
            <a:spLocks/>
          </p:cNvSpPr>
          <p:nvPr/>
        </p:nvSpPr>
        <p:spPr>
          <a:xfrm>
            <a:off x="0" y="35846"/>
            <a:ext cx="12191999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Machine Learning for Cloud Cover Determination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35126-78B6-F349-7580-E3C2DD79F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445" y="3983796"/>
            <a:ext cx="6790555" cy="2874204"/>
          </a:xfrm>
          <a:prstGeom prst="rect">
            <a:avLst/>
          </a:prstGeom>
        </p:spPr>
      </p:pic>
      <p:pic>
        <p:nvPicPr>
          <p:cNvPr id="7" name="Picture 6" descr="A picture containing outdoor, sky, water, sunset&#10;&#10;Description automatically generated">
            <a:extLst>
              <a:ext uri="{FF2B5EF4-FFF2-40B4-BE49-F238E27FC236}">
                <a16:creationId xmlns:a16="http://schemas.microsoft.com/office/drawing/2014/main" id="{70920560-187B-EE9F-35C3-70EB82D27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445" y="847018"/>
            <a:ext cx="6829716" cy="2935580"/>
          </a:xfrm>
          <a:prstGeom prst="rect">
            <a:avLst/>
          </a:prstGeom>
        </p:spPr>
      </p:pic>
      <p:sp>
        <p:nvSpPr>
          <p:cNvPr id="12" name="AutoShape 8" descr="u_{z}={\frac  {u_{*}}{\kappa }}\left[\ln \left({\frac  {z-d}{z_{0}}}\right)+\psi (z,z_{0},L)\right]">
            <a:extLst>
              <a:ext uri="{FF2B5EF4-FFF2-40B4-BE49-F238E27FC236}">
                <a16:creationId xmlns:a16="http://schemas.microsoft.com/office/drawing/2014/main" id="{1A0D3730-A599-8F10-FBAA-199A3D9DA2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0A15E2-070A-A784-CC2C-AAA7B9B877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81" y="2265550"/>
            <a:ext cx="58102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30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7274-D65A-46BB-87B5-9380DFD4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Products 2020-present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6EFE2D-C94C-441D-83F7-98881A8C95FD}"/>
              </a:ext>
            </a:extLst>
          </p:cNvPr>
          <p:cNvSpPr txBox="1"/>
          <p:nvPr/>
        </p:nvSpPr>
        <p:spPr>
          <a:xfrm>
            <a:off x="58237" y="813557"/>
            <a:ext cx="1207552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Conference Presentations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0070C0"/>
                </a:solidFill>
              </a:rPr>
              <a:t>F. A. Cobb, A. Vecchiotti, J. Vignola, D. Turo, and T. J. Ryan , “Acoustic surface impedance measurements in coastal environments” accepted for 182</a:t>
            </a:r>
            <a:r>
              <a:rPr lang="en-US" sz="1000" baseline="30000" dirty="0">
                <a:solidFill>
                  <a:srgbClr val="0070C0"/>
                </a:solidFill>
              </a:rPr>
              <a:t>nd</a:t>
            </a:r>
            <a:r>
              <a:rPr lang="en-US" sz="1000" dirty="0">
                <a:solidFill>
                  <a:srgbClr val="0070C0"/>
                </a:solidFill>
              </a:rPr>
              <a:t> meeting of the Acoustical Society of America, 23-27 May 2022, Denver, CO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>
                <a:solidFill>
                  <a:srgbClr val="0070C0"/>
                </a:solidFill>
              </a:rPr>
              <a:t>A</a:t>
            </a:r>
            <a:r>
              <a:rPr lang="en-US" sz="1000" dirty="0">
                <a:solidFill>
                  <a:srgbClr val="0070C0"/>
                </a:solidFill>
              </a:rPr>
              <a:t>. Vecchiotti, F. A. Cobb, T. J. Ryan ,J. Vignola, and D. Turo .Sea state induced sound transmission loss of atmospheric broadband sources 182nd meeting of the Acoustical Society of America, 23-27 May 2022, Denver, CO  https://doi.org/10.1121/10.0011102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0070C0"/>
                </a:solidFill>
              </a:rPr>
              <a:t>F. A. Cobb, A. Vecchiotti, J. Vignola, D. Turo, and T. J. Ryan “Experimental investigation of the variance of ground impedance measurements in coastal environments” accepted for </a:t>
            </a:r>
            <a:r>
              <a:rPr lang="en-US" sz="1000" dirty="0" err="1">
                <a:solidFill>
                  <a:srgbClr val="0070C0"/>
                </a:solidFill>
              </a:rPr>
              <a:t>inter.noise</a:t>
            </a:r>
            <a:r>
              <a:rPr lang="en-US" sz="1000" dirty="0">
                <a:solidFill>
                  <a:srgbClr val="0070C0"/>
                </a:solidFill>
              </a:rPr>
              <a:t> 2022 Glasgow, Scotland.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0070C0"/>
                </a:solidFill>
              </a:rPr>
              <a:t>A. Vecchiotti, T. J. Ryan, F. A. Cobb, J. Vignola, and D. Turo, “Atmospheric sound transmission loss uncertainties induced by sea roughness,” </a:t>
            </a:r>
            <a:r>
              <a:rPr lang="en-US" sz="1000" i="1" dirty="0">
                <a:solidFill>
                  <a:srgbClr val="0070C0"/>
                </a:solidFill>
              </a:rPr>
              <a:t>The Journal of the Acoustical Society of America</a:t>
            </a:r>
            <a:r>
              <a:rPr lang="en-US" sz="1000" dirty="0">
                <a:solidFill>
                  <a:srgbClr val="0070C0"/>
                </a:solidFill>
              </a:rPr>
              <a:t>, vol. 150, no. 4, pp. A132–A132, Oct. 2021, </a:t>
            </a:r>
            <a:r>
              <a:rPr lang="en-US" sz="1000" dirty="0" err="1">
                <a:solidFill>
                  <a:srgbClr val="0070C0"/>
                </a:solidFill>
              </a:rPr>
              <a:t>doi</a:t>
            </a:r>
            <a:r>
              <a:rPr lang="en-US" sz="1000" dirty="0">
                <a:solidFill>
                  <a:srgbClr val="0070C0"/>
                </a:solidFill>
              </a:rPr>
              <a:t>: </a:t>
            </a:r>
            <a:r>
              <a:rPr lang="en-US" sz="1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10.1121/10.0007874</a:t>
            </a:r>
            <a:r>
              <a:rPr lang="en-US" sz="1000" dirty="0">
                <a:solidFill>
                  <a:srgbClr val="0070C0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0070C0"/>
                </a:solidFill>
              </a:rPr>
              <a:t>F. A. Cobb, A. Vecchiotti, J. Vignola, D. Turo, and T. J. Ryan, “Acoustic surface impedance of sandy shores,” </a:t>
            </a:r>
            <a:r>
              <a:rPr lang="en-US" sz="1000" i="1" dirty="0">
                <a:solidFill>
                  <a:srgbClr val="0070C0"/>
                </a:solidFill>
              </a:rPr>
              <a:t>The Journal of the Acoustical Society of America</a:t>
            </a:r>
            <a:r>
              <a:rPr lang="en-US" sz="1000" dirty="0">
                <a:solidFill>
                  <a:srgbClr val="0070C0"/>
                </a:solidFill>
              </a:rPr>
              <a:t>, vol. 150, no. 4, pp. A198–A198, Oct. 2021, </a:t>
            </a:r>
            <a:r>
              <a:rPr lang="en-US" sz="1000" dirty="0" err="1">
                <a:solidFill>
                  <a:srgbClr val="0070C0"/>
                </a:solidFill>
              </a:rPr>
              <a:t>doi</a:t>
            </a:r>
            <a:r>
              <a:rPr lang="en-US" sz="1000" dirty="0">
                <a:solidFill>
                  <a:srgbClr val="0070C0"/>
                </a:solidFill>
              </a:rPr>
              <a:t>: </a:t>
            </a:r>
            <a:r>
              <a:rPr lang="en-US" sz="1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10.1121/10.0008116</a:t>
            </a:r>
            <a:r>
              <a:rPr lang="en-US" sz="1000" dirty="0">
                <a:solidFill>
                  <a:srgbClr val="0070C0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0070C0"/>
                </a:solidFill>
              </a:rPr>
              <a:t>F. A. Cobb, N. Wilson, A. Vecchiotti, D. Turo, J. Vignola, and T. J. Ryan, “Characterization of sand moisture profiles for improved atmospheric acoustic modeling,” </a:t>
            </a:r>
            <a:r>
              <a:rPr lang="en-US" sz="1000" i="1" dirty="0">
                <a:solidFill>
                  <a:srgbClr val="0070C0"/>
                </a:solidFill>
              </a:rPr>
              <a:t>The Journal of the Acoustical Society of America</a:t>
            </a:r>
            <a:r>
              <a:rPr lang="en-US" sz="1000" dirty="0">
                <a:solidFill>
                  <a:srgbClr val="0070C0"/>
                </a:solidFill>
              </a:rPr>
              <a:t>, vol. 148, no. 4, pp. 2698–2698, Oct. 2020, </a:t>
            </a:r>
            <a:r>
              <a:rPr lang="en-US" sz="1000" dirty="0" err="1">
                <a:solidFill>
                  <a:srgbClr val="0070C0"/>
                </a:solidFill>
              </a:rPr>
              <a:t>doi</a:t>
            </a:r>
            <a:r>
              <a:rPr lang="en-US" sz="1000" dirty="0">
                <a:solidFill>
                  <a:srgbClr val="0070C0"/>
                </a:solidFill>
              </a:rPr>
              <a:t>: </a:t>
            </a:r>
            <a:r>
              <a:rPr lang="en-US" sz="10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10.1121/1.5147475</a:t>
            </a:r>
            <a:r>
              <a:rPr lang="en-US" sz="1000" dirty="0">
                <a:solidFill>
                  <a:srgbClr val="0070C0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0070C0"/>
                </a:solidFill>
              </a:rPr>
              <a:t>A. Vecchiotti, T. J. Ryan, F. A. Cobb, N. Wilson, J. Vignola, and D. Turo, “Excess attenuation at the beach: A model validation,” </a:t>
            </a:r>
            <a:r>
              <a:rPr lang="en-US" sz="1000" i="1" dirty="0">
                <a:solidFill>
                  <a:srgbClr val="0070C0"/>
                </a:solidFill>
              </a:rPr>
              <a:t>The Journal of the Acoustical Society of America</a:t>
            </a:r>
            <a:r>
              <a:rPr lang="en-US" sz="1000" dirty="0">
                <a:solidFill>
                  <a:srgbClr val="0070C0"/>
                </a:solidFill>
              </a:rPr>
              <a:t>, vol. 148, no. 4, pp. 2740–2740, Oct. 2020, </a:t>
            </a:r>
            <a:r>
              <a:rPr lang="en-US" sz="1000" dirty="0" err="1">
                <a:solidFill>
                  <a:srgbClr val="0070C0"/>
                </a:solidFill>
              </a:rPr>
              <a:t>doi</a:t>
            </a:r>
            <a:r>
              <a:rPr lang="en-US" sz="1000" dirty="0">
                <a:solidFill>
                  <a:srgbClr val="0070C0"/>
                </a:solidFill>
              </a:rPr>
              <a:t>: </a:t>
            </a:r>
            <a:r>
              <a:rPr lang="en-US" sz="10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10.1121/1.5147612</a:t>
            </a:r>
            <a:r>
              <a:rPr lang="en-US" sz="1000" dirty="0">
                <a:solidFill>
                  <a:srgbClr val="0070C0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0070C0"/>
                </a:solidFill>
              </a:rPr>
              <a:t>N. Wilson, F. A. Cobb, D. Turo, J. Vignola, and T. J. Ryan, “Comparison of existing and experimental weather models of the near surface atmospheric boundary layer,” </a:t>
            </a:r>
            <a:r>
              <a:rPr lang="en-US" sz="1000" i="1" dirty="0">
                <a:solidFill>
                  <a:srgbClr val="0070C0"/>
                </a:solidFill>
              </a:rPr>
              <a:t>The Journal of the Acoustical Society of America</a:t>
            </a:r>
            <a:r>
              <a:rPr lang="en-US" sz="1000" dirty="0">
                <a:solidFill>
                  <a:srgbClr val="0070C0"/>
                </a:solidFill>
              </a:rPr>
              <a:t>, vol. 148, no. 4, pp. 2699–2699, Oct. 2020, </a:t>
            </a:r>
            <a:r>
              <a:rPr lang="en-US" sz="1000" dirty="0" err="1">
                <a:solidFill>
                  <a:srgbClr val="0070C0"/>
                </a:solidFill>
              </a:rPr>
              <a:t>doi</a:t>
            </a:r>
            <a:r>
              <a:rPr lang="en-US" sz="1000" dirty="0">
                <a:solidFill>
                  <a:srgbClr val="0070C0"/>
                </a:solidFill>
              </a:rPr>
              <a:t>: </a:t>
            </a:r>
            <a:r>
              <a:rPr lang="en-US" sz="10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10.1121/1.5147476</a:t>
            </a:r>
            <a:r>
              <a:rPr lang="en-US" sz="1000" dirty="0">
                <a:solidFill>
                  <a:srgbClr val="0070C0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0070C0"/>
                </a:solidFill>
              </a:rPr>
              <a:t>A. Vecchiotti, T. J. Ryan, F. A. Cobb, Vignola, Joseph F., and D. Turo, “Modeling excess sound attenuation of a sandy shore: a case study,” presented at the 18th Symposium on Long Range Sound Propagation LRSP-18, Washington, DC, USA, Aug. 03, 2020. [Online]. Available: </a:t>
            </a:r>
            <a:r>
              <a:rPr lang="en-US" sz="10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https://olemiss.app.box.com/s/6qbkgdwn8ptn3xcd097rxn64umtkd6of</a:t>
            </a:r>
            <a:endParaRPr lang="en-US" sz="1000" dirty="0">
              <a:solidFill>
                <a:srgbClr val="0070C0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0070C0"/>
                </a:solidFill>
              </a:rPr>
              <a:t>F. A. Cobb, D. Turo, A. Vecchiotti, Vignola, Joseph F., and T. J. Ryan, “Measurement of near-shore acoustic transmission loss: a case study,” presented at the 18th Symposium on Long Range Sound Propagation LRSP-18, Washington, DC, USA, Aug. 03, 2020. [Online]. Available: </a:t>
            </a:r>
            <a:r>
              <a:rPr lang="en-US" sz="10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https://olemiss.app.box.com/s/6qbkgdwn8ptn3xcd097rxn64umtkd6of</a:t>
            </a:r>
            <a:endParaRPr lang="en-US" sz="1000" dirty="0">
              <a:solidFill>
                <a:srgbClr val="0070C0"/>
              </a:solidFill>
            </a:endParaRPr>
          </a:p>
          <a:p>
            <a:r>
              <a:rPr lang="en-US" sz="1000" dirty="0">
                <a:solidFill>
                  <a:srgbClr val="7030A0"/>
                </a:solidFill>
              </a:rPr>
              <a:t>Conference Papers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7030A0"/>
                </a:solidFill>
              </a:rPr>
              <a:t>T. Ryan, F. Cobb, A. Vecchiotti, J. Vignola, and D. Turo, “Near-shore acoustic transmission loss: a measurement approach,” </a:t>
            </a:r>
            <a:r>
              <a:rPr lang="en-US" sz="1000" i="1" dirty="0">
                <a:solidFill>
                  <a:srgbClr val="7030A0"/>
                </a:solidFill>
              </a:rPr>
              <a:t>Proc. Mtgs. </a:t>
            </a:r>
            <a:r>
              <a:rPr lang="en-US" sz="1000" i="1" dirty="0" err="1">
                <a:solidFill>
                  <a:srgbClr val="7030A0"/>
                </a:solidFill>
              </a:rPr>
              <a:t>Acoust</a:t>
            </a:r>
            <a:r>
              <a:rPr lang="en-US" sz="1000" i="1" dirty="0">
                <a:solidFill>
                  <a:srgbClr val="7030A0"/>
                </a:solidFill>
              </a:rPr>
              <a:t>.</a:t>
            </a:r>
            <a:r>
              <a:rPr lang="en-US" sz="1000" dirty="0">
                <a:solidFill>
                  <a:srgbClr val="7030A0"/>
                </a:solidFill>
              </a:rPr>
              <a:t>, vol. 41, no. 1, p. 045001, Aug. 2020, </a:t>
            </a:r>
            <a:r>
              <a:rPr lang="en-US" sz="1000" dirty="0" err="1">
                <a:solidFill>
                  <a:srgbClr val="7030A0"/>
                </a:solidFill>
              </a:rPr>
              <a:t>doi</a:t>
            </a:r>
            <a:r>
              <a:rPr lang="en-US" sz="1000" dirty="0">
                <a:solidFill>
                  <a:srgbClr val="7030A0"/>
                </a:solidFill>
              </a:rPr>
              <a:t>: </a:t>
            </a:r>
            <a:r>
              <a:rPr lang="en-US" sz="1000" dirty="0">
                <a:solidFill>
                  <a:srgbClr val="7030A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10.1121/2.0001350</a:t>
            </a:r>
            <a:r>
              <a:rPr lang="en-US" sz="1000" dirty="0">
                <a:solidFill>
                  <a:srgbClr val="7030A0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7030A0"/>
                </a:solidFill>
              </a:rPr>
              <a:t>F. Cobb, N. Wilson, A. Vecchiotti, D. Turo, J. Vignola, and T. Ryan, “Characterization of acoustic properties of swash-zone sand for improved atmospheric acoustic modeling,” in </a:t>
            </a:r>
            <a:r>
              <a:rPr lang="en-US" sz="1000" i="1" dirty="0">
                <a:solidFill>
                  <a:srgbClr val="7030A0"/>
                </a:solidFill>
              </a:rPr>
              <a:t>Proceedings of Meetings on Acoustics</a:t>
            </a:r>
            <a:r>
              <a:rPr lang="en-US" sz="1000" dirty="0">
                <a:solidFill>
                  <a:srgbClr val="7030A0"/>
                </a:solidFill>
              </a:rPr>
              <a:t>, Virtual, Dec. 2020, vol. 42, p. 025001. </a:t>
            </a:r>
            <a:r>
              <a:rPr lang="en-US" sz="1000" dirty="0" err="1">
                <a:solidFill>
                  <a:srgbClr val="7030A0"/>
                </a:solidFill>
              </a:rPr>
              <a:t>doi</a:t>
            </a:r>
            <a:r>
              <a:rPr lang="en-US" sz="1000" dirty="0">
                <a:solidFill>
                  <a:srgbClr val="7030A0"/>
                </a:solidFill>
              </a:rPr>
              <a:t>: </a:t>
            </a:r>
            <a:r>
              <a:rPr lang="en-US" sz="1000" dirty="0">
                <a:solidFill>
                  <a:srgbClr val="7030A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10.1121/2.0001390</a:t>
            </a:r>
            <a:r>
              <a:rPr lang="en-US" sz="1000" dirty="0">
                <a:solidFill>
                  <a:srgbClr val="7030A0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7030A0"/>
                </a:solidFill>
              </a:rPr>
              <a:t>A. Vecchiotti, T. J. Ryan, F. Cobb, N. Wilson, J. F. Vignola, and D. Turo, “Acoustic modeling of a sandy beach for atmospheric sound propagation in a near-shore environment,” </a:t>
            </a:r>
            <a:r>
              <a:rPr lang="en-US" sz="1000" i="1" dirty="0">
                <a:solidFill>
                  <a:srgbClr val="7030A0"/>
                </a:solidFill>
              </a:rPr>
              <a:t>Proc. Mtgs. </a:t>
            </a:r>
            <a:r>
              <a:rPr lang="en-US" sz="1000" i="1" dirty="0" err="1">
                <a:solidFill>
                  <a:srgbClr val="7030A0"/>
                </a:solidFill>
              </a:rPr>
              <a:t>Acoust</a:t>
            </a:r>
            <a:r>
              <a:rPr lang="en-US" sz="1000" i="1" dirty="0">
                <a:solidFill>
                  <a:srgbClr val="7030A0"/>
                </a:solidFill>
              </a:rPr>
              <a:t>.</a:t>
            </a:r>
            <a:r>
              <a:rPr lang="en-US" sz="1000" dirty="0">
                <a:solidFill>
                  <a:srgbClr val="7030A0"/>
                </a:solidFill>
              </a:rPr>
              <a:t>, vol. 41, no. 1, p. 022002, Aug. 2020, </a:t>
            </a:r>
            <a:r>
              <a:rPr lang="en-US" sz="1000" dirty="0" err="1">
                <a:solidFill>
                  <a:srgbClr val="7030A0"/>
                </a:solidFill>
              </a:rPr>
              <a:t>doi</a:t>
            </a:r>
            <a:r>
              <a:rPr lang="en-US" sz="1000" dirty="0">
                <a:solidFill>
                  <a:srgbClr val="7030A0"/>
                </a:solidFill>
              </a:rPr>
              <a:t>: </a:t>
            </a:r>
            <a:r>
              <a:rPr lang="en-US" sz="1000" dirty="0">
                <a:solidFill>
                  <a:srgbClr val="7030A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10.1121/2.0001356</a:t>
            </a:r>
            <a:r>
              <a:rPr lang="en-US" sz="1000" dirty="0">
                <a:solidFill>
                  <a:srgbClr val="7030A0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7030A0"/>
                </a:solidFill>
              </a:rPr>
              <a:t>N. Wilson, F. Cobb, D. Turo, and T. Ryan, “Acoustic transmission loss models using experimental temperature profiles of the near surface atmospheric boundary layer,” in </a:t>
            </a:r>
            <a:r>
              <a:rPr lang="en-US" sz="1000" i="1" dirty="0">
                <a:solidFill>
                  <a:srgbClr val="7030A0"/>
                </a:solidFill>
              </a:rPr>
              <a:t>Proceedings of Meetings on Acoustics</a:t>
            </a:r>
            <a:r>
              <a:rPr lang="en-US" sz="1000" dirty="0">
                <a:solidFill>
                  <a:srgbClr val="7030A0"/>
                </a:solidFill>
              </a:rPr>
              <a:t>, Dec. 2020, vol. 42, p. 025002. </a:t>
            </a:r>
            <a:r>
              <a:rPr lang="en-US" sz="1000" dirty="0" err="1">
                <a:solidFill>
                  <a:srgbClr val="7030A0"/>
                </a:solidFill>
              </a:rPr>
              <a:t>doi</a:t>
            </a:r>
            <a:r>
              <a:rPr lang="en-US" sz="1000" dirty="0">
                <a:solidFill>
                  <a:srgbClr val="7030A0"/>
                </a:solidFill>
              </a:rPr>
              <a:t>: </a:t>
            </a:r>
            <a:r>
              <a:rPr lang="en-US" sz="1000" dirty="0">
                <a:solidFill>
                  <a:srgbClr val="7030A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10.1121/2.0001406</a:t>
            </a:r>
            <a:r>
              <a:rPr lang="en-US" sz="1000" dirty="0">
                <a:solidFill>
                  <a:srgbClr val="7030A0"/>
                </a:solidFill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7030A0"/>
                </a:solidFill>
              </a:rPr>
              <a:t>A. Vecchiotti, T. J. Ryan, </a:t>
            </a:r>
            <a:r>
              <a:rPr lang="en-US" sz="1000" b="1" dirty="0">
                <a:solidFill>
                  <a:srgbClr val="7030A0"/>
                </a:solidFill>
              </a:rPr>
              <a:t>F. Cobb</a:t>
            </a:r>
            <a:r>
              <a:rPr lang="en-US" sz="1000" dirty="0">
                <a:solidFill>
                  <a:srgbClr val="7030A0"/>
                </a:solidFill>
              </a:rPr>
              <a:t>, N. Wilson, J. F. Vignola, and D. Turo, “Acoustic modeling of a sandy beach for atmospheric sound propagation in a near-shore environment,” </a:t>
            </a:r>
            <a:r>
              <a:rPr lang="en-US" sz="1000" i="1" dirty="0">
                <a:solidFill>
                  <a:srgbClr val="7030A0"/>
                </a:solidFill>
              </a:rPr>
              <a:t>Proc. Mtgs. </a:t>
            </a:r>
            <a:r>
              <a:rPr lang="en-US" sz="1000" i="1" dirty="0" err="1">
                <a:solidFill>
                  <a:srgbClr val="7030A0"/>
                </a:solidFill>
              </a:rPr>
              <a:t>Acoust</a:t>
            </a:r>
            <a:r>
              <a:rPr lang="en-US" sz="1000" i="1" dirty="0">
                <a:solidFill>
                  <a:srgbClr val="7030A0"/>
                </a:solidFill>
              </a:rPr>
              <a:t>.</a:t>
            </a:r>
            <a:r>
              <a:rPr lang="en-US" sz="1000" dirty="0">
                <a:solidFill>
                  <a:srgbClr val="7030A0"/>
                </a:solidFill>
              </a:rPr>
              <a:t>, vol. 41, no. 1, p. 022002, Aug. 2020, </a:t>
            </a:r>
            <a:r>
              <a:rPr lang="en-US" sz="1000" dirty="0" err="1">
                <a:solidFill>
                  <a:srgbClr val="7030A0"/>
                </a:solidFill>
              </a:rPr>
              <a:t>doi</a:t>
            </a:r>
            <a:r>
              <a:rPr lang="en-US" sz="1000" dirty="0">
                <a:solidFill>
                  <a:srgbClr val="7030A0"/>
                </a:solidFill>
              </a:rPr>
              <a:t>: </a:t>
            </a:r>
            <a:r>
              <a:rPr lang="en-US" sz="1000" dirty="0">
                <a:solidFill>
                  <a:srgbClr val="7030A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10.1121/2.0001356</a:t>
            </a:r>
            <a:r>
              <a:rPr lang="en-US" sz="1000" dirty="0">
                <a:solidFill>
                  <a:srgbClr val="7030A0"/>
                </a:solidFill>
              </a:rPr>
              <a:t>.</a:t>
            </a:r>
          </a:p>
          <a:p>
            <a:r>
              <a:rPr lang="en-US" sz="1000" dirty="0">
                <a:solidFill>
                  <a:srgbClr val="C00000"/>
                </a:solidFill>
              </a:rPr>
              <a:t>Journal Paper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C00000"/>
                </a:solidFill>
              </a:rPr>
              <a:t>A. Vecchiotti, T. J. Ryan, F. Cobb, J. F. Vignola, and D. Turo. Investigation of engineering models for sound propagation in a near-shore environment. Applied Acoustics 2022, </a:t>
            </a:r>
            <a:r>
              <a:rPr lang="en-US" sz="1000" dirty="0">
                <a:solidFill>
                  <a:srgbClr val="C00000"/>
                </a:solidFill>
                <a:hlinkClick r:id="rId12"/>
              </a:rPr>
              <a:t>https://doi.org/10.1016/j.apacoust.2022.108991</a:t>
            </a:r>
            <a:r>
              <a:rPr lang="en-US" sz="1000" dirty="0">
                <a:solidFill>
                  <a:srgbClr val="C00000"/>
                </a:solidFill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dirty="0">
                <a:solidFill>
                  <a:srgbClr val="FF0000"/>
                </a:solidFill>
              </a:rPr>
              <a:t>Ryan, Teresa, Vecchiotti, Andrea, Foeller, Jeffry, Cobb, Faith, Vignola, Joseph and Turo, Diego. "Synchronized acoustic and atmospheric measurement system for characterization of atmospheric sound propagation" </a:t>
            </a:r>
            <a:r>
              <a:rPr lang="en-US" sz="1000" i="1" dirty="0">
                <a:solidFill>
                  <a:srgbClr val="FF0000"/>
                </a:solidFill>
              </a:rPr>
              <a:t>Noise Mapping</a:t>
            </a:r>
            <a:r>
              <a:rPr lang="en-US" sz="1000" dirty="0">
                <a:solidFill>
                  <a:srgbClr val="FF0000"/>
                </a:solidFill>
              </a:rPr>
              <a:t>, vol. 9, no. 1, 2022, pp. 109-112</a:t>
            </a:r>
            <a:r>
              <a:rPr lang="en-US" sz="1000" dirty="0"/>
              <a:t>. </a:t>
            </a:r>
            <a:r>
              <a:rPr lang="en-US" sz="1000" dirty="0">
                <a:hlinkClick r:id="rId13"/>
              </a:rPr>
              <a:t>https://doi.org/10.1515/noise-2022-0008</a:t>
            </a:r>
            <a:endParaRPr lang="en-US" sz="1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269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4094"/>
            <a:ext cx="12191999" cy="6858000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Garamond" panose="02020404030301010803" pitchFamily="18" charset="0"/>
            </a:endParaRPr>
          </a:p>
        </p:txBody>
      </p:sp>
      <p:pic>
        <p:nvPicPr>
          <p:cNvPr id="2" name="Picture 1" descr="https---secure.westernaustralia.com-SiteCollectionImages-things%20to%20do-sun%20and%20sea-sun-and-sea_beaches_margaret-river.jpg?RenditionID=2.jpeg">
            <a:extLst>
              <a:ext uri="{FF2B5EF4-FFF2-40B4-BE49-F238E27FC236}">
                <a16:creationId xmlns:a16="http://schemas.microsoft.com/office/drawing/2014/main" id="{05A71703-4076-110B-E831-CCCD51082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218"/>
            <a:ext cx="12177016" cy="37913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854B5FA-D0F5-96B8-F3AF-EAD70F63D413}"/>
              </a:ext>
            </a:extLst>
          </p:cNvPr>
          <p:cNvGrpSpPr/>
          <p:nvPr/>
        </p:nvGrpSpPr>
        <p:grpSpPr>
          <a:xfrm>
            <a:off x="10080852" y="2475841"/>
            <a:ext cx="151917" cy="652520"/>
            <a:chOff x="10080852" y="2475841"/>
            <a:chExt cx="151917" cy="65252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90608B-8E1C-C945-A5D1-7E28F0BD9BCC}"/>
                </a:ext>
              </a:extLst>
            </p:cNvPr>
            <p:cNvSpPr/>
            <p:nvPr/>
          </p:nvSpPr>
          <p:spPr>
            <a:xfrm>
              <a:off x="10082487" y="2475841"/>
              <a:ext cx="150281" cy="143455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C7F9AC0-BB02-A7F6-4278-0762BBB47692}"/>
                </a:ext>
              </a:extLst>
            </p:cNvPr>
            <p:cNvCxnSpPr>
              <a:stCxn id="4" idx="4"/>
            </p:cNvCxnSpPr>
            <p:nvPr/>
          </p:nvCxnSpPr>
          <p:spPr>
            <a:xfrm>
              <a:off x="10157621" y="2619289"/>
              <a:ext cx="0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B264E78-A51F-8979-41A2-B9514549F0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0852" y="2873825"/>
              <a:ext cx="76768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D3CE71F-44B0-B736-13F4-506C99E0904D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628" y="2873825"/>
              <a:ext cx="75141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5D4B2F0-E8F2-C597-789C-69DB0E4C2F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0852" y="2690644"/>
              <a:ext cx="76768" cy="132044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36ECE97-63AC-9299-7211-FF10AA634AC5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628" y="2690644"/>
              <a:ext cx="75141" cy="170328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9C93D2F-3384-E652-6697-10BF2B755197}"/>
              </a:ext>
            </a:extLst>
          </p:cNvPr>
          <p:cNvGrpSpPr/>
          <p:nvPr/>
        </p:nvGrpSpPr>
        <p:grpSpPr>
          <a:xfrm>
            <a:off x="-42770" y="3968991"/>
            <a:ext cx="3464576" cy="1905116"/>
            <a:chOff x="5591329" y="1310656"/>
            <a:chExt cx="3464576" cy="1905116"/>
          </a:xfrm>
        </p:grpSpPr>
        <p:pic>
          <p:nvPicPr>
            <p:cNvPr id="34" name="Picture 2" descr="https://upload.wikimedia.org/wikipedia/commons/0/06/Flickr_-_Official_U.S._Navy_Imagery_-_Sailors_from_a_special_boat_team_conduct_boat_operations_supporting_a_West_Coast-based_SEAL_team_%281%29.jpg">
              <a:extLst>
                <a:ext uri="{FF2B5EF4-FFF2-40B4-BE49-F238E27FC236}">
                  <a16:creationId xmlns:a16="http://schemas.microsoft.com/office/drawing/2014/main" id="{B13B089C-E6F3-9DE7-3F11-FCE914E047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27413" y="1310656"/>
              <a:ext cx="3228492" cy="1905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AAC466D-23D7-F9C8-9583-DB2D6A0DE4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4041" y="1937149"/>
              <a:ext cx="1252728" cy="1252987"/>
              <a:chOff x="6543766" y="3456259"/>
              <a:chExt cx="386388" cy="392546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A53781B-6606-D9F3-7B52-8E06DC0BFD35}"/>
                  </a:ext>
                </a:extLst>
              </p:cNvPr>
              <p:cNvSpPr/>
              <p:nvPr/>
            </p:nvSpPr>
            <p:spPr>
              <a:xfrm>
                <a:off x="6543766" y="3456259"/>
                <a:ext cx="386388" cy="39254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2D7872-1A03-6B1C-D3E2-12EF93420E38}"/>
                  </a:ext>
                </a:extLst>
              </p:cNvPr>
              <p:cNvSpPr/>
              <p:nvPr/>
            </p:nvSpPr>
            <p:spPr>
              <a:xfrm>
                <a:off x="6619966" y="3534383"/>
                <a:ext cx="233988" cy="236297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4C0EB0E0-D64C-495F-4552-A3715E23BF55}"/>
                  </a:ext>
                </a:extLst>
              </p:cNvPr>
              <p:cNvSpPr/>
              <p:nvPr/>
            </p:nvSpPr>
            <p:spPr>
              <a:xfrm>
                <a:off x="6686160" y="3593457"/>
                <a:ext cx="114685" cy="118149"/>
              </a:xfrm>
              <a:prstGeom prst="ellipse">
                <a:avLst/>
              </a:prstGeom>
              <a:noFill/>
              <a:ln w="571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1A96763-6E7E-D8E7-1D7D-89D3F271C2E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91329" y="1852383"/>
              <a:ext cx="1252728" cy="1252987"/>
              <a:chOff x="6543766" y="3456259"/>
              <a:chExt cx="386388" cy="392546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2988291-7C6F-E325-BB70-F77E103DF5B1}"/>
                  </a:ext>
                </a:extLst>
              </p:cNvPr>
              <p:cNvSpPr/>
              <p:nvPr/>
            </p:nvSpPr>
            <p:spPr>
              <a:xfrm>
                <a:off x="6543766" y="3456259"/>
                <a:ext cx="386388" cy="39254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68C215D-102C-FFC3-4896-C921EAA3927D}"/>
                  </a:ext>
                </a:extLst>
              </p:cNvPr>
              <p:cNvSpPr/>
              <p:nvPr/>
            </p:nvSpPr>
            <p:spPr>
              <a:xfrm>
                <a:off x="6619966" y="3534383"/>
                <a:ext cx="233988" cy="236297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BBDE616-5396-091E-719D-270B2218A51D}"/>
                  </a:ext>
                </a:extLst>
              </p:cNvPr>
              <p:cNvSpPr/>
              <p:nvPr/>
            </p:nvSpPr>
            <p:spPr>
              <a:xfrm>
                <a:off x="6686160" y="3593457"/>
                <a:ext cx="114685" cy="118149"/>
              </a:xfrm>
              <a:prstGeom prst="ellipse">
                <a:avLst/>
              </a:prstGeom>
              <a:noFill/>
              <a:ln w="571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49608B5-4599-2F09-F6A4-54C86573984A}"/>
              </a:ext>
            </a:extLst>
          </p:cNvPr>
          <p:cNvSpPr txBox="1"/>
          <p:nvPr/>
        </p:nvSpPr>
        <p:spPr>
          <a:xfrm>
            <a:off x="3646359" y="2840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6CE21-E7AD-42E9-B487-83EDCF6DEB48}"/>
              </a:ext>
            </a:extLst>
          </p:cNvPr>
          <p:cNvSpPr/>
          <p:nvPr/>
        </p:nvSpPr>
        <p:spPr>
          <a:xfrm>
            <a:off x="1689518" y="215745"/>
            <a:ext cx="8991191" cy="13849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aramond"/>
              </a:rPr>
              <a:t>Long Range Acoustic Transmission Loss Under Varying Atmospheric and Terrain Conditions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Teresa Ryan</a:t>
            </a:r>
          </a:p>
        </p:txBody>
      </p:sp>
    </p:spTree>
    <p:extLst>
      <p:ext uri="{BB962C8B-B14F-4D97-AF65-F5344CB8AC3E}">
        <p14:creationId xmlns:p14="http://schemas.microsoft.com/office/powerpoint/2010/main" val="483052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oat&#10;&#10;Description automatically generated with medium confidence">
            <a:extLst>
              <a:ext uri="{FF2B5EF4-FFF2-40B4-BE49-F238E27FC236}">
                <a16:creationId xmlns:a16="http://schemas.microsoft.com/office/drawing/2014/main" id="{9E57E5FE-CC8E-4AB2-5EE5-2443D6534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749" y="-1"/>
            <a:ext cx="4611269" cy="3458451"/>
          </a:xfrm>
          <a:prstGeom prst="rect">
            <a:avLst/>
          </a:prstGeom>
        </p:spPr>
      </p:pic>
      <p:pic>
        <p:nvPicPr>
          <p:cNvPr id="8" name="Picture 7" descr="A group of people sitting in chairs on a beach&#10;&#10;Description automatically generated with medium confidence">
            <a:extLst>
              <a:ext uri="{FF2B5EF4-FFF2-40B4-BE49-F238E27FC236}">
                <a16:creationId xmlns:a16="http://schemas.microsoft.com/office/drawing/2014/main" id="{56D713D8-8ED1-4124-92AC-0244FEE3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641" y="3266720"/>
            <a:ext cx="4785360" cy="3589020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D9F13F0-81A4-8242-9871-BA60FDA5A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249" y="35846"/>
            <a:ext cx="51435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C47274-D65A-46BB-87B5-9380DFD4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Acknowledgements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42B45-628E-4C89-88B5-832694A47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" y="5042549"/>
            <a:ext cx="2167925" cy="11233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242811C8-8151-48EF-A884-F4B548AE3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53"/>
            <a:ext cx="2137341" cy="974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7C8DAB-B01D-CB45-B284-B0A8E7C54422}"/>
              </a:ext>
            </a:extLst>
          </p:cNvPr>
          <p:cNvSpPr txBox="1"/>
          <p:nvPr/>
        </p:nvSpPr>
        <p:spPr>
          <a:xfrm>
            <a:off x="7882883" y="4810125"/>
            <a:ext cx="971741" cy="3077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/>
              <a:t>Nia Wilson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C9830-9054-FF46-9D82-7F0B27A01E83}"/>
              </a:ext>
            </a:extLst>
          </p:cNvPr>
          <p:cNvSpPr txBox="1"/>
          <p:nvPr/>
        </p:nvSpPr>
        <p:spPr>
          <a:xfrm>
            <a:off x="8911501" y="5540148"/>
            <a:ext cx="1088118" cy="3077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 dirty="0"/>
              <a:t>Erica Walker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AE32D9-8B97-324B-8143-0F8E382949EA}"/>
              </a:ext>
            </a:extLst>
          </p:cNvPr>
          <p:cNvSpPr txBox="1"/>
          <p:nvPr/>
        </p:nvSpPr>
        <p:spPr>
          <a:xfrm>
            <a:off x="9269088" y="4136114"/>
            <a:ext cx="1312411" cy="3077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/>
              <a:t>Rachel </a:t>
            </a:r>
            <a:r>
              <a:rPr lang="en-US" sz="1400" err="1"/>
              <a:t>Beavans</a:t>
            </a:r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3719B-2F90-1648-AEA6-4266F85D82B1}"/>
              </a:ext>
            </a:extLst>
          </p:cNvPr>
          <p:cNvSpPr txBox="1"/>
          <p:nvPr/>
        </p:nvSpPr>
        <p:spPr>
          <a:xfrm>
            <a:off x="11040944" y="5630217"/>
            <a:ext cx="1007007" cy="30777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400"/>
              <a:t>Emma Cole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2E045-06C8-60E8-7D77-422387794B32}"/>
              </a:ext>
            </a:extLst>
          </p:cNvPr>
          <p:cNvSpPr txBox="1"/>
          <p:nvPr/>
        </p:nvSpPr>
        <p:spPr>
          <a:xfrm>
            <a:off x="36750" y="961373"/>
            <a:ext cx="27586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Jamie Bonfiglio</a:t>
            </a:r>
          </a:p>
          <a:p>
            <a:r>
              <a:rPr lang="en-US" sz="2400" dirty="0"/>
              <a:t>Caleb Anderson</a:t>
            </a:r>
          </a:p>
          <a:p>
            <a:r>
              <a:rPr lang="en-US" sz="2400" dirty="0"/>
              <a:t>Hannah Blackburn</a:t>
            </a:r>
          </a:p>
          <a:p>
            <a:r>
              <a:rPr lang="en-US" sz="2400" dirty="0"/>
              <a:t>Alex Ferro</a:t>
            </a:r>
          </a:p>
          <a:p>
            <a:r>
              <a:rPr lang="en-US" sz="2400" dirty="0"/>
              <a:t>Kyle Kirian</a:t>
            </a:r>
          </a:p>
          <a:p>
            <a:r>
              <a:rPr lang="en-US" sz="2400" dirty="0"/>
              <a:t>Chris </a:t>
            </a:r>
            <a:r>
              <a:rPr lang="en-US" sz="2400" dirty="0" err="1"/>
              <a:t>Pietryck</a:t>
            </a:r>
            <a:endParaRPr lang="en-US" sz="2400" dirty="0"/>
          </a:p>
          <a:p>
            <a:r>
              <a:rPr lang="en-US" sz="2400" dirty="0"/>
              <a:t>Rolando Rosado</a:t>
            </a:r>
          </a:p>
          <a:p>
            <a:r>
              <a:rPr lang="en-US" sz="2400" dirty="0"/>
              <a:t>Erica Stark</a:t>
            </a:r>
          </a:p>
          <a:p>
            <a:endParaRPr lang="en-US" sz="2400" dirty="0"/>
          </a:p>
          <a:p>
            <a:r>
              <a:rPr lang="en-US" sz="2400" b="1" dirty="0"/>
              <a:t>Jeff Foeller</a:t>
            </a:r>
          </a:p>
          <a:p>
            <a:r>
              <a:rPr lang="en-US" sz="2400" b="1" dirty="0"/>
              <a:t>Andrea Vecchiotti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8243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4094"/>
            <a:ext cx="12177016" cy="6327890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Garamond" panose="02020404030301010803" pitchFamily="18" charset="0"/>
            </a:endParaRPr>
          </a:p>
        </p:txBody>
      </p:sp>
      <p:pic>
        <p:nvPicPr>
          <p:cNvPr id="21" name="Picture 20" descr="https---secure.westernaustralia.com-SiteCollectionImages-things%20to%20do-sun%20and%20sea-sun-and-sea_beaches_margaret-river.jpg?RenditionID=2.jpeg">
            <a:extLst>
              <a:ext uri="{FF2B5EF4-FFF2-40B4-BE49-F238E27FC236}">
                <a16:creationId xmlns:a16="http://schemas.microsoft.com/office/drawing/2014/main" id="{1F9F7368-3209-59F3-FD5D-1F771F1AE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218"/>
            <a:ext cx="12177016" cy="37913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D46CE21-E7AD-42E9-B487-83EDCF6DEB48}"/>
              </a:ext>
            </a:extLst>
          </p:cNvPr>
          <p:cNvSpPr/>
          <p:nvPr/>
        </p:nvSpPr>
        <p:spPr>
          <a:xfrm>
            <a:off x="1689518" y="215745"/>
            <a:ext cx="8991191" cy="13849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aramond"/>
              </a:rPr>
              <a:t>Long Range Acoustic Transmission Loss Under Varying Atmospheric and Terrain Conditions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Teresa Ryan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9608B5-4599-2F09-F6A4-54C86573984A}"/>
              </a:ext>
            </a:extLst>
          </p:cNvPr>
          <p:cNvSpPr txBox="1"/>
          <p:nvPr/>
        </p:nvSpPr>
        <p:spPr>
          <a:xfrm>
            <a:off x="3646359" y="2840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C34689-7D00-A826-E806-ACDC13007E73}"/>
              </a:ext>
            </a:extLst>
          </p:cNvPr>
          <p:cNvSpPr/>
          <p:nvPr/>
        </p:nvSpPr>
        <p:spPr>
          <a:xfrm>
            <a:off x="10082487" y="2475841"/>
            <a:ext cx="150281" cy="14345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9652694-9995-4561-0A6A-0E7E313203C4}"/>
              </a:ext>
            </a:extLst>
          </p:cNvPr>
          <p:cNvCxnSpPr>
            <a:stCxn id="23" idx="4"/>
          </p:cNvCxnSpPr>
          <p:nvPr/>
        </p:nvCxnSpPr>
        <p:spPr>
          <a:xfrm>
            <a:off x="10157621" y="2619289"/>
            <a:ext cx="0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ED28D20-7EAC-A81E-441B-949C2AF736C7}"/>
              </a:ext>
            </a:extLst>
          </p:cNvPr>
          <p:cNvCxnSpPr>
            <a:cxnSpLocks/>
          </p:cNvCxnSpPr>
          <p:nvPr/>
        </p:nvCxnSpPr>
        <p:spPr>
          <a:xfrm flipH="1">
            <a:off x="10080852" y="2873825"/>
            <a:ext cx="76768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204044-3ACB-AC95-C70B-E672BE092AC5}"/>
              </a:ext>
            </a:extLst>
          </p:cNvPr>
          <p:cNvCxnSpPr>
            <a:cxnSpLocks/>
          </p:cNvCxnSpPr>
          <p:nvPr/>
        </p:nvCxnSpPr>
        <p:spPr>
          <a:xfrm>
            <a:off x="10157628" y="2873825"/>
            <a:ext cx="75141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E10F2B5-234C-9455-4C21-4B38CABD464F}"/>
              </a:ext>
            </a:extLst>
          </p:cNvPr>
          <p:cNvCxnSpPr>
            <a:cxnSpLocks/>
          </p:cNvCxnSpPr>
          <p:nvPr/>
        </p:nvCxnSpPr>
        <p:spPr>
          <a:xfrm flipH="1">
            <a:off x="10080852" y="2690644"/>
            <a:ext cx="76768" cy="132044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A9DD3D-A3B2-CEEB-7A5B-B967A467C13D}"/>
              </a:ext>
            </a:extLst>
          </p:cNvPr>
          <p:cNvCxnSpPr>
            <a:cxnSpLocks/>
          </p:cNvCxnSpPr>
          <p:nvPr/>
        </p:nvCxnSpPr>
        <p:spPr>
          <a:xfrm>
            <a:off x="10157628" y="2690644"/>
            <a:ext cx="75141" cy="17032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2C6E9EC-D66A-F2EE-FDA8-EB805A6A02C4}"/>
              </a:ext>
            </a:extLst>
          </p:cNvPr>
          <p:cNvSpPr/>
          <p:nvPr/>
        </p:nvSpPr>
        <p:spPr>
          <a:xfrm>
            <a:off x="137288" y="3912592"/>
            <a:ext cx="11976623" cy="224676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Garamond"/>
              </a:rPr>
              <a:t>Industry partner: 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Anybody that makes atmospheric/acoustic measurement tools?</a:t>
            </a:r>
          </a:p>
          <a:p>
            <a:r>
              <a:rPr lang="en-US" sz="2800" b="1" dirty="0">
                <a:solidFill>
                  <a:schemeClr val="tx1"/>
                </a:solidFill>
                <a:latin typeface="Garamond"/>
              </a:rPr>
              <a:t>DoD partner: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Expand collaboration to AFRL/ARL/??</a:t>
            </a:r>
          </a:p>
          <a:p>
            <a:r>
              <a:rPr lang="en-US" sz="2800" b="1" dirty="0">
                <a:solidFill>
                  <a:schemeClr val="tx1"/>
                </a:solidFill>
                <a:latin typeface="Garamond"/>
              </a:rPr>
              <a:t>New ideas: 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Have ideas in energy harvesting; vibration/signature suppression; ultrasensitive mass detection;…</a:t>
            </a:r>
          </a:p>
        </p:txBody>
      </p:sp>
    </p:spTree>
    <p:extLst>
      <p:ext uri="{BB962C8B-B14F-4D97-AF65-F5344CB8AC3E}">
        <p14:creationId xmlns:p14="http://schemas.microsoft.com/office/powerpoint/2010/main" val="2524707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4094"/>
            <a:ext cx="12191999" cy="6858000"/>
          </a:xfrm>
          <a:prstGeom prst="rect">
            <a:avLst/>
          </a:prstGeom>
          <a:solidFill>
            <a:srgbClr val="592A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Garamond" panose="02020404030301010803" pitchFamily="18" charset="0"/>
            </a:endParaRPr>
          </a:p>
        </p:txBody>
      </p:sp>
      <p:pic>
        <p:nvPicPr>
          <p:cNvPr id="2" name="Picture 1" descr="https---secure.westernaustralia.com-SiteCollectionImages-things%20to%20do-sun%20and%20sea-sun-and-sea_beaches_margaret-river.jpg?RenditionID=2.jpeg">
            <a:extLst>
              <a:ext uri="{FF2B5EF4-FFF2-40B4-BE49-F238E27FC236}">
                <a16:creationId xmlns:a16="http://schemas.microsoft.com/office/drawing/2014/main" id="{F089170B-C6EA-3D60-1E10-8B708DC6E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218"/>
            <a:ext cx="12177016" cy="379139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D46CE21-E7AD-42E9-B487-83EDCF6DEB48}"/>
              </a:ext>
            </a:extLst>
          </p:cNvPr>
          <p:cNvSpPr/>
          <p:nvPr/>
        </p:nvSpPr>
        <p:spPr>
          <a:xfrm>
            <a:off x="1689518" y="215745"/>
            <a:ext cx="8991191" cy="13849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Garamond"/>
              </a:rPr>
              <a:t>Long Range Acoustic Transmission Loss Under Varying Atmospheric and Terrain Conditions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Teresa Ryan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27F628-29F5-536B-E727-75E381052304}"/>
              </a:ext>
            </a:extLst>
          </p:cNvPr>
          <p:cNvCxnSpPr>
            <a:cxnSpLocks/>
          </p:cNvCxnSpPr>
          <p:nvPr/>
        </p:nvCxnSpPr>
        <p:spPr>
          <a:xfrm>
            <a:off x="1122881" y="1820573"/>
            <a:ext cx="8957971" cy="8436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F777DE-268F-9FCB-4574-2321178279E8}"/>
              </a:ext>
            </a:extLst>
          </p:cNvPr>
          <p:cNvGrpSpPr>
            <a:grpSpLocks noChangeAspect="1"/>
          </p:cNvGrpSpPr>
          <p:nvPr/>
        </p:nvGrpSpPr>
        <p:grpSpPr>
          <a:xfrm>
            <a:off x="733684" y="1548931"/>
            <a:ext cx="564657" cy="523314"/>
            <a:chOff x="6543766" y="3456259"/>
            <a:chExt cx="386388" cy="39254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1B40CCA-18FC-9002-FAC6-28080CA0181F}"/>
                </a:ext>
              </a:extLst>
            </p:cNvPr>
            <p:cNvSpPr/>
            <p:nvPr/>
          </p:nvSpPr>
          <p:spPr>
            <a:xfrm>
              <a:off x="6543766" y="3456259"/>
              <a:ext cx="386388" cy="39254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5226F8C-3962-B279-DE1D-7AD1CE57D68B}"/>
                </a:ext>
              </a:extLst>
            </p:cNvPr>
            <p:cNvSpPr/>
            <p:nvPr/>
          </p:nvSpPr>
          <p:spPr>
            <a:xfrm>
              <a:off x="6619966" y="3534383"/>
              <a:ext cx="233988" cy="236297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643D54B-2B83-973D-ADC7-BD25FC08DB02}"/>
                </a:ext>
              </a:extLst>
            </p:cNvPr>
            <p:cNvSpPr/>
            <p:nvPr/>
          </p:nvSpPr>
          <p:spPr>
            <a:xfrm>
              <a:off x="6686160" y="3593457"/>
              <a:ext cx="114685" cy="11814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D36445-9A5A-C406-7E40-348C3ED81D50}"/>
              </a:ext>
            </a:extLst>
          </p:cNvPr>
          <p:cNvGrpSpPr/>
          <p:nvPr/>
        </p:nvGrpSpPr>
        <p:grpSpPr>
          <a:xfrm>
            <a:off x="-42770" y="3968991"/>
            <a:ext cx="3464576" cy="1905116"/>
            <a:chOff x="5591329" y="1310656"/>
            <a:chExt cx="3464576" cy="1905116"/>
          </a:xfrm>
        </p:grpSpPr>
        <p:pic>
          <p:nvPicPr>
            <p:cNvPr id="11" name="Picture 2" descr="https://upload.wikimedia.org/wikipedia/commons/0/06/Flickr_-_Official_U.S._Navy_Imagery_-_Sailors_from_a_special_boat_team_conduct_boat_operations_supporting_a_West_Coast-based_SEAL_team_%281%29.jpg">
              <a:extLst>
                <a:ext uri="{FF2B5EF4-FFF2-40B4-BE49-F238E27FC236}">
                  <a16:creationId xmlns:a16="http://schemas.microsoft.com/office/drawing/2014/main" id="{60703B08-51A9-0925-000A-542261016C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27413" y="1310656"/>
              <a:ext cx="3228492" cy="190511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26A2BB8-9254-F59F-F091-F380EF21D7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04041" y="1937149"/>
              <a:ext cx="1252728" cy="1252987"/>
              <a:chOff x="6543766" y="3456259"/>
              <a:chExt cx="386388" cy="39254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8855518-25B8-55AC-445B-2E15C075B28D}"/>
                  </a:ext>
                </a:extLst>
              </p:cNvPr>
              <p:cNvSpPr/>
              <p:nvPr/>
            </p:nvSpPr>
            <p:spPr>
              <a:xfrm>
                <a:off x="6543766" y="3456259"/>
                <a:ext cx="386388" cy="39254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B44A9F0-7239-FB71-64FD-ADB437CC6CED}"/>
                  </a:ext>
                </a:extLst>
              </p:cNvPr>
              <p:cNvSpPr/>
              <p:nvPr/>
            </p:nvSpPr>
            <p:spPr>
              <a:xfrm>
                <a:off x="6619966" y="3534383"/>
                <a:ext cx="233988" cy="236297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0A647F6-EF57-8145-1CD2-763EC8096315}"/>
                  </a:ext>
                </a:extLst>
              </p:cNvPr>
              <p:cNvSpPr/>
              <p:nvPr/>
            </p:nvSpPr>
            <p:spPr>
              <a:xfrm>
                <a:off x="6686160" y="3593457"/>
                <a:ext cx="114685" cy="118149"/>
              </a:xfrm>
              <a:prstGeom prst="ellipse">
                <a:avLst/>
              </a:prstGeom>
              <a:noFill/>
              <a:ln w="571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27F893E-5569-1853-B6D9-245F8786B9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91329" y="1852383"/>
              <a:ext cx="1252728" cy="1252987"/>
              <a:chOff x="6543766" y="3456259"/>
              <a:chExt cx="386388" cy="392546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C16589D-58D1-A3E1-F50B-36D9D4C61430}"/>
                  </a:ext>
                </a:extLst>
              </p:cNvPr>
              <p:cNvSpPr/>
              <p:nvPr/>
            </p:nvSpPr>
            <p:spPr>
              <a:xfrm>
                <a:off x="6543766" y="3456259"/>
                <a:ext cx="386388" cy="392546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D203060-7ECD-B55D-8FF5-8636B9869D77}"/>
                  </a:ext>
                </a:extLst>
              </p:cNvPr>
              <p:cNvSpPr/>
              <p:nvPr/>
            </p:nvSpPr>
            <p:spPr>
              <a:xfrm>
                <a:off x="6619966" y="3534383"/>
                <a:ext cx="233988" cy="236297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EA988FD-BE46-6D22-9B82-588253BD6584}"/>
                  </a:ext>
                </a:extLst>
              </p:cNvPr>
              <p:cNvSpPr/>
              <p:nvPr/>
            </p:nvSpPr>
            <p:spPr>
              <a:xfrm>
                <a:off x="6686160" y="3593457"/>
                <a:ext cx="114685" cy="118149"/>
              </a:xfrm>
              <a:prstGeom prst="ellipse">
                <a:avLst/>
              </a:prstGeom>
              <a:noFill/>
              <a:ln w="571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D20174-7282-CCFA-927E-B0E2FB3262BD}"/>
              </a:ext>
            </a:extLst>
          </p:cNvPr>
          <p:cNvGrpSpPr/>
          <p:nvPr/>
        </p:nvGrpSpPr>
        <p:grpSpPr>
          <a:xfrm>
            <a:off x="10080852" y="2475841"/>
            <a:ext cx="151917" cy="652520"/>
            <a:chOff x="10080852" y="2475841"/>
            <a:chExt cx="151917" cy="65252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54D69AA-2574-C208-06A1-5F2FFC62D9A3}"/>
                </a:ext>
              </a:extLst>
            </p:cNvPr>
            <p:cNvSpPr/>
            <p:nvPr/>
          </p:nvSpPr>
          <p:spPr>
            <a:xfrm>
              <a:off x="10082487" y="2475841"/>
              <a:ext cx="150281" cy="143455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F8E2483-FE84-27EC-9CAF-C477F42FB97F}"/>
                </a:ext>
              </a:extLst>
            </p:cNvPr>
            <p:cNvCxnSpPr>
              <a:stCxn id="26" idx="4"/>
            </p:cNvCxnSpPr>
            <p:nvPr/>
          </p:nvCxnSpPr>
          <p:spPr>
            <a:xfrm>
              <a:off x="10157621" y="2619289"/>
              <a:ext cx="0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55DD910-C0F0-ABED-9241-89DE9AC8B5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0852" y="2873825"/>
              <a:ext cx="76768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FB48CD5-12A6-AC0E-B2EB-B6789DBAEAB0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628" y="2873825"/>
              <a:ext cx="75141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252A42E-0572-C90C-FFDB-4AF7F80BDA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0852" y="2690644"/>
              <a:ext cx="76768" cy="132044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82A7D40-A2A6-BD04-731C-6E3C60615F49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628" y="2690644"/>
              <a:ext cx="75141" cy="170328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0140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3978C-7669-4DD9-B448-6349BCE58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matters?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5965CF-19A2-4121-AC7B-94E1A9E50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0"/>
          <a:stretch/>
        </p:blipFill>
        <p:spPr bwMode="auto">
          <a:xfrm>
            <a:off x="5682478" y="4501130"/>
            <a:ext cx="4659028" cy="14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803A89CF-73F3-4979-9849-CF71F9AE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956" y="2528888"/>
            <a:ext cx="32575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4BC34B-94AB-40B3-BE6F-E7E4645C4619}"/>
              </a:ext>
            </a:extLst>
          </p:cNvPr>
          <p:cNvSpPr txBox="1"/>
          <p:nvPr/>
        </p:nvSpPr>
        <p:spPr>
          <a:xfrm>
            <a:off x="182879" y="1178846"/>
            <a:ext cx="116544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aramond" panose="02020404030301010803" pitchFamily="18" charset="0"/>
              </a:rPr>
              <a:t>Parameters influencing atmospheric acoustic propagation: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aramond" panose="02020404030301010803" pitchFamily="18" charset="0"/>
              </a:rPr>
              <a:t>Wind speed and direction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aramond" panose="02020404030301010803" pitchFamily="18" charset="0"/>
              </a:rPr>
              <a:t>Humidity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aramond" panose="02020404030301010803" pitchFamily="18" charset="0"/>
              </a:rPr>
              <a:t>Temperature profile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aramond" panose="02020404030301010803" pitchFamily="18" charset="0"/>
              </a:rPr>
              <a:t>Sea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aramond" panose="02020404030301010803" pitchFamily="18" charset="0"/>
              </a:rPr>
              <a:t>Shore topography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Garamond" panose="02020404030301010803" pitchFamily="18" charset="0"/>
              </a:rPr>
              <a:t>Acoustic surface impedance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4492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9710" y="-28047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/>
              <a:t>SPL at receiver</a:t>
            </a:r>
          </a:p>
        </p:txBody>
      </p:sp>
      <p:cxnSp>
        <p:nvCxnSpPr>
          <p:cNvPr id="10" name="Straight Arrow Connector 9"/>
          <p:cNvCxnSpPr>
            <a:cxnSpLocks/>
            <a:stCxn id="12" idx="0"/>
          </p:cNvCxnSpPr>
          <p:nvPr/>
        </p:nvCxnSpPr>
        <p:spPr>
          <a:xfrm flipV="1">
            <a:off x="2137567" y="2103120"/>
            <a:ext cx="1410025" cy="1262438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6796" y="3365558"/>
            <a:ext cx="3621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Source level</a:t>
            </a:r>
          </a:p>
        </p:txBody>
      </p:sp>
      <p:cxnSp>
        <p:nvCxnSpPr>
          <p:cNvPr id="17" name="Straight Arrow Connector 16"/>
          <p:cNvCxnSpPr>
            <a:cxnSpLocks/>
            <a:stCxn id="18" idx="0"/>
          </p:cNvCxnSpPr>
          <p:nvPr/>
        </p:nvCxnSpPr>
        <p:spPr>
          <a:xfrm flipV="1">
            <a:off x="6955505" y="2251603"/>
            <a:ext cx="622585" cy="1582802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44734" y="3834405"/>
            <a:ext cx="3621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Atmospheric absorption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70458" y="4288310"/>
            <a:ext cx="3621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SPL relative to free field propagation  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7B2641-BE21-4F41-975C-0953F9B31741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2370139" y="1397001"/>
          <a:ext cx="6823075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93900" imgH="317500" progId="Equation.3">
                  <p:embed/>
                </p:oleObj>
              </mc:Choice>
              <mc:Fallback>
                <p:oleObj name="Equation" r:id="rId3" imgW="1993900" imgH="317500" progId="Equation.3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0139" y="1397001"/>
                        <a:ext cx="6823075" cy="1089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>
            <a:cxnSpLocks/>
            <a:stCxn id="16" idx="0"/>
          </p:cNvCxnSpPr>
          <p:nvPr/>
        </p:nvCxnSpPr>
        <p:spPr>
          <a:xfrm flipV="1">
            <a:off x="3974950" y="2251603"/>
            <a:ext cx="1545740" cy="2316484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64179" y="4568087"/>
            <a:ext cx="3621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Spherical </a:t>
            </a:r>
          </a:p>
          <a:p>
            <a:pPr algn="ctr"/>
            <a:r>
              <a:rPr lang="en-US" sz="3200" dirty="0"/>
              <a:t>spreading       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 flipV="1">
            <a:off x="8803079" y="2273587"/>
            <a:ext cx="1438791" cy="1676746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517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7B2641-BE21-4F41-975C-0953F9B31741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15" name="Straight Arrow Connector 14"/>
          <p:cNvCxnSpPr>
            <a:cxnSpLocks/>
            <a:stCxn id="16" idx="0"/>
          </p:cNvCxnSpPr>
          <p:nvPr/>
        </p:nvCxnSpPr>
        <p:spPr>
          <a:xfrm flipH="1" flipV="1">
            <a:off x="7161518" y="2101960"/>
            <a:ext cx="132602" cy="1273229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08623" y="3375189"/>
            <a:ext cx="337099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Due to the shore type and length: function of geological data </a:t>
            </a:r>
          </a:p>
        </p:txBody>
      </p:sp>
      <p:cxnSp>
        <p:nvCxnSpPr>
          <p:cNvPr id="14" name="Straight Arrow Connector 13"/>
          <p:cNvCxnSpPr>
            <a:cxnSpLocks/>
            <a:stCxn id="17" idx="0"/>
          </p:cNvCxnSpPr>
          <p:nvPr/>
        </p:nvCxnSpPr>
        <p:spPr>
          <a:xfrm flipV="1">
            <a:off x="2173517" y="2101960"/>
            <a:ext cx="1421635" cy="1015122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53585" y="3117082"/>
            <a:ext cx="403986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Due to the wind and temperature profile: function of meteorological data </a:t>
            </a:r>
          </a:p>
        </p:txBody>
      </p:sp>
      <p:cxnSp>
        <p:nvCxnSpPr>
          <p:cNvPr id="19" name="Straight Arrow Connector 18"/>
          <p:cNvCxnSpPr>
            <a:cxnSpLocks/>
            <a:stCxn id="20" idx="0"/>
          </p:cNvCxnSpPr>
          <p:nvPr/>
        </p:nvCxnSpPr>
        <p:spPr>
          <a:xfrm flipV="1">
            <a:off x="4515228" y="2215412"/>
            <a:ext cx="1294239" cy="2540628"/>
          </a:xfrm>
          <a:prstGeom prst="straightConnector1">
            <a:avLst/>
          </a:prstGeom>
          <a:ln w="76200" cmpd="sng">
            <a:solidFill>
              <a:schemeClr val="accent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41091" y="4756040"/>
            <a:ext cx="394827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Due to the geometry of the sea surface: function of meteorological data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D25145-7D8B-1E46-1C37-876210016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 re: FF (excess attenuation)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7A8470A2-0E67-734D-BF57-C65BCC5FA746}"/>
                  </a:ext>
                </a:extLst>
              </p:cNvPr>
              <p:cNvSpPr txBox="1"/>
              <p:nvPr/>
            </p:nvSpPr>
            <p:spPr>
              <a:xfrm>
                <a:off x="1381545" y="1450789"/>
                <a:ext cx="914399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𝑟𝑒𝑓𝑟𝑎𝑐𝑡𝑖𝑜𝑛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6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𝑒𝑎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6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𝑠h𝑜𝑟𝑒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6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𝑡𝑢𝑟𝑏𝑢𝑙𝑒𝑛𝑐𝑒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7A8470A2-0E67-734D-BF57-C65BCC5FA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545" y="1450789"/>
                <a:ext cx="9143999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5568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49608B5-4599-2F09-F6A4-54C86573984A}"/>
              </a:ext>
            </a:extLst>
          </p:cNvPr>
          <p:cNvSpPr txBox="1"/>
          <p:nvPr/>
        </p:nvSpPr>
        <p:spPr>
          <a:xfrm>
            <a:off x="3646359" y="2840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27F628-29F5-536B-E727-75E381052304}"/>
              </a:ext>
            </a:extLst>
          </p:cNvPr>
          <p:cNvCxnSpPr/>
          <p:nvPr/>
        </p:nvCxnSpPr>
        <p:spPr>
          <a:xfrm>
            <a:off x="3135375" y="1296220"/>
            <a:ext cx="5925404" cy="4683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F777DE-268F-9FCB-4574-2321178279E8}"/>
              </a:ext>
            </a:extLst>
          </p:cNvPr>
          <p:cNvGrpSpPr>
            <a:grpSpLocks noChangeAspect="1"/>
          </p:cNvGrpSpPr>
          <p:nvPr/>
        </p:nvGrpSpPr>
        <p:grpSpPr>
          <a:xfrm>
            <a:off x="2746178" y="1024578"/>
            <a:ext cx="564657" cy="523314"/>
            <a:chOff x="6543766" y="3456259"/>
            <a:chExt cx="386388" cy="39254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1B40CCA-18FC-9002-FAC6-28080CA0181F}"/>
                </a:ext>
              </a:extLst>
            </p:cNvPr>
            <p:cNvSpPr/>
            <p:nvPr/>
          </p:nvSpPr>
          <p:spPr>
            <a:xfrm>
              <a:off x="6543766" y="3456259"/>
              <a:ext cx="386388" cy="39254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5226F8C-3962-B279-DE1D-7AD1CE57D68B}"/>
                </a:ext>
              </a:extLst>
            </p:cNvPr>
            <p:cNvSpPr/>
            <p:nvPr/>
          </p:nvSpPr>
          <p:spPr>
            <a:xfrm>
              <a:off x="6619966" y="3534383"/>
              <a:ext cx="233988" cy="236297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643D54B-2B83-973D-ADC7-BD25FC08DB02}"/>
                </a:ext>
              </a:extLst>
            </p:cNvPr>
            <p:cNvSpPr/>
            <p:nvPr/>
          </p:nvSpPr>
          <p:spPr>
            <a:xfrm>
              <a:off x="6686160" y="3593457"/>
              <a:ext cx="114685" cy="11814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3E204F9F-E031-D69F-92AE-0364CCBC1561}"/>
              </a:ext>
            </a:extLst>
          </p:cNvPr>
          <p:cNvSpPr/>
          <p:nvPr/>
        </p:nvSpPr>
        <p:spPr>
          <a:xfrm>
            <a:off x="9121906" y="1680760"/>
            <a:ext cx="150281" cy="14345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1A4120C-C942-0CC8-E479-4013D58455DB}"/>
              </a:ext>
            </a:extLst>
          </p:cNvPr>
          <p:cNvCxnSpPr>
            <a:stCxn id="50" idx="4"/>
          </p:cNvCxnSpPr>
          <p:nvPr/>
        </p:nvCxnSpPr>
        <p:spPr>
          <a:xfrm>
            <a:off x="9197040" y="1824208"/>
            <a:ext cx="0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C173F82-FB55-066A-FD7A-5670999F3D6D}"/>
              </a:ext>
            </a:extLst>
          </p:cNvPr>
          <p:cNvCxnSpPr>
            <a:cxnSpLocks/>
          </p:cNvCxnSpPr>
          <p:nvPr/>
        </p:nvCxnSpPr>
        <p:spPr>
          <a:xfrm flipH="1">
            <a:off x="9120271" y="2078744"/>
            <a:ext cx="76768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66A92A-B5D1-2CD7-4844-C86637E3002A}"/>
              </a:ext>
            </a:extLst>
          </p:cNvPr>
          <p:cNvCxnSpPr>
            <a:cxnSpLocks/>
          </p:cNvCxnSpPr>
          <p:nvPr/>
        </p:nvCxnSpPr>
        <p:spPr>
          <a:xfrm>
            <a:off x="9197047" y="2078744"/>
            <a:ext cx="75141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175E03A-0CB0-F633-4A12-A782649A1A6D}"/>
              </a:ext>
            </a:extLst>
          </p:cNvPr>
          <p:cNvCxnSpPr>
            <a:cxnSpLocks/>
          </p:cNvCxnSpPr>
          <p:nvPr/>
        </p:nvCxnSpPr>
        <p:spPr>
          <a:xfrm flipH="1">
            <a:off x="9120271" y="1895563"/>
            <a:ext cx="76768" cy="132044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68685F5-79D4-03F7-D9F6-193453B41A7D}"/>
              </a:ext>
            </a:extLst>
          </p:cNvPr>
          <p:cNvCxnSpPr>
            <a:cxnSpLocks/>
          </p:cNvCxnSpPr>
          <p:nvPr/>
        </p:nvCxnSpPr>
        <p:spPr>
          <a:xfrm>
            <a:off x="9197047" y="1895563"/>
            <a:ext cx="75141" cy="17032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https---secure.westernaustralia.com-SiteCollectionImages-things%20to%20do-sun%20and%20sea-sun-and-sea_beaches_margaret-river.jpg?RenditionID=2.jpeg">
            <a:extLst>
              <a:ext uri="{FF2B5EF4-FFF2-40B4-BE49-F238E27FC236}">
                <a16:creationId xmlns:a16="http://schemas.microsoft.com/office/drawing/2014/main" id="{AD4B470F-B6F0-96B5-7A80-52F77ABA0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218"/>
            <a:ext cx="12177016" cy="3791395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8764B9B-6F6B-57A4-919F-853107DFD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87" y="550476"/>
            <a:ext cx="11437409" cy="5318661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Person">
            <a:extLst>
              <a:ext uri="{FF2B5EF4-FFF2-40B4-BE49-F238E27FC236}">
                <a16:creationId xmlns:a16="http://schemas.microsoft.com/office/drawing/2014/main" id="{9F94083A-7DF5-5941-E29C-394C3DA0EF08}"/>
              </a:ext>
            </a:extLst>
          </p:cNvPr>
          <p:cNvGrpSpPr/>
          <p:nvPr/>
        </p:nvGrpSpPr>
        <p:grpSpPr>
          <a:xfrm>
            <a:off x="10500730" y="3428524"/>
            <a:ext cx="151917" cy="652520"/>
            <a:chOff x="10080852" y="2475841"/>
            <a:chExt cx="151917" cy="6525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B49CA95-CA43-960D-73B4-EFD6553FB2F6}"/>
                </a:ext>
              </a:extLst>
            </p:cNvPr>
            <p:cNvSpPr/>
            <p:nvPr/>
          </p:nvSpPr>
          <p:spPr>
            <a:xfrm>
              <a:off x="10082487" y="2475841"/>
              <a:ext cx="150281" cy="143455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D25E6D-4EB1-4D15-C0F5-95FCE0C6CF0D}"/>
                </a:ext>
              </a:extLst>
            </p:cNvPr>
            <p:cNvCxnSpPr>
              <a:stCxn id="3" idx="4"/>
            </p:cNvCxnSpPr>
            <p:nvPr/>
          </p:nvCxnSpPr>
          <p:spPr>
            <a:xfrm>
              <a:off x="10157621" y="2619289"/>
              <a:ext cx="0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7DBC96-C085-682B-2C76-57AC234537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0852" y="2873825"/>
              <a:ext cx="76768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D6B20C4-8785-4F0E-C1BE-DFE222DDA535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628" y="2873825"/>
              <a:ext cx="75141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4D8491-15EC-E256-87F7-8678F23825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0852" y="2690644"/>
              <a:ext cx="76768" cy="132044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11FD329-1412-EBB3-7079-AC03949EEA42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628" y="2690644"/>
              <a:ext cx="75141" cy="170328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9507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49608B5-4599-2F09-F6A4-54C86573984A}"/>
              </a:ext>
            </a:extLst>
          </p:cNvPr>
          <p:cNvSpPr txBox="1"/>
          <p:nvPr/>
        </p:nvSpPr>
        <p:spPr>
          <a:xfrm>
            <a:off x="3646359" y="2840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027F628-29F5-536B-E727-75E381052304}"/>
              </a:ext>
            </a:extLst>
          </p:cNvPr>
          <p:cNvCxnSpPr/>
          <p:nvPr/>
        </p:nvCxnSpPr>
        <p:spPr>
          <a:xfrm>
            <a:off x="3135375" y="1296220"/>
            <a:ext cx="5925404" cy="4683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F777DE-268F-9FCB-4574-2321178279E8}"/>
              </a:ext>
            </a:extLst>
          </p:cNvPr>
          <p:cNvGrpSpPr>
            <a:grpSpLocks noChangeAspect="1"/>
          </p:cNvGrpSpPr>
          <p:nvPr/>
        </p:nvGrpSpPr>
        <p:grpSpPr>
          <a:xfrm>
            <a:off x="2746178" y="1024578"/>
            <a:ext cx="564657" cy="523314"/>
            <a:chOff x="6543766" y="3456259"/>
            <a:chExt cx="386388" cy="39254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1B40CCA-18FC-9002-FAC6-28080CA0181F}"/>
                </a:ext>
              </a:extLst>
            </p:cNvPr>
            <p:cNvSpPr/>
            <p:nvPr/>
          </p:nvSpPr>
          <p:spPr>
            <a:xfrm>
              <a:off x="6543766" y="3456259"/>
              <a:ext cx="386388" cy="39254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5226F8C-3962-B279-DE1D-7AD1CE57D68B}"/>
                </a:ext>
              </a:extLst>
            </p:cNvPr>
            <p:cNvSpPr/>
            <p:nvPr/>
          </p:nvSpPr>
          <p:spPr>
            <a:xfrm>
              <a:off x="6619966" y="3534383"/>
              <a:ext cx="233988" cy="236297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643D54B-2B83-973D-ADC7-BD25FC08DB02}"/>
                </a:ext>
              </a:extLst>
            </p:cNvPr>
            <p:cNvSpPr/>
            <p:nvPr/>
          </p:nvSpPr>
          <p:spPr>
            <a:xfrm>
              <a:off x="6686160" y="3593457"/>
              <a:ext cx="114685" cy="118149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3E204F9F-E031-D69F-92AE-0364CCBC1561}"/>
              </a:ext>
            </a:extLst>
          </p:cNvPr>
          <p:cNvSpPr/>
          <p:nvPr/>
        </p:nvSpPr>
        <p:spPr>
          <a:xfrm>
            <a:off x="9121906" y="1680760"/>
            <a:ext cx="150281" cy="143455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1A4120C-C942-0CC8-E479-4013D58455DB}"/>
              </a:ext>
            </a:extLst>
          </p:cNvPr>
          <p:cNvCxnSpPr>
            <a:stCxn id="50" idx="4"/>
          </p:cNvCxnSpPr>
          <p:nvPr/>
        </p:nvCxnSpPr>
        <p:spPr>
          <a:xfrm>
            <a:off x="9197040" y="1824208"/>
            <a:ext cx="0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C173F82-FB55-066A-FD7A-5670999F3D6D}"/>
              </a:ext>
            </a:extLst>
          </p:cNvPr>
          <p:cNvCxnSpPr>
            <a:cxnSpLocks/>
          </p:cNvCxnSpPr>
          <p:nvPr/>
        </p:nvCxnSpPr>
        <p:spPr>
          <a:xfrm flipH="1">
            <a:off x="9120271" y="2078744"/>
            <a:ext cx="76768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966A92A-B5D1-2CD7-4844-C86637E3002A}"/>
              </a:ext>
            </a:extLst>
          </p:cNvPr>
          <p:cNvCxnSpPr>
            <a:cxnSpLocks/>
          </p:cNvCxnSpPr>
          <p:nvPr/>
        </p:nvCxnSpPr>
        <p:spPr>
          <a:xfrm>
            <a:off x="9197047" y="2078744"/>
            <a:ext cx="75141" cy="254536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175E03A-0CB0-F633-4A12-A782649A1A6D}"/>
              </a:ext>
            </a:extLst>
          </p:cNvPr>
          <p:cNvCxnSpPr>
            <a:cxnSpLocks/>
          </p:cNvCxnSpPr>
          <p:nvPr/>
        </p:nvCxnSpPr>
        <p:spPr>
          <a:xfrm flipH="1">
            <a:off x="9120271" y="1895563"/>
            <a:ext cx="76768" cy="132044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68685F5-79D4-03F7-D9F6-193453B41A7D}"/>
              </a:ext>
            </a:extLst>
          </p:cNvPr>
          <p:cNvCxnSpPr>
            <a:cxnSpLocks/>
          </p:cNvCxnSpPr>
          <p:nvPr/>
        </p:nvCxnSpPr>
        <p:spPr>
          <a:xfrm>
            <a:off x="9197047" y="1895563"/>
            <a:ext cx="75141" cy="17032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https---secure.westernaustralia.com-SiteCollectionImages-things%20to%20do-sun%20and%20sea-sun-and-sea_beaches_margaret-river.jpg?RenditionID=2.jpeg">
            <a:extLst>
              <a:ext uri="{FF2B5EF4-FFF2-40B4-BE49-F238E27FC236}">
                <a16:creationId xmlns:a16="http://schemas.microsoft.com/office/drawing/2014/main" id="{AD4B470F-B6F0-96B5-7A80-52F77ABA0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218"/>
            <a:ext cx="12177016" cy="3791395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8764B9B-6F6B-57A4-919F-853107DFD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87" y="550476"/>
            <a:ext cx="11437409" cy="5318661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" name="Person">
            <a:extLst>
              <a:ext uri="{FF2B5EF4-FFF2-40B4-BE49-F238E27FC236}">
                <a16:creationId xmlns:a16="http://schemas.microsoft.com/office/drawing/2014/main" id="{9F94083A-7DF5-5941-E29C-394C3DA0EF08}"/>
              </a:ext>
            </a:extLst>
          </p:cNvPr>
          <p:cNvGrpSpPr/>
          <p:nvPr/>
        </p:nvGrpSpPr>
        <p:grpSpPr>
          <a:xfrm>
            <a:off x="4585122" y="3488353"/>
            <a:ext cx="151917" cy="652520"/>
            <a:chOff x="10080852" y="2475841"/>
            <a:chExt cx="151917" cy="6525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B49CA95-CA43-960D-73B4-EFD6553FB2F6}"/>
                </a:ext>
              </a:extLst>
            </p:cNvPr>
            <p:cNvSpPr/>
            <p:nvPr/>
          </p:nvSpPr>
          <p:spPr>
            <a:xfrm>
              <a:off x="10082487" y="2475841"/>
              <a:ext cx="150281" cy="143455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D25E6D-4EB1-4D15-C0F5-95FCE0C6CF0D}"/>
                </a:ext>
              </a:extLst>
            </p:cNvPr>
            <p:cNvCxnSpPr>
              <a:stCxn id="3" idx="4"/>
            </p:cNvCxnSpPr>
            <p:nvPr/>
          </p:nvCxnSpPr>
          <p:spPr>
            <a:xfrm>
              <a:off x="10157621" y="2619289"/>
              <a:ext cx="0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77DBC96-C085-682B-2C76-57AC234537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0852" y="2873825"/>
              <a:ext cx="76768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D6B20C4-8785-4F0E-C1BE-DFE222DDA535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628" y="2873825"/>
              <a:ext cx="75141" cy="254536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A4D8491-15EC-E256-87F7-8678F23825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80852" y="2690644"/>
              <a:ext cx="76768" cy="132044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11FD329-1412-EBB3-7079-AC03949EEA42}"/>
                </a:ext>
              </a:extLst>
            </p:cNvPr>
            <p:cNvCxnSpPr>
              <a:cxnSpLocks/>
            </p:cNvCxnSpPr>
            <p:nvPr/>
          </p:nvCxnSpPr>
          <p:spPr>
            <a:xfrm>
              <a:off x="10157628" y="2690644"/>
              <a:ext cx="75141" cy="170328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1832079"/>
      </p:ext>
    </p:extLst>
  </p:cSld>
  <p:clrMapOvr>
    <a:masterClrMapping/>
  </p:clrMapOvr>
</p:sld>
</file>

<file path=ppt/theme/theme1.xml><?xml version="1.0" encoding="utf-8"?>
<a:theme xmlns:a="http://schemas.openxmlformats.org/drawingml/2006/main" name="East Carolina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C2FF6E4-14C1-2F44-A35D-0B2A303A4271}" vid="{DB42BA02-22F5-3D41-A9B0-84104F502E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693217-4a3b-402b-8618-089c85f4b6d0">
      <Terms xmlns="http://schemas.microsoft.com/office/infopath/2007/PartnerControls"/>
    </lcf76f155ced4ddcb4097134ff3c332f>
    <TaxCatchAll xmlns="79f728df-7078-4cf2-9359-393cbef3390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E18E2616641540A167138BB4C76397" ma:contentTypeVersion="16" ma:contentTypeDescription="Create a new document." ma:contentTypeScope="" ma:versionID="b5795c877cf721bc38abddd4f0f41895">
  <xsd:schema xmlns:xsd="http://www.w3.org/2001/XMLSchema" xmlns:xs="http://www.w3.org/2001/XMLSchema" xmlns:p="http://schemas.microsoft.com/office/2006/metadata/properties" xmlns:ns2="6b693217-4a3b-402b-8618-089c85f4b6d0" xmlns:ns3="79f728df-7078-4cf2-9359-393cbef33908" targetNamespace="http://schemas.microsoft.com/office/2006/metadata/properties" ma:root="true" ma:fieldsID="ecca17a04d3c092c9e7d62914a177d8b" ns2:_="" ns3:_="">
    <xsd:import namespace="6b693217-4a3b-402b-8618-089c85f4b6d0"/>
    <xsd:import namespace="79f728df-7078-4cf2-9359-393cbef339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93217-4a3b-402b-8618-089c85f4b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a0cd38b-47d1-479b-a863-216ca283e7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f728df-7078-4cf2-9359-393cbef3390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edc55f4-3150-4cb5-a976-9a0cfaebe825}" ma:internalName="TaxCatchAll" ma:showField="CatchAllData" ma:web="79f728df-7078-4cf2-9359-393cbef339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474555-6D85-4448-A295-C6F9941D06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B0D678-BA99-4CD2-AA99-18BF0DD9EEB0}">
  <ds:schemaRefs>
    <ds:schemaRef ds:uri="http://schemas.microsoft.com/office/2006/metadata/properties"/>
    <ds:schemaRef ds:uri="6b693217-4a3b-402b-8618-089c85f4b6d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79f728df-7078-4cf2-9359-393cbef33908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AD56B9F-D4C9-4364-921B-E63DAF40AE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693217-4a3b-402b-8618-089c85f4b6d0"/>
    <ds:schemaRef ds:uri="79f728df-7078-4cf2-9359-393cbef339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Powerpointtemplate_ECU-Cupola</Template>
  <TotalTime>629</TotalTime>
  <Words>1541</Words>
  <Application>Microsoft Office PowerPoint</Application>
  <PresentationFormat>Widescreen</PresentationFormat>
  <Paragraphs>142</Paragraphs>
  <Slides>31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 Math</vt:lpstr>
      <vt:lpstr>Garamond</vt:lpstr>
      <vt:lpstr>Times New Roman</vt:lpstr>
      <vt:lpstr>East Carolina University</vt:lpstr>
      <vt:lpstr>Equation</vt:lpstr>
      <vt:lpstr>PowerPoint Presentation</vt:lpstr>
      <vt:lpstr>PowerPoint Presentation</vt:lpstr>
      <vt:lpstr>PowerPoint Presentation</vt:lpstr>
      <vt:lpstr>PowerPoint Presentation</vt:lpstr>
      <vt:lpstr>What matters?</vt:lpstr>
      <vt:lpstr>SPL at receiver</vt:lpstr>
      <vt:lpstr>SPL re: FF (excess attenuation)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UAV-Temperature Profiles</vt:lpstr>
      <vt:lpstr>PowerPoint Presentation</vt:lpstr>
      <vt:lpstr>PowerPoint Presentation</vt:lpstr>
      <vt:lpstr>PowerPoint Presentation</vt:lpstr>
      <vt:lpstr>Comparing model to measurements</vt:lpstr>
      <vt:lpstr>Acknowledgements</vt:lpstr>
      <vt:lpstr>ANSI/ASA S1.18</vt:lpstr>
      <vt:lpstr>ANSI/ASA S1.18</vt:lpstr>
      <vt:lpstr>Temperature Profiles:  Surface Matters</vt:lpstr>
      <vt:lpstr>Temperature Profiles:  Surface Matters</vt:lpstr>
      <vt:lpstr>PowerPoint Presentation</vt:lpstr>
      <vt:lpstr>Academic Products 2020-present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Webb, Brandon</dc:creator>
  <cp:lastModifiedBy>Ryan, Teresa Jean</cp:lastModifiedBy>
  <cp:revision>5</cp:revision>
  <cp:lastPrinted>2020-10-03T00:53:07Z</cp:lastPrinted>
  <dcterms:created xsi:type="dcterms:W3CDTF">2017-09-21T17:49:04Z</dcterms:created>
  <dcterms:modified xsi:type="dcterms:W3CDTF">2022-11-16T03:07:59Z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0x010100FFE18E2616641540A167138BB4C76397</vt:lpwstr>
  </property>
  <property fmtid="{D5CDD505-2E9C-101B-9397-08002B2CF9AE}" pid="3" name="MediaServiceImageTags">
    <vt:lpwstr/>
  </property>
</Properties>
</file>