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D7F"/>
    <a:srgbClr val="FFC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4EBA47-89D3-46FF-98EB-EF25FC9307CB}" v="7" dt="2022-11-13T17:45:27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78E9-747C-CAF0-2DA9-AA2844D9B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0F5DF-F8CA-1064-7759-8DE14AA00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3BA26-0502-5662-9A57-B33EA8F9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1BBEA-7B52-2E65-C139-0F35476A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D89F2-CF5C-47D5-F70E-1848DB73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4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7421-01C2-5D55-BCFB-84E275D1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7FAC5-181D-C19A-5A82-BD2BFF1A9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C7D7-C0BD-0078-8FAD-072A907B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95918-85A6-F638-8D70-9B07984E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F1F9F-F622-D427-C9C2-61433F92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B9E95B-B96B-5CCB-F588-09C845468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F9598-1BBF-7B60-FBBC-636F6B59C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39087-56B3-B582-1A15-89C807C2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9B7ED-579B-8EA7-D085-275D883A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FB06-50D6-66B0-6A49-90FFB0E5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9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4E4E-F445-5FCE-0E39-770ED38A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57980-F571-1F6C-634B-255AA204D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296E-B5B5-5119-44FC-A06EF4D0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463DD-E25D-41DD-7594-54B29043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9EC5-CA84-D612-6D64-B9B9E1BC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1482F-9ED9-1DC4-6378-D4ADE6097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25771-A7B9-C9D3-C992-8E4BDC1C0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ECF4-A280-1A7D-F1C1-B4618206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F49C0-FDEA-69FE-639A-DE975F60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6066-131C-83D5-2610-8846EB73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8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37E0-14C4-63B8-E0DB-0E939813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464CE-5C30-389E-0D46-04D6269E3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03DC1-DA78-B055-8C66-881EE3180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EE921-7E02-1237-A3A1-6665536C0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D3AC1-81E4-FF05-33F2-2C233DF9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965F-45F8-7E04-973A-67D93A90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962F-9A92-4A82-1EDF-EB1FEEDE1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48731-3F26-ECD6-C1F9-EFD2ADF8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3BCAD-9E73-A0FB-88F6-A26C068A9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EAFBF-D4BC-B5BF-8606-ACD9FC065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C61CD-171F-2341-F6C0-D1E7C646F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2562D7-9F8F-99E2-6CD3-2964541C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2242-6E76-732E-0143-8BD7664F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643C7-ECDA-60C1-36F4-40A1ED11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CB65-E7B2-BC13-43F9-D87A821E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57A5-EBC1-BCA0-0335-0D697F26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92BEC-22D7-7290-57B1-17B8BE2F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83668-135C-4115-C1C4-81F0301D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ADED6-668A-A0E2-E2E6-12D84DD7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99CE0-538B-EC2A-2327-CE193F27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3C3C9-67F7-D15C-5FE8-9A4116A6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5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0E3A-BCE1-E475-AA17-2146CD47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6B181-04D7-A927-B905-909EE6866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D558-141E-D01D-D603-9C605B8E5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50156-5EF1-B49B-1710-1F5A97A6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B5DD-4C7D-8C00-7934-02597A70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701D1-EA61-7E52-3442-336F257F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98762-B25D-96DC-3B65-4371E2BE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15CBDD-2CEB-DEF9-9C2B-350EF2C12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D8D1-909E-07B3-59AD-9282E6AAA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238B7-D97A-6EDC-081F-4D25167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A269F-9C3B-E625-0869-BDB375C57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CBA58-84F4-FEA5-7CC1-D656E2D5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2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59921D-8B4B-99BC-8AB3-58E7738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68440-AFA1-82C4-CEFB-A66A733F4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0A968-F207-4FEB-B695-EB8A0749B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50824-2956-4887-80AA-6C86649C566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74A0C-F854-1373-F777-3836115B8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7CCD1-8314-1DE6-32CB-AD9DA1291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25B2-49DA-4C36-9CB8-B6702223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23A3DC4-D249-EAE7-D138-45516A64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70063"/>
            <a:ext cx="1477923" cy="837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F0F09B-E851-5D4D-F096-1B54802D18CE}"/>
              </a:ext>
            </a:extLst>
          </p:cNvPr>
          <p:cNvSpPr txBox="1"/>
          <p:nvPr/>
        </p:nvSpPr>
        <p:spPr>
          <a:xfrm>
            <a:off x="435069" y="1536174"/>
            <a:ext cx="113218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502D7F"/>
                </a:solidFill>
                <a:effectLst/>
                <a:latin typeface="+mn-lt"/>
                <a:ea typeface="Times New Roman" panose="02020603050405020304" pitchFamily="18" charset="0"/>
              </a:rPr>
              <a:t>We have developed a new class of compounds that overcome bacterial resistance traits, including biofilm formation. These compounds work with existing antibiotics to treat resistant bacterial infections and also by themselves as biofilm eradicators.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E6E60-D4EA-474E-E7FE-FFF6A2078A93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</a:rPr>
              <a:t>Eradicating bacterial biofilms</a:t>
            </a:r>
            <a:endParaRPr lang="en-US" sz="4800" dirty="0">
              <a:solidFill>
                <a:srgbClr val="502D7F"/>
              </a:solidFill>
              <a:latin typeface="Garamond" panose="02020404030301010803" pitchFamily="18" charset="0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09F6C564-8E7C-2E88-CECB-1373D593D681}"/>
              </a:ext>
            </a:extLst>
          </p:cNvPr>
          <p:cNvGrpSpPr/>
          <p:nvPr/>
        </p:nvGrpSpPr>
        <p:grpSpPr>
          <a:xfrm>
            <a:off x="-16" y="963321"/>
            <a:ext cx="12192016" cy="148108"/>
            <a:chOff x="-16" y="946459"/>
            <a:chExt cx="12192016" cy="148108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F64AAB2-7CB5-E3E4-27F0-081863A51094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495C7-D654-20C4-7EE5-4824605880BB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12400C-66A5-C3DA-E6F8-17CFA2C0844F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008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23A3DC4-D249-EAE7-D138-45516A64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70063"/>
            <a:ext cx="1477923" cy="83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E6E60-D4EA-474E-E7FE-FFF6A2078A93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Biofilms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09F6C564-8E7C-2E88-CECB-1373D593D681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F64AAB2-7CB5-E3E4-27F0-081863A51094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495C7-D654-20C4-7EE5-4824605880BB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12400C-66A5-C3DA-E6F8-17CFA2C0844F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49E2BB5-0741-B843-E81F-3BAB12975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46" y="1861808"/>
            <a:ext cx="2572018" cy="1925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60BBE-542D-DF05-3569-9BEAA1F38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92" y="4180917"/>
            <a:ext cx="2976065" cy="2232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4EAFC-6EB7-8132-7723-953661DC6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535" y="1926685"/>
            <a:ext cx="3634323" cy="1760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4C1B8A-1490-C3D6-6DD6-37EB247B9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251" y="1777455"/>
            <a:ext cx="2888222" cy="1925481"/>
          </a:xfrm>
          <a:prstGeom prst="rect">
            <a:avLst/>
          </a:prstGeom>
        </p:spPr>
      </p:pic>
      <p:pic>
        <p:nvPicPr>
          <p:cNvPr id="15" name="Picture 14" descr="4-Figure1-1.png">
            <a:extLst>
              <a:ext uri="{FF2B5EF4-FFF2-40B4-BE49-F238E27FC236}">
                <a16:creationId xmlns:a16="http://schemas.microsoft.com/office/drawing/2014/main" id="{2E24FEDF-AAA3-1391-DF6B-AEA1FB3487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2674" r="3549" b="2629"/>
          <a:stretch/>
        </p:blipFill>
        <p:spPr>
          <a:xfrm>
            <a:off x="8773301" y="3996001"/>
            <a:ext cx="2465854" cy="239157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481F6B6-5A48-4033-D117-B373A767F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85" y="4163443"/>
            <a:ext cx="3129769" cy="224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05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23A3DC4-D249-EAE7-D138-45516A64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70063"/>
            <a:ext cx="1477923" cy="83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E6E60-D4EA-474E-E7FE-FFF6A2078A93}"/>
              </a:ext>
            </a:extLst>
          </p:cNvPr>
          <p:cNvSpPr txBox="1"/>
          <p:nvPr/>
        </p:nvSpPr>
        <p:spPr>
          <a:xfrm>
            <a:off x="2181138" y="134996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Our Technology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09F6C564-8E7C-2E88-CECB-1373D593D681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F64AAB2-7CB5-E3E4-27F0-081863A51094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495C7-D654-20C4-7EE5-4824605880BB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12400C-66A5-C3DA-E6F8-17CFA2C0844F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71945C5-8683-2522-CE96-9D35CA658B03}"/>
              </a:ext>
            </a:extLst>
          </p:cNvPr>
          <p:cNvGrpSpPr/>
          <p:nvPr/>
        </p:nvGrpSpPr>
        <p:grpSpPr>
          <a:xfrm>
            <a:off x="1288743" y="1329094"/>
            <a:ext cx="4166660" cy="2972640"/>
            <a:chOff x="381000" y="2362200"/>
            <a:chExt cx="4117827" cy="3048000"/>
          </a:xfrm>
        </p:grpSpPr>
        <p:pic>
          <p:nvPicPr>
            <p:cNvPr id="5" name="Picture 7" descr="shallow_agelas_600">
              <a:extLst>
                <a:ext uri="{FF2B5EF4-FFF2-40B4-BE49-F238E27FC236}">
                  <a16:creationId xmlns:a16="http://schemas.microsoft.com/office/drawing/2014/main" id="{370C8B47-E9F8-EA03-6FD0-10B00B499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" y="2362200"/>
              <a:ext cx="40640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24BDAF9B-CE3C-95CB-A208-E48B84D9C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2836" y="2362200"/>
              <a:ext cx="17459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600" b="1" i="1" dirty="0" err="1">
                  <a:solidFill>
                    <a:srgbClr val="FFFF00"/>
                  </a:solidFill>
                  <a:latin typeface="+mn-lt"/>
                </a:rPr>
                <a:t>Agelas</a:t>
              </a:r>
              <a:r>
                <a:rPr lang="en-US" sz="1600" b="1" i="1" dirty="0">
                  <a:solidFill>
                    <a:srgbClr val="FFFF00"/>
                  </a:solidFill>
                  <a:latin typeface="+mn-lt"/>
                </a:rPr>
                <a:t> </a:t>
              </a:r>
              <a:r>
                <a:rPr lang="en-US" sz="1600" b="1" i="1" dirty="0" err="1">
                  <a:solidFill>
                    <a:srgbClr val="FFFF00"/>
                  </a:solidFill>
                  <a:latin typeface="+mn-lt"/>
                </a:rPr>
                <a:t>Conifera</a:t>
              </a:r>
              <a:endParaRPr lang="en-US" sz="1600" b="1" i="1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6B912771-664C-A928-63F5-767642E0D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20" y="4363964"/>
            <a:ext cx="6119272" cy="24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buFont typeface="Arial" pitchFamily="-102" charset="0"/>
              <a:buChar char="•"/>
            </a:pPr>
            <a:r>
              <a:rPr lang="en-US" sz="2000" dirty="0">
                <a:solidFill>
                  <a:srgbClr val="502D7F"/>
                </a:solidFill>
                <a:latin typeface="+mn-lt"/>
                <a:ea typeface="Franklin Gothic Book" pitchFamily="-102" charset="0"/>
                <a:cs typeface="Arial"/>
              </a:rPr>
              <a:t>Sponges filter bacteria laden sea water continually but to protect themselves against biofouling by exuding natural products.</a:t>
            </a:r>
          </a:p>
          <a:p>
            <a:pPr marL="342900" indent="-342900">
              <a:lnSpc>
                <a:spcPct val="120000"/>
              </a:lnSpc>
              <a:buFont typeface="Arial" pitchFamily="-102" charset="0"/>
              <a:buChar char="•"/>
            </a:pPr>
            <a:endParaRPr lang="en-US" sz="1100" dirty="0">
              <a:solidFill>
                <a:srgbClr val="502D7F"/>
              </a:solidFill>
              <a:latin typeface="+mn-lt"/>
              <a:cs typeface="Arial"/>
            </a:endParaRPr>
          </a:p>
          <a:p>
            <a:pPr marL="342900" indent="-342900">
              <a:lnSpc>
                <a:spcPct val="120000"/>
              </a:lnSpc>
              <a:buFont typeface="Arial" pitchFamily="-102" charset="0"/>
              <a:buChar char="•"/>
            </a:pPr>
            <a:r>
              <a:rPr lang="en-US" sz="2000" dirty="0">
                <a:solidFill>
                  <a:srgbClr val="502D7F"/>
                </a:solidFill>
                <a:latin typeface="+mn-lt"/>
                <a:ea typeface="Franklin Gothic Book" pitchFamily="-102" charset="0"/>
                <a:cs typeface="Arial"/>
              </a:rPr>
              <a:t>Biofouling (on coral) is the result of biofilm formation.</a:t>
            </a:r>
          </a:p>
          <a:p>
            <a:pPr marL="342900" indent="-342900">
              <a:lnSpc>
                <a:spcPct val="120000"/>
              </a:lnSpc>
              <a:buFont typeface="Arial" pitchFamily="-102" charset="0"/>
              <a:buChar char="•"/>
            </a:pPr>
            <a:endParaRPr lang="en-US" sz="1100" dirty="0">
              <a:solidFill>
                <a:srgbClr val="502D7F"/>
              </a:solidFill>
              <a:latin typeface="+mn-lt"/>
              <a:ea typeface="Franklin Gothic Book" pitchFamily="-102" charset="0"/>
              <a:cs typeface="Arial"/>
            </a:endParaRPr>
          </a:p>
          <a:p>
            <a:pPr marL="342900" indent="-342900">
              <a:lnSpc>
                <a:spcPct val="120000"/>
              </a:lnSpc>
              <a:buFont typeface="Arial" pitchFamily="-102" charset="0"/>
              <a:buChar char="•"/>
            </a:pPr>
            <a:r>
              <a:rPr lang="en-US" sz="2000" dirty="0">
                <a:solidFill>
                  <a:srgbClr val="502D7F"/>
                </a:solidFill>
                <a:latin typeface="+mn-lt"/>
                <a:ea typeface="Franklin Gothic Book" pitchFamily="-102" charset="0"/>
                <a:cs typeface="Arial"/>
              </a:rPr>
              <a:t>How does it do this?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9DD481-E31C-0362-429A-26B19946D52B}"/>
              </a:ext>
            </a:extLst>
          </p:cNvPr>
          <p:cNvGrpSpPr/>
          <p:nvPr/>
        </p:nvGrpSpPr>
        <p:grpSpPr>
          <a:xfrm>
            <a:off x="7389396" y="1356330"/>
            <a:ext cx="3955363" cy="5280797"/>
            <a:chOff x="5159500" y="993835"/>
            <a:chExt cx="3955363" cy="5280797"/>
          </a:xfrm>
        </p:grpSpPr>
        <p:pic>
          <p:nvPicPr>
            <p:cNvPr id="15" name="Picture 5" descr="ageliferins">
              <a:extLst>
                <a:ext uri="{FF2B5EF4-FFF2-40B4-BE49-F238E27FC236}">
                  <a16:creationId xmlns:a16="http://schemas.microsoft.com/office/drawing/2014/main" id="{4AAB259F-C55A-953A-8B66-DCF186DEB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91610" y="993835"/>
              <a:ext cx="2887745" cy="330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F66EBE33-E3DD-3B36-53A0-6D164BEE0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9500" y="4581861"/>
              <a:ext cx="3955363" cy="169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285750" indent="-285750" defTabSz="4572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502D7F"/>
                  </a:solidFill>
                  <a:latin typeface="+mn-lt"/>
                  <a:cs typeface="Arial" panose="020B0604020202020204" pitchFamily="34" charset="0"/>
                </a:rPr>
                <a:t>Which are the good bits?   				Can we make those better?			</a:t>
              </a:r>
            </a:p>
            <a:p>
              <a:pPr marL="285750" indent="-285750" defTabSz="4572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502D7F"/>
                  </a:solidFill>
                  <a:latin typeface="+mn-lt"/>
                  <a:cs typeface="Arial" panose="020B0604020202020204" pitchFamily="34" charset="0"/>
                </a:rPr>
                <a:t>Which are the bad bits?     				Can we get rid of them?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57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23A3DC4-D249-EAE7-D138-45516A64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70063"/>
            <a:ext cx="1477923" cy="83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E6E60-D4EA-474E-E7FE-FFF6A2078A93}"/>
              </a:ext>
            </a:extLst>
          </p:cNvPr>
          <p:cNvSpPr txBox="1"/>
          <p:nvPr/>
        </p:nvSpPr>
        <p:spPr>
          <a:xfrm>
            <a:off x="1175918" y="119960"/>
            <a:ext cx="934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02D7F"/>
                </a:solidFill>
                <a:latin typeface="Garamond" panose="02020404030301010803" pitchFamily="18" charset="0"/>
              </a:rPr>
              <a:t>Wounds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09F6C564-8E7C-2E88-CECB-1373D593D681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F64AAB2-7CB5-E3E4-27F0-081863A51094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495C7-D654-20C4-7EE5-4824605880BB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12400C-66A5-C3DA-E6F8-17CFA2C0844F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7" descr="FIg 2_new.jpg">
            <a:extLst>
              <a:ext uri="{FF2B5EF4-FFF2-40B4-BE49-F238E27FC236}">
                <a16:creationId xmlns:a16="http://schemas.microsoft.com/office/drawing/2014/main" id="{ED5C4446-F3FE-0A5A-1C37-B84FC7AC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604" y="1342848"/>
            <a:ext cx="4451888" cy="323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11740589-4A58-FF3C-2EDA-64EC4A88F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92" y="4574334"/>
            <a:ext cx="4451889" cy="1498510"/>
          </a:xfrm>
          <a:prstGeom prst="rect">
            <a:avLst/>
          </a:prstGeom>
          <a:solidFill>
            <a:srgbClr val="FFFFFF"/>
          </a:solidFill>
          <a:ln w="9525">
            <a:solidFill>
              <a:srgbClr val="8C0C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  <a:defRPr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Scratch closure (%) vs. Time. </a:t>
            </a:r>
          </a:p>
          <a:p>
            <a:pPr>
              <a:spcAft>
                <a:spcPts val="1000"/>
              </a:spcAft>
              <a:defRPr/>
            </a:pP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Control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– scratch and follow closure</a:t>
            </a:r>
          </a:p>
          <a:p>
            <a:pPr>
              <a:spcAft>
                <a:spcPts val="100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– infected with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 S. aureus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biofilm</a:t>
            </a:r>
          </a:p>
          <a:p>
            <a:pPr>
              <a:spcAft>
                <a:spcPts val="1000"/>
              </a:spcAft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GREY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– infected with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 S. aureus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biofilm plus 2AI. </a:t>
            </a:r>
          </a:p>
          <a:p>
            <a:pPr>
              <a:spcAft>
                <a:spcPts val="1000"/>
              </a:spcAft>
              <a:defRPr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1000"/>
              </a:spcAft>
              <a:defRPr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205B9D-6D35-F07B-57BB-FA6251A2F61A}"/>
              </a:ext>
            </a:extLst>
          </p:cNvPr>
          <p:cNvSpPr txBox="1"/>
          <p:nvPr/>
        </p:nvSpPr>
        <p:spPr>
          <a:xfrm>
            <a:off x="652595" y="6245184"/>
            <a:ext cx="399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2D7F"/>
                </a:solidFill>
              </a:rPr>
              <a:t>With 2AI scratch closes like no infection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C5B274-98DB-656D-F85F-7C5C1D0358A2}"/>
              </a:ext>
            </a:extLst>
          </p:cNvPr>
          <p:cNvGrpSpPr/>
          <p:nvPr/>
        </p:nvGrpSpPr>
        <p:grpSpPr>
          <a:xfrm>
            <a:off x="6501257" y="1647040"/>
            <a:ext cx="2498846" cy="2414290"/>
            <a:chOff x="7594227" y="1453114"/>
            <a:chExt cx="2175698" cy="1975886"/>
          </a:xfrm>
        </p:grpSpPr>
        <p:pic>
          <p:nvPicPr>
            <p:cNvPr id="23" name="Picture 22" descr="29sep2014_A2S6_P.tif">
              <a:extLst>
                <a:ext uri="{FF2B5EF4-FFF2-40B4-BE49-F238E27FC236}">
                  <a16:creationId xmlns:a16="http://schemas.microsoft.com/office/drawing/2014/main" id="{F6CF54CA-9139-2C87-8296-FE255C1BD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" r="4221"/>
            <a:stretch/>
          </p:blipFill>
          <p:spPr>
            <a:xfrm>
              <a:off x="7738821" y="1453114"/>
              <a:ext cx="2010439" cy="197588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6CD405-3C6A-ED11-1B82-5E6821074E61}"/>
                </a:ext>
              </a:extLst>
            </p:cNvPr>
            <p:cNvSpPr txBox="1"/>
            <p:nvPr/>
          </p:nvSpPr>
          <p:spPr>
            <a:xfrm>
              <a:off x="7594227" y="3055458"/>
              <a:ext cx="2175698" cy="373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cs typeface="Arial"/>
                </a:rPr>
                <a:t>1 Day Exposure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F33B03-3486-65C3-5F11-72FF60BF1FE7}"/>
              </a:ext>
            </a:extLst>
          </p:cNvPr>
          <p:cNvGrpSpPr/>
          <p:nvPr/>
        </p:nvGrpSpPr>
        <p:grpSpPr>
          <a:xfrm>
            <a:off x="9372892" y="1692828"/>
            <a:ext cx="2412266" cy="2392741"/>
            <a:chOff x="7759486" y="4057885"/>
            <a:chExt cx="2063417" cy="2020128"/>
          </a:xfrm>
        </p:grpSpPr>
        <p:pic>
          <p:nvPicPr>
            <p:cNvPr id="25" name="Picture 24" descr="23sep2014_A2S6_P.tif">
              <a:extLst>
                <a:ext uri="{FF2B5EF4-FFF2-40B4-BE49-F238E27FC236}">
                  <a16:creationId xmlns:a16="http://schemas.microsoft.com/office/drawing/2014/main" id="{85512ED9-FC1F-0551-897D-F8599B0C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486" y="4057885"/>
              <a:ext cx="2010439" cy="202012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142698B-86CF-7C28-747A-99D1D93B0E1E}"/>
                </a:ext>
              </a:extLst>
            </p:cNvPr>
            <p:cNvSpPr txBox="1"/>
            <p:nvPr/>
          </p:nvSpPr>
          <p:spPr>
            <a:xfrm>
              <a:off x="7787272" y="5704213"/>
              <a:ext cx="2035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 Day Exposure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BA8F64-EEDA-3A6E-2EF1-E2EF6DD8F6D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095984" y="1094567"/>
            <a:ext cx="0" cy="576343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1D27B1F-D6AC-5A6E-90F2-ED5751F848BA}"/>
              </a:ext>
            </a:extLst>
          </p:cNvPr>
          <p:cNvSpPr txBox="1"/>
          <p:nvPr/>
        </p:nvSpPr>
        <p:spPr>
          <a:xfrm>
            <a:off x="6580149" y="5591689"/>
            <a:ext cx="5205009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502D7F"/>
                </a:solidFill>
                <a:latin typeface="+mn-lt"/>
              </a:rPr>
              <a:t>2AI-H10</a:t>
            </a:r>
            <a:r>
              <a:rPr lang="en-US" sz="1700" b="1" dirty="0">
                <a:solidFill>
                  <a:srgbClr val="502D7F"/>
                </a:solidFill>
                <a:effectLst/>
                <a:latin typeface="+mn-lt"/>
              </a:rPr>
              <a:t> </a:t>
            </a:r>
            <a:r>
              <a:rPr lang="en-US" sz="1700" dirty="0">
                <a:solidFill>
                  <a:srgbClr val="502D7F"/>
                </a:solidFill>
                <a:effectLst/>
                <a:latin typeface="+mn-lt"/>
              </a:rPr>
              <a:t>did not cause any gross abnormalities in the porcine skin-model, nor did it stimulate any significant immune reaction </a:t>
            </a:r>
            <a:endParaRPr lang="en-US" sz="1700" dirty="0">
              <a:solidFill>
                <a:srgbClr val="502D7F"/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A416B4-B251-79AB-8708-578C5DA7A58B}"/>
              </a:ext>
            </a:extLst>
          </p:cNvPr>
          <p:cNvSpPr txBox="1"/>
          <p:nvPr/>
        </p:nvSpPr>
        <p:spPr>
          <a:xfrm>
            <a:off x="6570907" y="4336023"/>
            <a:ext cx="397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502D7F"/>
                </a:solidFill>
                <a:latin typeface="Arial"/>
                <a:cs typeface="Arial"/>
              </a:rPr>
              <a:t>40-50 </a:t>
            </a:r>
            <a:r>
              <a:rPr lang="en-US" sz="1600" dirty="0" err="1">
                <a:solidFill>
                  <a:srgbClr val="502D7F"/>
                </a:solidFill>
                <a:latin typeface="Arial"/>
                <a:cs typeface="Arial"/>
              </a:rPr>
              <a:t>lb</a:t>
            </a:r>
            <a:r>
              <a:rPr lang="en-US" sz="1600" dirty="0">
                <a:solidFill>
                  <a:srgbClr val="502D7F"/>
                </a:solidFill>
                <a:latin typeface="Arial"/>
                <a:cs typeface="Arial"/>
              </a:rPr>
              <a:t> Weanling Pigs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502D7F"/>
                </a:solidFill>
                <a:latin typeface="Arial"/>
                <a:cs typeface="Arial"/>
              </a:rPr>
              <a:t>Lead 2AI Skin/wound Compound H10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502D7F"/>
                </a:solidFill>
                <a:latin typeface="Arial"/>
                <a:cs typeface="Arial"/>
              </a:rPr>
              <a:t>Four doses over 1 week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502D7F"/>
                </a:solidFill>
                <a:latin typeface="Arial"/>
                <a:cs typeface="Arial"/>
              </a:rPr>
              <a:t>No visible irritatio</a:t>
            </a:r>
            <a:r>
              <a:rPr lang="en-US" sz="1600" dirty="0">
                <a:latin typeface="Arial"/>
                <a:cs typeface="Arial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67018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23A3DC4-D249-EAE7-D138-45516A64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70063"/>
            <a:ext cx="1477923" cy="83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E6E60-D4EA-474E-E7FE-FFF6A2078A93}"/>
              </a:ext>
            </a:extLst>
          </p:cNvPr>
          <p:cNvSpPr txBox="1"/>
          <p:nvPr/>
        </p:nvSpPr>
        <p:spPr>
          <a:xfrm>
            <a:off x="2072650" y="243458"/>
            <a:ext cx="975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effectLst/>
                <a:latin typeface="Garamond" panose="02020404030301010803" pitchFamily="18" charset="0"/>
              </a:rPr>
              <a:t>Effect of 2AIs in combination with wound dressings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09F6C564-8E7C-2E88-CECB-1373D593D681}"/>
              </a:ext>
            </a:extLst>
          </p:cNvPr>
          <p:cNvGrpSpPr/>
          <p:nvPr/>
        </p:nvGrpSpPr>
        <p:grpSpPr>
          <a:xfrm>
            <a:off x="-16" y="946459"/>
            <a:ext cx="12192016" cy="148108"/>
            <a:chOff x="-16" y="946459"/>
            <a:chExt cx="12192016" cy="148108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F64AAB2-7CB5-E3E4-27F0-081863A51094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495C7-D654-20C4-7EE5-4824605880BB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12400C-66A5-C3DA-E6F8-17CFA2C0844F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B36D19E-2834-9174-047C-E9A8D49AD354}"/>
              </a:ext>
            </a:extLst>
          </p:cNvPr>
          <p:cNvSpPr txBox="1"/>
          <p:nvPr/>
        </p:nvSpPr>
        <p:spPr>
          <a:xfrm>
            <a:off x="245568" y="1393556"/>
            <a:ext cx="11734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+mn-lt"/>
              </a:rPr>
              <a:t>Tegaderm hydrogel wound filler </a:t>
            </a:r>
            <a:r>
              <a:rPr lang="en-US" dirty="0">
                <a:effectLst/>
                <a:latin typeface="+mn-lt"/>
              </a:rPr>
              <a:t>is a sterile, non-preserved, formulation of complex hydrophilic polymers designed to hydrate wounds. Unfortunately, Tegaderm is difficult to use in combination with antibiotics as it promotes virulence/biofilm formation and delays bacterial clearance from the wound. </a:t>
            </a:r>
            <a:endParaRPr lang="en-US" dirty="0">
              <a:latin typeface="+mn-lt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56B3A8-525E-3785-1BB6-0264D6759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309"/>
          <a:stretch/>
        </p:blipFill>
        <p:spPr bwMode="auto">
          <a:xfrm>
            <a:off x="2840335" y="3343091"/>
            <a:ext cx="4108593" cy="2780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001C95-AFF5-E3C5-6B78-F62348F2E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78"/>
          <a:stretch/>
        </p:blipFill>
        <p:spPr bwMode="auto">
          <a:xfrm>
            <a:off x="7515544" y="3354021"/>
            <a:ext cx="4309663" cy="2780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B6B09D7A-CF96-8D7B-AA49-0509A893C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8" y="2556168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7030A0"/>
                </a:solidFill>
              </a:rPr>
              <a:t>MRSA biofilm mouse wound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D6244-F314-8F5D-1CEC-666BEF76A532}"/>
              </a:ext>
            </a:extLst>
          </p:cNvPr>
          <p:cNvSpPr txBox="1"/>
          <p:nvPr/>
        </p:nvSpPr>
        <p:spPr>
          <a:xfrm>
            <a:off x="76954" y="4221373"/>
            <a:ext cx="229376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300" dirty="0"/>
              <a:t>Wound infected with MRSA (biofilm)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3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300" dirty="0"/>
              <a:t>Tegaderm dressing applied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3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300" dirty="0"/>
              <a:t>2AI dissolved in gel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3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300" dirty="0"/>
              <a:t>Day 1, 2, 6 : 2AI gel placed on wound under Tegaderm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EE405-1942-7CD3-C90C-168B15E155BF}"/>
              </a:ext>
            </a:extLst>
          </p:cNvPr>
          <p:cNvSpPr txBox="1"/>
          <p:nvPr/>
        </p:nvSpPr>
        <p:spPr>
          <a:xfrm>
            <a:off x="4167344" y="6312158"/>
            <a:ext cx="627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rgbClr val="FF0000"/>
                </a:solidFill>
                <a:effectLst/>
                <a:latin typeface="Arial" pitchFamily="1" charset="0"/>
                <a:ea typeface="Arial" pitchFamily="1" charset="0"/>
                <a:cs typeface="Arial" pitchFamily="1" charset="0"/>
              </a:rPr>
              <a:t>Overall, there is a 50% reduction in MRSA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16B398-D29D-D6FB-FB53-D701ADAB7B13}"/>
              </a:ext>
            </a:extLst>
          </p:cNvPr>
          <p:cNvCxnSpPr>
            <a:cxnSpLocks/>
          </p:cNvCxnSpPr>
          <p:nvPr/>
        </p:nvCxnSpPr>
        <p:spPr>
          <a:xfrm>
            <a:off x="-16" y="2419166"/>
            <a:ext cx="12192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1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23A3DC4-D249-EAE7-D138-45516A64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70063"/>
            <a:ext cx="1477923" cy="83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E6E60-D4EA-474E-E7FE-FFF6A2078A93}"/>
              </a:ext>
            </a:extLst>
          </p:cNvPr>
          <p:cNvSpPr txBox="1"/>
          <p:nvPr/>
        </p:nvSpPr>
        <p:spPr>
          <a:xfrm>
            <a:off x="2181138" y="134996"/>
            <a:ext cx="934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502D7F"/>
                </a:solidFill>
                <a:latin typeface="+mj-lt"/>
              </a:rPr>
              <a:t>Chronic lung infection model (cystic fibrosis)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09F6C564-8E7C-2E88-CECB-1373D593D681}"/>
              </a:ext>
            </a:extLst>
          </p:cNvPr>
          <p:cNvGrpSpPr/>
          <p:nvPr/>
        </p:nvGrpSpPr>
        <p:grpSpPr>
          <a:xfrm>
            <a:off x="-225793" y="965048"/>
            <a:ext cx="12192016" cy="148108"/>
            <a:chOff x="-16" y="946459"/>
            <a:chExt cx="12192016" cy="148108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F64AAB2-7CB5-E3E4-27F0-081863A51094}"/>
                </a:ext>
              </a:extLst>
            </p:cNvPr>
            <p:cNvSpPr/>
            <p:nvPr/>
          </p:nvSpPr>
          <p:spPr>
            <a:xfrm>
              <a:off x="0" y="946459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495C7-D654-20C4-7EE5-4824605880BB}"/>
                </a:ext>
              </a:extLst>
            </p:cNvPr>
            <p:cNvSpPr/>
            <p:nvPr/>
          </p:nvSpPr>
          <p:spPr>
            <a:xfrm>
              <a:off x="-16" y="998836"/>
              <a:ext cx="12192000" cy="45719"/>
            </a:xfrm>
            <a:prstGeom prst="rect">
              <a:avLst/>
            </a:prstGeom>
            <a:solidFill>
              <a:srgbClr val="FFC8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12400C-66A5-C3DA-E6F8-17CFA2C0844F}"/>
                </a:ext>
              </a:extLst>
            </p:cNvPr>
            <p:cNvSpPr/>
            <p:nvPr/>
          </p:nvSpPr>
          <p:spPr>
            <a:xfrm>
              <a:off x="-16" y="1048848"/>
              <a:ext cx="12192000" cy="45719"/>
            </a:xfrm>
            <a:prstGeom prst="rect">
              <a:avLst/>
            </a:prstGeom>
            <a:solidFill>
              <a:srgbClr val="50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FBDE75-C975-43C0-2537-0AECFB5C3FDC}"/>
              </a:ext>
            </a:extLst>
          </p:cNvPr>
          <p:cNvSpPr txBox="1"/>
          <p:nvPr/>
        </p:nvSpPr>
        <p:spPr>
          <a:xfrm>
            <a:off x="374594" y="1312921"/>
            <a:ext cx="116985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502D7F"/>
                </a:solidFill>
                <a:cs typeface="Arial" charset="0"/>
              </a:rPr>
              <a:t>Study design: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502D7F"/>
                </a:solidFill>
                <a:cs typeface="Arial" charset="0"/>
              </a:rPr>
              <a:t>Intratracheal instillation of 10</a:t>
            </a:r>
            <a:r>
              <a:rPr lang="en-US" sz="2000" baseline="30000" dirty="0">
                <a:solidFill>
                  <a:srgbClr val="502D7F"/>
                </a:solidFill>
                <a:cs typeface="Arial" charset="0"/>
              </a:rPr>
              <a:t>5</a:t>
            </a:r>
            <a:r>
              <a:rPr lang="en-US" sz="2000" dirty="0">
                <a:solidFill>
                  <a:srgbClr val="502D7F"/>
                </a:solidFill>
                <a:cs typeface="Arial" charset="0"/>
              </a:rPr>
              <a:t> CFU of MDR </a:t>
            </a:r>
            <a:r>
              <a:rPr lang="en-US" sz="2000" i="1" dirty="0">
                <a:solidFill>
                  <a:srgbClr val="502D7F"/>
                </a:solidFill>
                <a:cs typeface="Arial" charset="0"/>
              </a:rPr>
              <a:t>P. aeruginosa</a:t>
            </a:r>
            <a:r>
              <a:rPr lang="en-US" sz="2000" dirty="0">
                <a:solidFill>
                  <a:srgbClr val="502D7F"/>
                </a:solidFill>
                <a:cs typeface="Arial" charset="0"/>
              </a:rPr>
              <a:t> (cystic fibrosis)</a:t>
            </a:r>
            <a:endParaRPr lang="en-US" sz="2000" i="1" dirty="0">
              <a:solidFill>
                <a:srgbClr val="502D7F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502D7F"/>
                </a:solidFill>
                <a:cs typeface="Arial" charset="0"/>
              </a:rPr>
              <a:t>Treatments given IP (i</a:t>
            </a:r>
            <a:r>
              <a:rPr lang="en-US" sz="2000" dirty="0">
                <a:solidFill>
                  <a:srgbClr val="502D7F"/>
                </a:solidFill>
              </a:rPr>
              <a:t>ntraperitoneal) </a:t>
            </a:r>
            <a:r>
              <a:rPr lang="en-US" sz="2000" dirty="0">
                <a:solidFill>
                  <a:srgbClr val="502D7F"/>
                </a:solidFill>
                <a:cs typeface="Arial" charset="0"/>
              </a:rPr>
              <a:t>started 2 days post-infection and continued 3 days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502D7F"/>
                </a:solidFill>
                <a:cs typeface="Arial" charset="0"/>
              </a:rPr>
              <a:t>Animals analyzed 5 days post-infection and lungs were processed for bacterial counts and histology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DB9BAA-5E93-B7B5-9470-B4D2B83DB628}"/>
              </a:ext>
            </a:extLst>
          </p:cNvPr>
          <p:cNvGrpSpPr/>
          <p:nvPr/>
        </p:nvGrpSpPr>
        <p:grpSpPr>
          <a:xfrm>
            <a:off x="622567" y="2854714"/>
            <a:ext cx="4600362" cy="3868290"/>
            <a:chOff x="533400" y="1974825"/>
            <a:chExt cx="3867669" cy="3178657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E871B2F-34DC-EB41-67CD-35C59CEB2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974825"/>
              <a:ext cx="3778304" cy="316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BDD530FD-FD23-EE77-DCAF-1D01B6682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965" y="4845705"/>
              <a:ext cx="37021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FFFF00"/>
                  </a:solidFill>
                </a:rPr>
                <a:t>MDR </a:t>
              </a:r>
              <a:r>
                <a:rPr lang="en-US" altLang="en-US" sz="1800" i="1" dirty="0">
                  <a:solidFill>
                    <a:srgbClr val="FFFF00"/>
                  </a:solidFill>
                </a:rPr>
                <a:t>P. aeruginosa</a:t>
              </a:r>
              <a:r>
                <a:rPr lang="en-US" altLang="en-US" sz="1800" dirty="0">
                  <a:solidFill>
                    <a:srgbClr val="FFFF00"/>
                  </a:solidFill>
                </a:rPr>
                <a:t> biofilm - GFP tagged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FAC069-A336-1410-D9C8-FD25FAA101E0}"/>
              </a:ext>
            </a:extLst>
          </p:cNvPr>
          <p:cNvGrpSpPr/>
          <p:nvPr/>
        </p:nvGrpSpPr>
        <p:grpSpPr>
          <a:xfrm>
            <a:off x="6096000" y="2850737"/>
            <a:ext cx="4800573" cy="3872267"/>
            <a:chOff x="4490434" y="1981577"/>
            <a:chExt cx="3662965" cy="3158239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B06B38F-9909-7DE4-282A-0B77D1467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434" y="1981577"/>
              <a:ext cx="3662965" cy="3139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2631AF88-5B8F-A869-B976-6113CABE1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1296" y="4813484"/>
              <a:ext cx="1557392" cy="32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rgbClr val="FFFF00"/>
                  </a:solidFill>
                </a:rPr>
                <a:t>Treated with 2AI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09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362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Wheeler, Keith</dc:creator>
  <cp:lastModifiedBy>Menke, Jim</cp:lastModifiedBy>
  <cp:revision>7</cp:revision>
  <cp:lastPrinted>2022-11-09T14:55:35Z</cp:lastPrinted>
  <dcterms:created xsi:type="dcterms:W3CDTF">2022-11-09T14:51:01Z</dcterms:created>
  <dcterms:modified xsi:type="dcterms:W3CDTF">2022-11-15T22:28:38Z</dcterms:modified>
</cp:coreProperties>
</file>