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305" r:id="rId3"/>
    <p:sldId id="270" r:id="rId4"/>
    <p:sldId id="300" r:id="rId5"/>
    <p:sldId id="311" r:id="rId6"/>
    <p:sldId id="303" r:id="rId7"/>
    <p:sldId id="307" r:id="rId8"/>
    <p:sldId id="301" r:id="rId9"/>
    <p:sldId id="312" r:id="rId10"/>
    <p:sldId id="308" r:id="rId11"/>
    <p:sldId id="304" r:id="rId12"/>
    <p:sldId id="309" r:id="rId13"/>
    <p:sldId id="310" r:id="rId14"/>
    <p:sldId id="302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us%20-%20VR%20Balance%20and%20Concussion\Coherence\Coherence%20Data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Eye Tracking Metrics: Left Eye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Sheet1!$N$2:$N$3</c:f>
              <c:strCache>
                <c:ptCount val="2"/>
                <c:pt idx="0">
                  <c:v>Non-concussed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Sheet1!$L$4:$M$23</c:f>
              <c:multiLvlStrCache>
                <c:ptCount val="20"/>
                <c:lvl>
                  <c:pt idx="0">
                    <c:v>Error</c:v>
                  </c:pt>
                  <c:pt idx="1">
                    <c:v>SD</c:v>
                  </c:pt>
                  <c:pt idx="2">
                    <c:v>RMSE</c:v>
                  </c:pt>
                  <c:pt idx="3">
                    <c:v>Ang. Er.</c:v>
                  </c:pt>
                  <c:pt idx="4">
                    <c:v>Error</c:v>
                  </c:pt>
                  <c:pt idx="5">
                    <c:v>SD</c:v>
                  </c:pt>
                  <c:pt idx="6">
                    <c:v>RMSE</c:v>
                  </c:pt>
                  <c:pt idx="7">
                    <c:v>Ang. Er.</c:v>
                  </c:pt>
                  <c:pt idx="8">
                    <c:v>Error</c:v>
                  </c:pt>
                  <c:pt idx="9">
                    <c:v>SD</c:v>
                  </c:pt>
                  <c:pt idx="10">
                    <c:v>RMSE</c:v>
                  </c:pt>
                  <c:pt idx="11">
                    <c:v>Ang. Er.</c:v>
                  </c:pt>
                  <c:pt idx="12">
                    <c:v>Error</c:v>
                  </c:pt>
                  <c:pt idx="13">
                    <c:v>SD</c:v>
                  </c:pt>
                  <c:pt idx="14">
                    <c:v>RMSE</c:v>
                  </c:pt>
                  <c:pt idx="15">
                    <c:v>Ang. Er.</c:v>
                  </c:pt>
                  <c:pt idx="16">
                    <c:v>Error</c:v>
                  </c:pt>
                  <c:pt idx="17">
                    <c:v>SD</c:v>
                  </c:pt>
                  <c:pt idx="18">
                    <c:v>RMSE</c:v>
                  </c:pt>
                  <c:pt idx="19">
                    <c:v>Ang. Er.</c:v>
                  </c:pt>
                </c:lvl>
                <c:lvl>
                  <c:pt idx="0">
                    <c:v>CSP</c:v>
                  </c:pt>
                  <c:pt idx="4">
                    <c:v>HSP</c:v>
                  </c:pt>
                  <c:pt idx="8">
                    <c:v>HSA</c:v>
                  </c:pt>
                  <c:pt idx="12">
                    <c:v>VSP</c:v>
                  </c:pt>
                  <c:pt idx="16">
                    <c:v>VSA</c:v>
                  </c:pt>
                </c:lvl>
              </c:multiLvlStrCache>
            </c:multiLvlStrRef>
          </c:cat>
          <c:val>
            <c:numRef>
              <c:f>Sheet1!$N$4:$N$23</c:f>
              <c:numCache>
                <c:formatCode>General</c:formatCode>
                <c:ptCount val="20"/>
                <c:pt idx="0">
                  <c:v>0.54</c:v>
                </c:pt>
                <c:pt idx="1">
                  <c:v>0.26</c:v>
                </c:pt>
                <c:pt idx="2">
                  <c:v>0.6</c:v>
                </c:pt>
                <c:pt idx="3">
                  <c:v>0.08</c:v>
                </c:pt>
                <c:pt idx="4">
                  <c:v>0.27</c:v>
                </c:pt>
                <c:pt idx="5">
                  <c:v>0.17</c:v>
                </c:pt>
                <c:pt idx="6">
                  <c:v>0.32</c:v>
                </c:pt>
                <c:pt idx="7">
                  <c:v>0.04</c:v>
                </c:pt>
                <c:pt idx="8">
                  <c:v>1.01</c:v>
                </c:pt>
                <c:pt idx="9">
                  <c:v>0.88</c:v>
                </c:pt>
                <c:pt idx="10">
                  <c:v>1.35</c:v>
                </c:pt>
                <c:pt idx="11">
                  <c:v>0.16</c:v>
                </c:pt>
                <c:pt idx="12">
                  <c:v>0.31</c:v>
                </c:pt>
                <c:pt idx="13">
                  <c:v>0.19</c:v>
                </c:pt>
                <c:pt idx="14">
                  <c:v>0.37</c:v>
                </c:pt>
                <c:pt idx="15">
                  <c:v>0.05</c:v>
                </c:pt>
                <c:pt idx="16">
                  <c:v>0.4</c:v>
                </c:pt>
                <c:pt idx="17">
                  <c:v>0.51</c:v>
                </c:pt>
                <c:pt idx="18">
                  <c:v>0.67</c:v>
                </c:pt>
                <c:pt idx="19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20-49FB-AC0D-28B809B10CAB}"/>
            </c:ext>
          </c:extLst>
        </c:ser>
        <c:ser>
          <c:idx val="1"/>
          <c:order val="1"/>
          <c:tx>
            <c:strRef>
              <c:f>Sheet1!$O$2:$O$3</c:f>
              <c:strCache>
                <c:ptCount val="2"/>
                <c:pt idx="0">
                  <c:v>Concussed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Sheet1!$L$4:$M$23</c:f>
              <c:multiLvlStrCache>
                <c:ptCount val="20"/>
                <c:lvl>
                  <c:pt idx="0">
                    <c:v>Error</c:v>
                  </c:pt>
                  <c:pt idx="1">
                    <c:v>SD</c:v>
                  </c:pt>
                  <c:pt idx="2">
                    <c:v>RMSE</c:v>
                  </c:pt>
                  <c:pt idx="3">
                    <c:v>Ang. Er.</c:v>
                  </c:pt>
                  <c:pt idx="4">
                    <c:v>Error</c:v>
                  </c:pt>
                  <c:pt idx="5">
                    <c:v>SD</c:v>
                  </c:pt>
                  <c:pt idx="6">
                    <c:v>RMSE</c:v>
                  </c:pt>
                  <c:pt idx="7">
                    <c:v>Ang. Er.</c:v>
                  </c:pt>
                  <c:pt idx="8">
                    <c:v>Error</c:v>
                  </c:pt>
                  <c:pt idx="9">
                    <c:v>SD</c:v>
                  </c:pt>
                  <c:pt idx="10">
                    <c:v>RMSE</c:v>
                  </c:pt>
                  <c:pt idx="11">
                    <c:v>Ang. Er.</c:v>
                  </c:pt>
                  <c:pt idx="12">
                    <c:v>Error</c:v>
                  </c:pt>
                  <c:pt idx="13">
                    <c:v>SD</c:v>
                  </c:pt>
                  <c:pt idx="14">
                    <c:v>RMSE</c:v>
                  </c:pt>
                  <c:pt idx="15">
                    <c:v>Ang. Er.</c:v>
                  </c:pt>
                  <c:pt idx="16">
                    <c:v>Error</c:v>
                  </c:pt>
                  <c:pt idx="17">
                    <c:v>SD</c:v>
                  </c:pt>
                  <c:pt idx="18">
                    <c:v>RMSE</c:v>
                  </c:pt>
                  <c:pt idx="19">
                    <c:v>Ang. Er.</c:v>
                  </c:pt>
                </c:lvl>
                <c:lvl>
                  <c:pt idx="0">
                    <c:v>CSP</c:v>
                  </c:pt>
                  <c:pt idx="4">
                    <c:v>HSP</c:v>
                  </c:pt>
                  <c:pt idx="8">
                    <c:v>HSA</c:v>
                  </c:pt>
                  <c:pt idx="12">
                    <c:v>VSP</c:v>
                  </c:pt>
                  <c:pt idx="16">
                    <c:v>VSA</c:v>
                  </c:pt>
                </c:lvl>
              </c:multiLvlStrCache>
            </c:multiLvlStrRef>
          </c:cat>
          <c:val>
            <c:numRef>
              <c:f>Sheet1!$O$4:$O$23</c:f>
              <c:numCache>
                <c:formatCode>General</c:formatCode>
                <c:ptCount val="20"/>
                <c:pt idx="0">
                  <c:v>0.74</c:v>
                </c:pt>
                <c:pt idx="1">
                  <c:v>0.36</c:v>
                </c:pt>
                <c:pt idx="2">
                  <c:v>0.83</c:v>
                </c:pt>
                <c:pt idx="3">
                  <c:v>0.11</c:v>
                </c:pt>
                <c:pt idx="4">
                  <c:v>0.3</c:v>
                </c:pt>
                <c:pt idx="5">
                  <c:v>0.2</c:v>
                </c:pt>
                <c:pt idx="6">
                  <c:v>0.37</c:v>
                </c:pt>
                <c:pt idx="7">
                  <c:v>0.05</c:v>
                </c:pt>
                <c:pt idx="8">
                  <c:v>1.06</c:v>
                </c:pt>
                <c:pt idx="9">
                  <c:v>0.92</c:v>
                </c:pt>
                <c:pt idx="10">
                  <c:v>1.41</c:v>
                </c:pt>
                <c:pt idx="11">
                  <c:v>0.17</c:v>
                </c:pt>
                <c:pt idx="12">
                  <c:v>0.35</c:v>
                </c:pt>
                <c:pt idx="13">
                  <c:v>0.19</c:v>
                </c:pt>
                <c:pt idx="14">
                  <c:v>0.41</c:v>
                </c:pt>
                <c:pt idx="15">
                  <c:v>0.05</c:v>
                </c:pt>
                <c:pt idx="16">
                  <c:v>0.43</c:v>
                </c:pt>
                <c:pt idx="17">
                  <c:v>0.56000000000000005</c:v>
                </c:pt>
                <c:pt idx="18">
                  <c:v>0.72</c:v>
                </c:pt>
                <c:pt idx="19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20-49FB-AC0D-28B809B10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698525728"/>
        <c:axId val="1698526144"/>
      </c:barChart>
      <c:catAx>
        <c:axId val="169852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98526144"/>
        <c:crosses val="autoZero"/>
        <c:auto val="1"/>
        <c:lblAlgn val="ctr"/>
        <c:lblOffset val="100"/>
        <c:noMultiLvlLbl val="0"/>
      </c:catAx>
      <c:valAx>
        <c:axId val="169852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9852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graphs!$A$3</c:f>
              <c:strCache>
                <c:ptCount val="1"/>
                <c:pt idx="0">
                  <c:v>Non-concussed</c:v>
                </c:pt>
              </c:strCache>
            </c:strRef>
          </c:tx>
          <c:spPr>
            <a:noFill/>
            <a:ln w="1905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graphs!$B$6:$E$6</c:f>
                <c:numCache>
                  <c:formatCode>General</c:formatCode>
                  <c:ptCount val="4"/>
                  <c:pt idx="0">
                    <c:v>2E-3</c:v>
                  </c:pt>
                  <c:pt idx="1">
                    <c:v>8.0000000000000002E-3</c:v>
                  </c:pt>
                  <c:pt idx="2">
                    <c:v>3.0000000000000001E-3</c:v>
                  </c:pt>
                  <c:pt idx="3">
                    <c:v>7.0000000000000001E-3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graphs!$B$1:$E$2</c:f>
              <c:multiLvlStrCache>
                <c:ptCount val="4"/>
                <c:lvl>
                  <c:pt idx="0">
                    <c:v>Soleus</c:v>
                  </c:pt>
                  <c:pt idx="1">
                    <c:v>TA</c:v>
                  </c:pt>
                  <c:pt idx="2">
                    <c:v>Soleus</c:v>
                  </c:pt>
                  <c:pt idx="3">
                    <c:v>TA</c:v>
                  </c:pt>
                </c:lvl>
                <c:lvl>
                  <c:pt idx="0">
                    <c:v>Beta</c:v>
                  </c:pt>
                  <c:pt idx="2">
                    <c:v>Low Gamma</c:v>
                  </c:pt>
                </c:lvl>
              </c:multiLvlStrCache>
            </c:multiLvlStrRef>
          </c:cat>
          <c:val>
            <c:numRef>
              <c:f>graphs!$B$3:$E$3</c:f>
              <c:numCache>
                <c:formatCode>General</c:formatCode>
                <c:ptCount val="4"/>
                <c:pt idx="0">
                  <c:v>8.0000000000000002E-3</c:v>
                </c:pt>
                <c:pt idx="1">
                  <c:v>0.01</c:v>
                </c:pt>
                <c:pt idx="2">
                  <c:v>8.0000000000000002E-3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5-4536-A520-3A5D1A2A55CB}"/>
            </c:ext>
          </c:extLst>
        </c:ser>
        <c:ser>
          <c:idx val="1"/>
          <c:order val="1"/>
          <c:tx>
            <c:strRef>
              <c:f>graphs!$A$4</c:f>
              <c:strCache>
                <c:ptCount val="1"/>
                <c:pt idx="0">
                  <c:v>Concussed</c:v>
                </c:pt>
              </c:strCache>
            </c:strRef>
          </c:tx>
          <c:spPr>
            <a:pattFill prst="wdDn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percentage"/>
            <c:noEndCap val="0"/>
            <c:val val="15"/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graphs!$B$1:$E$2</c:f>
              <c:multiLvlStrCache>
                <c:ptCount val="4"/>
                <c:lvl>
                  <c:pt idx="0">
                    <c:v>Soleus</c:v>
                  </c:pt>
                  <c:pt idx="1">
                    <c:v>TA</c:v>
                  </c:pt>
                  <c:pt idx="2">
                    <c:v>Soleus</c:v>
                  </c:pt>
                  <c:pt idx="3">
                    <c:v>TA</c:v>
                  </c:pt>
                </c:lvl>
                <c:lvl>
                  <c:pt idx="0">
                    <c:v>Beta</c:v>
                  </c:pt>
                  <c:pt idx="2">
                    <c:v>Low Gamma</c:v>
                  </c:pt>
                </c:lvl>
              </c:multiLvlStrCache>
            </c:multiLvlStrRef>
          </c:cat>
          <c:val>
            <c:numRef>
              <c:f>graphs!$B$4:$E$4</c:f>
              <c:numCache>
                <c:formatCode>General</c:formatCode>
                <c:ptCount val="4"/>
                <c:pt idx="0">
                  <c:v>1.4E-2</c:v>
                </c:pt>
                <c:pt idx="1">
                  <c:v>2.1000000000000001E-2</c:v>
                </c:pt>
                <c:pt idx="2">
                  <c:v>1.6E-2</c:v>
                </c:pt>
                <c:pt idx="3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05-4536-A520-3A5D1A2A5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244338400"/>
        <c:axId val="244337568"/>
      </c:barChart>
      <c:catAx>
        <c:axId val="24433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337568"/>
        <c:crosses val="autoZero"/>
        <c:auto val="1"/>
        <c:lblAlgn val="ctr"/>
        <c:lblOffset val="100"/>
        <c:noMultiLvlLbl val="0"/>
      </c:catAx>
      <c:valAx>
        <c:axId val="244337568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Coherence</a:t>
                </a:r>
                <a:r>
                  <a:rPr lang="en-US" sz="1400" baseline="0" dirty="0">
                    <a:solidFill>
                      <a:schemeClr val="tx1"/>
                    </a:solidFill>
                  </a:rPr>
                  <a:t> Magnitude</a:t>
                </a:r>
                <a:endParaRPr lang="en-US" sz="14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338400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218452880709796E-2"/>
          <c:y val="4.7834290983897285E-2"/>
          <c:w val="0.25507983692240199"/>
          <c:h val="0.11890473150315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E8F0D-EB72-425B-A99F-EEAB710E7EAC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35EF3-DC8A-437A-B3C1-A320AA73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DBEA-0949-45DF-9323-F1CA442E9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2BD34-C2F7-4E5D-A269-1F1B935AB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90B58-91F1-42F9-9CEA-D5201BA3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6FBA3-5550-457D-832B-78ACAC87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C48FD-14A0-4762-BD6F-EF5C40FE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5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CDF46-3643-4E1B-8BE9-62A2CCE8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D342-6DC0-4473-A38F-4A8D65D1D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57524-06B7-4684-8886-78431729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C57E3-7927-4078-8E05-5FCABBEB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DC78B-BE7A-43B6-990B-78148556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717A0-D23B-413A-90FA-302072E97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EA5DB-12AA-4A1A-82D6-5BE470991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9575A-422B-4A29-A8D6-E6219884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3686B-75D5-433E-916F-15D51E71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A3265-3651-4753-B429-50F794A2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2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0229-651D-4936-975E-09A0E5AD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CAA0B-D7FF-4EE5-A76F-98A319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C6240-25C2-4103-9C6C-279689A9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0B716-462A-4973-9A59-24D6FB81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DC163-3482-4DAE-A163-AD90ECB8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0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5BE5-8068-4376-AA7F-813486E3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904A-0A94-4467-97F8-5AB4E87E5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CAD1-7E40-4A7E-9A47-3C550F5F5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559-BBA7-48B8-BA8E-DA3254AE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4C132-2135-43E8-AEB6-D5FE1703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2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7E5A-F786-4CF0-ACC5-1E0919CE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42FB-6FF4-4808-85E2-9F7E945D5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61B99-D571-4AA1-9096-57820EA2A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80E0D-84E8-490E-815F-ABAEA9BC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EE68D-075A-4614-87E4-F40400D89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AD11A-F01E-4710-8C4F-EC19BA50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6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B673-7C55-4D4F-A799-FA40E1DA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303F5-F809-4CB4-BCAE-79CB59D73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D5BBA-5CD9-4B76-8063-CD30A7FBF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B53EA-BA84-4D36-BF5F-0B2E1EA5E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CDE723-1E02-45DA-AA14-439079DAA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73B4C5-64CF-415A-A740-42E85A5B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324F4-712A-48D3-B424-50B333B38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16423-061B-46BF-8956-65552F03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8BCE-620B-42E9-8C19-42B90219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B8163-AED6-4AAC-A49B-1D7E7ECD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D50A8-CEA0-4A1F-8081-559D6BC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08AF5-ECA2-4B98-AE7E-283EFE57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2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C4F316-AEF4-4A47-A980-D00CE6EA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46985-ED89-42E1-B697-340C8FC1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259C3-EC3B-4C50-A125-FDCB8130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459E-B029-482B-8DAF-E7EC999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85383-3488-4E27-8F09-9C568761D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D75BD-1AEA-4B17-B356-44F62E018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C1115-5DD1-4240-BFE6-714F5AC0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CC3C5-A53F-45CF-9ABF-B8B5BE50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208D6-AC3B-4868-94AC-EF0B377FA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D508-A2EF-4421-827D-A9CDB7A9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1438B-169B-476B-B12F-77853E111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05D65-0B6E-4334-A305-A306219B0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25C-F6F5-433A-8CD4-B62A1CB9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28C4E-FE9E-4B5D-9055-E9F1A603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FD0A6-E38A-473C-B8ED-3157A24A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1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BEA54-5F39-4252-9773-D8E01E621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4B6E9-D93E-401B-A4E1-254B8FC9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2329C-DE70-4337-B1A1-BE0C66B62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24FED-D2D5-43C0-8638-E7E62949AD0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4C8DA-7AD4-4CB2-BA62-992A15AC8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94F57-124C-4D08-8C69-9548CE197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B18F-A66B-43EE-B923-2432650D1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sites.ecu.edu/vml/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148175" y="1705679"/>
            <a:ext cx="12191984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mTBI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Short-lived to long-lasting neurological functional impairment</a:t>
            </a:r>
          </a:p>
          <a:p>
            <a:pPr lvl="1"/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Often long-term impairment is undetectable by standard protocols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persist for several months or longer post-trauma</a:t>
            </a:r>
          </a:p>
          <a:p>
            <a:pPr lvl="1"/>
            <a:endParaRPr lang="en-US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224,000 hospitalizations and 61,000 deaths in 2017.</a:t>
            </a:r>
          </a:p>
          <a:p>
            <a:pPr lvl="1"/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75% are mild traumatic brain injuries (</a:t>
            </a:r>
            <a:r>
              <a:rPr lang="en-US" sz="1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mTBI</a:t>
            </a:r>
            <a:r>
              <a:rPr lang="en-US" sz="19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38-45% increased lower extremity injury rate 2-yr post-concussion</a:t>
            </a:r>
          </a:p>
          <a:p>
            <a:pPr algn="ctr"/>
            <a:endParaRPr lang="en-US" sz="40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Long-lasting oculomotor impairment and injury prevalence in 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subjects	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 descr="Damage in different areas of the brain based on injury type">
            <a:extLst>
              <a:ext uri="{FF2B5EF4-FFF2-40B4-BE49-F238E27FC236}">
                <a16:creationId xmlns:a16="http://schemas.microsoft.com/office/drawing/2014/main" id="{90E21B7B-D2FF-4D96-80E5-AF4E5261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778" y="1308739"/>
            <a:ext cx="4361793" cy="22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11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Neural Signature is Substantially Different Than Fatigue Neural Signature in Non-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Controls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E5DE71-6C34-4F45-A546-2F7EFC0C1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594" y="1253331"/>
            <a:ext cx="10555814" cy="43461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FEC demonstrated increase neuronal activation across adjacent networks. Greater activation occurred within the VR environment and represents a compensatory mechanism in fatigue and impaired conditions (p &lt; .05) comparing the eyes open, eyes closed and the moving VR environment conditions. 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5DA85-98DB-4591-B9C4-21A59B126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2" y="3284921"/>
            <a:ext cx="5975973" cy="1704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79A4A3-4F46-4299-9D93-67F978439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516" y="3758198"/>
            <a:ext cx="5480779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85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Challenging the central and peripheral systems through Virtual Reality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009A77E8-5874-478D-82DF-DF3DC0F9E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r="-10338"/>
          <a:stretch/>
        </p:blipFill>
        <p:spPr>
          <a:xfrm>
            <a:off x="6471228" y="1529131"/>
            <a:ext cx="2559324" cy="2384896"/>
          </a:xfrm>
          <a:prstGeom prst="rect">
            <a:avLst/>
          </a:prstGeom>
          <a:ln w="88900">
            <a:solidFill>
              <a:srgbClr val="FFC82E"/>
            </a:solidFill>
          </a:ln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6B5DD110-3E68-43BF-BCE9-7DAC582E5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947" y="1529130"/>
            <a:ext cx="2563983" cy="2384897"/>
          </a:xfrm>
          <a:prstGeom prst="rect">
            <a:avLst/>
          </a:prstGeom>
          <a:ln w="88900">
            <a:solidFill>
              <a:srgbClr val="FFC82E"/>
            </a:solidFill>
          </a:ln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C400FA14-1B42-49B0-BE76-C45AC2425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8" y="3968080"/>
            <a:ext cx="4924266" cy="2599612"/>
          </a:xfrm>
          <a:prstGeom prst="rect">
            <a:avLst/>
          </a:prstGeom>
          <a:noFill/>
          <a:ln w="88900">
            <a:solidFill>
              <a:srgbClr val="FFC82E"/>
            </a:solidFill>
          </a:ln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4234DAE-9D41-4A6B-BC85-D5ED8D4B0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73" y="1435330"/>
            <a:ext cx="10515600" cy="5295208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g.Tec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Nautilus 32-chan EEG (wireless, dry)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Sampling Rate: 500 Hz</a:t>
            </a:r>
          </a:p>
          <a:p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Biopac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MP35 4-chan EMG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Bipolar Ag/AgCl electrodes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Tibiales anterior (L/R)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Soleus (L/R)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Sampling rate: 1000 Hz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/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HTC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Vive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VR Headset + Tobii eye tracking</a:t>
            </a: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Bertec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forceplate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/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21411" y="277598"/>
            <a:ext cx="986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Corticomuscular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coherence (EEG-EMG) metrics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F9A9199-9E27-46F2-8CDC-CC8ACBF11230}"/>
              </a:ext>
            </a:extLst>
          </p:cNvPr>
          <p:cNvGraphicFramePr/>
          <p:nvPr/>
        </p:nvGraphicFramePr>
        <p:xfrm>
          <a:off x="1762125" y="1214953"/>
          <a:ext cx="8667750" cy="5236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628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Challenging the central and peripheral systems through Virtual Reality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DBCEF-F12B-4BFD-8446-7A3BF5A209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39" y="1235939"/>
            <a:ext cx="8841939" cy="5251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42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Current capacity in brain function and mobile testing lab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d-CEB1EB09-B7AA-4E4A-9F7E-C3BC71D381BE" descr="Image.jpeg">
            <a:extLst>
              <a:ext uri="{FF2B5EF4-FFF2-40B4-BE49-F238E27FC236}">
                <a16:creationId xmlns:a16="http://schemas.microsoft.com/office/drawing/2014/main" id="{F0DD5352-4AFA-463F-927B-AF631F20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8" y="1296327"/>
            <a:ext cx="2054162" cy="27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0A17FA-FA32-4D4F-AB71-51D9E0D53180}"/>
              </a:ext>
            </a:extLst>
          </p:cNvPr>
          <p:cNvGrpSpPr/>
          <p:nvPr/>
        </p:nvGrpSpPr>
        <p:grpSpPr>
          <a:xfrm>
            <a:off x="2966720" y="1350391"/>
            <a:ext cx="4238331" cy="3379837"/>
            <a:chOff x="0" y="0"/>
            <a:chExt cx="3424555" cy="16757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F750DE-5729-442F-9BC1-36FE6CB79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415030" cy="1395095"/>
            </a:xfrm>
            <a:prstGeom prst="rect">
              <a:avLst/>
            </a:prstGeom>
          </p:spPr>
        </p:pic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9604BAF0-DC93-4A86-9649-1775ACAAF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400175"/>
              <a:ext cx="3424555" cy="2755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BAAD198-C742-4722-880D-D6AFDC952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56" y="1268531"/>
            <a:ext cx="3147771" cy="304177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A950B35-403F-4C1B-9843-4A3267CBD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4280837"/>
            <a:ext cx="6863835" cy="1874357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effectLst/>
                <a:latin typeface="proxima-nova"/>
              </a:rPr>
              <a:t>EEG and </a:t>
            </a:r>
            <a:r>
              <a:rPr lang="en-US" b="0" i="0" dirty="0" err="1">
                <a:effectLst/>
                <a:latin typeface="proxima-nova"/>
              </a:rPr>
              <a:t>fNIRS</a:t>
            </a:r>
            <a:r>
              <a:rPr lang="en-US" dirty="0">
                <a:latin typeface="proxima-nova"/>
              </a:rPr>
              <a:t> combined:</a:t>
            </a:r>
          </a:p>
          <a:p>
            <a:pPr lvl="1"/>
            <a:r>
              <a:rPr lang="en-US" b="0" i="0" dirty="0">
                <a:effectLst/>
                <a:latin typeface="proxima-nova"/>
              </a:rPr>
              <a:t>57 </a:t>
            </a:r>
            <a:r>
              <a:rPr lang="en-US" b="0" i="0" dirty="0" err="1">
                <a:effectLst/>
                <a:latin typeface="proxima-nova"/>
              </a:rPr>
              <a:t>fNIRS</a:t>
            </a:r>
            <a:r>
              <a:rPr lang="en-US" b="0" i="0" dirty="0">
                <a:effectLst/>
                <a:latin typeface="proxima-nova"/>
              </a:rPr>
              <a:t> channels and 64 EEG channels</a:t>
            </a:r>
          </a:p>
          <a:p>
            <a:r>
              <a:rPr lang="en-US" dirty="0">
                <a:latin typeface="proxima-nova"/>
              </a:rPr>
              <a:t>Wireless VR</a:t>
            </a:r>
          </a:p>
          <a:p>
            <a:r>
              <a:rPr lang="en-US" dirty="0" err="1">
                <a:latin typeface="proxima-nova"/>
              </a:rPr>
              <a:t>Pedar</a:t>
            </a:r>
            <a:r>
              <a:rPr lang="en-US" dirty="0">
                <a:latin typeface="proxima-nova"/>
              </a:rPr>
              <a:t> Pressure insoles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80DBA-0312-42BB-AB25-8BF91E1C3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741" y="4770332"/>
            <a:ext cx="3188431" cy="2077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FFBFC-1D60-42B4-BC71-A506DCA03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84" y="5081809"/>
            <a:ext cx="3095373" cy="1659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B48C1F-8F3F-4624-A2C5-6F961A0A8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4146" y="5014912"/>
            <a:ext cx="1647825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502D7F"/>
                </a:solidFill>
                <a:latin typeface="Garamond" panose="02020404030301010803" pitchFamily="18" charset="0"/>
              </a:rPr>
              <a:t>Visual Motor Laboratory </a:t>
            </a:r>
            <a:endParaRPr lang="en-US" sz="32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3207E3A3-F19E-4BD1-8BC5-726384A0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17" y="1533682"/>
            <a:ext cx="4604208" cy="748780"/>
          </a:xfrm>
        </p:spPr>
        <p:txBody>
          <a:bodyPr>
            <a:normAutofit/>
          </a:bodyPr>
          <a:lstStyle/>
          <a:p>
            <a:pPr algn="ctr"/>
            <a:r>
              <a:rPr lang="en-US" sz="3200" cap="small" dirty="0">
                <a:latin typeface="Garamond" panose="02020404030301010803" pitchFamily="18" charset="0"/>
                <a:cs typeface="Times New Roman" panose="02020603050405020304" pitchFamily="18" charset="0"/>
              </a:rPr>
              <a:t>Funding Sources</a:t>
            </a:r>
          </a:p>
        </p:txBody>
      </p:sp>
      <p:pic>
        <p:nvPicPr>
          <p:cNvPr id="21" name="Picture 2" descr="Office of Naval Research - Wikipedia">
            <a:extLst>
              <a:ext uri="{FF2B5EF4-FFF2-40B4-BE49-F238E27FC236}">
                <a16:creationId xmlns:a16="http://schemas.microsoft.com/office/drawing/2014/main" id="{5F434076-B5B6-47BD-AD43-E6EA89BDE4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8" y="2884341"/>
            <a:ext cx="3659431" cy="16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ome - International Society of Biomechanics">
            <a:extLst>
              <a:ext uri="{FF2B5EF4-FFF2-40B4-BE49-F238E27FC236}">
                <a16:creationId xmlns:a16="http://schemas.microsoft.com/office/drawing/2014/main" id="{5D2C45EB-2A2B-46AF-A093-A45A6B03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57" y="5479193"/>
            <a:ext cx="5036854" cy="8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428EC34-0D9B-4C2A-B2C5-F07149A00B15}"/>
              </a:ext>
            </a:extLst>
          </p:cNvPr>
          <p:cNvSpPr txBox="1">
            <a:spLocks/>
          </p:cNvSpPr>
          <p:nvPr/>
        </p:nvSpPr>
        <p:spPr>
          <a:xfrm>
            <a:off x="6956981" y="1271301"/>
            <a:ext cx="4920792" cy="3059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aramond" panose="02020404030301010803" pitchFamily="18" charset="0"/>
              </a:rPr>
              <a:t>Special thanks to the students and faculty who work in the </a:t>
            </a:r>
            <a:r>
              <a:rPr lang="en-US" b="1" dirty="0">
                <a:latin typeface="Garamond" panose="02020404030301010803" pitchFamily="18" charset="0"/>
              </a:rPr>
              <a:t>Visual Motor Laboratory </a:t>
            </a:r>
            <a:r>
              <a:rPr lang="en-US" dirty="0">
                <a:latin typeface="Garamond" panose="02020404030301010803" pitchFamily="18" charset="0"/>
              </a:rPr>
              <a:t>and on these projects: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Faculty:</a:t>
            </a:r>
          </a:p>
          <a:p>
            <a:r>
              <a:rPr lang="en-US" dirty="0">
                <a:latin typeface="Garamond" panose="02020404030301010803" pitchFamily="18" charset="0"/>
              </a:rPr>
              <a:t>Zac Domire and Chris Mizelle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PhD and MS students</a:t>
            </a:r>
          </a:p>
          <a:p>
            <a:r>
              <a:rPr lang="en-US" dirty="0">
                <a:latin typeface="Garamond" panose="02020404030301010803" pitchFamily="18" charset="0"/>
              </a:rPr>
              <a:t>Gustavo Sandri Heidner</a:t>
            </a:r>
          </a:p>
          <a:p>
            <a:r>
              <a:rPr lang="en-US" dirty="0">
                <a:latin typeface="Garamond" panose="02020404030301010803" pitchFamily="18" charset="0"/>
              </a:rPr>
              <a:t>Brittany Trotter</a:t>
            </a:r>
          </a:p>
          <a:p>
            <a:r>
              <a:rPr lang="en-US" dirty="0">
                <a:latin typeface="Garamond" panose="02020404030301010803" pitchFamily="18" charset="0"/>
              </a:rPr>
              <a:t>Josh Lawton </a:t>
            </a:r>
          </a:p>
          <a:p>
            <a:r>
              <a:rPr lang="en-US" dirty="0">
                <a:latin typeface="Garamond" panose="02020404030301010803" pitchFamily="18" charset="0"/>
              </a:rPr>
              <a:t>Callie Herman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Plus, several undergraduate students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E08210-A974-4560-BC95-D3B474403D21}"/>
              </a:ext>
            </a:extLst>
          </p:cNvPr>
          <p:cNvSpPr txBox="1"/>
          <p:nvPr/>
        </p:nvSpPr>
        <p:spPr>
          <a:xfrm>
            <a:off x="6956981" y="4239927"/>
            <a:ext cx="4041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https://sites.ecu.edu/vml/</a:t>
            </a:r>
            <a:r>
              <a:rPr lang="en-US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898231-E132-4D91-95D4-286DC83D7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779" y="4760536"/>
            <a:ext cx="2066938" cy="20173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F9D671-9CA3-47D9-ABA8-217B4DAE2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372" y="5248275"/>
            <a:ext cx="18573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3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Long-lasting oculomotor impairment and injury prevalence in 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subjects	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4DFBFA14-FFDA-4703-BD71-DD8A55A6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52" y="1113043"/>
            <a:ext cx="4554263" cy="53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490D6C-C901-4A21-89FE-71FE266748DC}"/>
              </a:ext>
            </a:extLst>
          </p:cNvPr>
          <p:cNvSpPr/>
          <p:nvPr/>
        </p:nvSpPr>
        <p:spPr>
          <a:xfrm>
            <a:off x="5374623" y="1172869"/>
            <a:ext cx="1280160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Garamond" panose="02020404030301010803" pitchFamily="18" charset="0"/>
              </a:rPr>
              <a:t>mTBI</a:t>
            </a:r>
            <a:endParaRPr lang="en-US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2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Long-lasting oculomotor impairment and injury prevalence in 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subjects	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084E22-D2AF-4110-9CA8-1DB8A0285F3D}"/>
              </a:ext>
            </a:extLst>
          </p:cNvPr>
          <p:cNvSpPr txBox="1"/>
          <p:nvPr/>
        </p:nvSpPr>
        <p:spPr>
          <a:xfrm>
            <a:off x="162560" y="1051213"/>
            <a:ext cx="1202942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approach is to measure central and peripheral changes through:</a:t>
            </a:r>
          </a:p>
          <a:p>
            <a:r>
              <a:rPr lang="en-US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eye-tracking as a marker of injury state</a:t>
            </a:r>
            <a:endParaRPr lang="en-US" sz="22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Saccadic activity, smooth pursuit, pupillometry </a:t>
            </a:r>
            <a:endParaRPr lang="en-US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Brain activity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Electroencephalography (EEG) detects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temporal resolution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 the electromagnetic field created when neurons in the brain are active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 near-infrared spectroscopy (</a:t>
            </a:r>
            <a:r>
              <a:rPr lang="en-US" sz="22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fNIR</a:t>
            </a:r>
            <a:r>
              <a:rPr lang="en-US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spatial resolution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 the hemodynamic response, or the relative change in oxygenated/deoxygenated hemoglobin in the blood </a:t>
            </a:r>
          </a:p>
          <a:p>
            <a:r>
              <a:rPr lang="en-US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Balance/Postural control: ultimate integration of sensory and motor pathways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Typical approaches often resolve </a:t>
            </a:r>
            <a:r>
              <a:rPr lang="en-US" sz="1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2-3 weeks post injury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 to challenge the sensory system </a:t>
            </a:r>
            <a:endParaRPr lang="en-US" sz="22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Eye-tracking + Virtual Reality (VR) </a:t>
            </a:r>
            <a:r>
              <a:rPr lang="en-US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powerful assessment tool of short- and long-term concussed individuals</a:t>
            </a:r>
            <a:endParaRPr lang="en-US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stimulus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Highly reproducible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Deployable</a:t>
            </a:r>
          </a:p>
        </p:txBody>
      </p:sp>
    </p:spTree>
    <p:extLst>
      <p:ext uri="{BB962C8B-B14F-4D97-AF65-F5344CB8AC3E}">
        <p14:creationId xmlns:p14="http://schemas.microsoft.com/office/powerpoint/2010/main" val="195348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20678" y="329330"/>
            <a:ext cx="986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Smooth Pursuit Eye Movements as an indicator of 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endParaRPr lang="en-US" sz="32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SP - concussed">
            <a:hlinkClick r:id="" action="ppaction://media"/>
            <a:extLst>
              <a:ext uri="{FF2B5EF4-FFF2-40B4-BE49-F238E27FC236}">
                <a16:creationId xmlns:a16="http://schemas.microsoft.com/office/drawing/2014/main" id="{C04645A1-ED8E-45F1-BF44-A2BA0CD381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056" y="1835785"/>
            <a:ext cx="7735887" cy="4351338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9E5A4E-7A85-467E-8BE1-BBCC9ED523D1}"/>
              </a:ext>
            </a:extLst>
          </p:cNvPr>
          <p:cNvSpPr/>
          <p:nvPr/>
        </p:nvSpPr>
        <p:spPr>
          <a:xfrm>
            <a:off x="3605127" y="5212474"/>
            <a:ext cx="1225118" cy="12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No </a:t>
            </a:r>
            <a:r>
              <a:rPr lang="en-US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mTBI</a:t>
            </a:r>
            <a:endParaRPr lang="en-US" sz="1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F98A1F-5462-4B2C-B579-E5A1D96CF6E0}"/>
              </a:ext>
            </a:extLst>
          </p:cNvPr>
          <p:cNvSpPr/>
          <p:nvPr/>
        </p:nvSpPr>
        <p:spPr>
          <a:xfrm>
            <a:off x="7095256" y="5194718"/>
            <a:ext cx="1225118" cy="12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mTBI</a:t>
            </a:r>
            <a:endParaRPr lang="en-US" sz="1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A5A51-1D5E-4357-B80E-ACCDF0BD7D6A}"/>
              </a:ext>
            </a:extLst>
          </p:cNvPr>
          <p:cNvSpPr txBox="1"/>
          <p:nvPr/>
        </p:nvSpPr>
        <p:spPr>
          <a:xfrm>
            <a:off x="8768080" y="6492875"/>
            <a:ext cx="3223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*Hunfalvay, Murray, Mani, &amp; Carrick, 2021 </a:t>
            </a:r>
          </a:p>
        </p:txBody>
      </p:sp>
    </p:spTree>
    <p:extLst>
      <p:ext uri="{BB962C8B-B14F-4D97-AF65-F5344CB8AC3E}">
        <p14:creationId xmlns:p14="http://schemas.microsoft.com/office/powerpoint/2010/main" val="9766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20678" y="329330"/>
            <a:ext cx="986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Smooth Pursuit Eye Movements as an indicator of 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endParaRPr lang="en-US" sz="32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5EFC0D-0019-41E4-818F-B9C9D40B2071}"/>
              </a:ext>
            </a:extLst>
          </p:cNvPr>
          <p:cNvSpPr txBox="1">
            <a:spLocks/>
          </p:cNvSpPr>
          <p:nvPr/>
        </p:nvSpPr>
        <p:spPr>
          <a:xfrm>
            <a:off x="838200" y="1338348"/>
            <a:ext cx="10515600" cy="499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Five conditions (visual tasks): CSP, HSP, VSP, HSA, and VSA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Order was randomized and counterbalanced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Three trials per task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30 seconds per trial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Brief period of rest between trials</a:t>
            </a: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Eye-tracker: 5-point calibration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Sampling frequency of 120 Hz. </a:t>
            </a:r>
          </a:p>
          <a:p>
            <a:pPr lvl="1"/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reduced to 20 seconds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Removed first and last 5 seconds</a:t>
            </a:r>
          </a:p>
          <a:p>
            <a:pPr lvl="1"/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Is now the time to buy a VR Headset with built-in eye-tracking?">
            <a:extLst>
              <a:ext uri="{FF2B5EF4-FFF2-40B4-BE49-F238E27FC236}">
                <a16:creationId xmlns:a16="http://schemas.microsoft.com/office/drawing/2014/main" id="{BB115D3D-F03A-48DA-849C-9EFC0A4C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29" y="1739564"/>
            <a:ext cx="3501571" cy="23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ontent Placeholder 4" descr="A picture containing cat&#10;&#10;Description automatically generated">
            <a:extLst>
              <a:ext uri="{FF2B5EF4-FFF2-40B4-BE49-F238E27FC236}">
                <a16:creationId xmlns:a16="http://schemas.microsoft.com/office/drawing/2014/main" id="{96DAF343-1F82-49BA-ABB3-8F421CB68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72" y="4296048"/>
            <a:ext cx="5845628" cy="19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5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20678" y="329330"/>
            <a:ext cx="986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Smooth Pursuit Eye Movements as an indicator of 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endParaRPr lang="en-US" sz="32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70138AD-FE71-47E4-B976-C8F4CA1B7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329711"/>
              </p:ext>
            </p:extLst>
          </p:nvPr>
        </p:nvGraphicFramePr>
        <p:xfrm>
          <a:off x="4533949" y="1039089"/>
          <a:ext cx="7696102" cy="576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Star: 7 Points 18">
            <a:extLst>
              <a:ext uri="{FF2B5EF4-FFF2-40B4-BE49-F238E27FC236}">
                <a16:creationId xmlns:a16="http://schemas.microsoft.com/office/drawing/2014/main" id="{30069CE1-2995-4013-87F4-1A37207B2177}"/>
              </a:ext>
            </a:extLst>
          </p:cNvPr>
          <p:cNvSpPr/>
          <p:nvPr/>
        </p:nvSpPr>
        <p:spPr>
          <a:xfrm>
            <a:off x="8315189" y="2811625"/>
            <a:ext cx="133621" cy="133621"/>
          </a:xfrm>
          <a:prstGeom prst="star7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03765-A2B4-4694-BD63-93C0E362989A}"/>
              </a:ext>
            </a:extLst>
          </p:cNvPr>
          <p:cNvSpPr txBox="1"/>
          <p:nvPr/>
        </p:nvSpPr>
        <p:spPr>
          <a:xfrm rot="16200000">
            <a:off x="3642700" y="3244333"/>
            <a:ext cx="141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Meters/Deg.</a:t>
            </a:r>
          </a:p>
        </p:txBody>
      </p:sp>
      <p:sp>
        <p:nvSpPr>
          <p:cNvPr id="21" name="Star: 7 Points 20">
            <a:extLst>
              <a:ext uri="{FF2B5EF4-FFF2-40B4-BE49-F238E27FC236}">
                <a16:creationId xmlns:a16="http://schemas.microsoft.com/office/drawing/2014/main" id="{9148A33D-B5EF-4C39-8168-6048C1FEC52B}"/>
              </a:ext>
            </a:extLst>
          </p:cNvPr>
          <p:cNvSpPr/>
          <p:nvPr/>
        </p:nvSpPr>
        <p:spPr>
          <a:xfrm>
            <a:off x="5943698" y="2878435"/>
            <a:ext cx="133621" cy="133621"/>
          </a:xfrm>
          <a:prstGeom prst="star7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7 Points 21">
            <a:extLst>
              <a:ext uri="{FF2B5EF4-FFF2-40B4-BE49-F238E27FC236}">
                <a16:creationId xmlns:a16="http://schemas.microsoft.com/office/drawing/2014/main" id="{C4BEF4BB-98EB-4380-A154-C3FE9BC9B70D}"/>
              </a:ext>
            </a:extLst>
          </p:cNvPr>
          <p:cNvSpPr/>
          <p:nvPr/>
        </p:nvSpPr>
        <p:spPr>
          <a:xfrm>
            <a:off x="5172013" y="3012056"/>
            <a:ext cx="133621" cy="133621"/>
          </a:xfrm>
          <a:prstGeom prst="star7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66BDD5-5CC2-4167-8AE2-7697C142A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31" y="914105"/>
            <a:ext cx="2047875" cy="3371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BCC0E-897B-47E0-B0F2-519D5DABD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54" y="3872917"/>
            <a:ext cx="2943225" cy="31908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4DE461-DD11-4625-B2CB-D6B5EB6CDB6F}"/>
              </a:ext>
            </a:extLst>
          </p:cNvPr>
          <p:cNvSpPr/>
          <p:nvPr/>
        </p:nvSpPr>
        <p:spPr>
          <a:xfrm>
            <a:off x="395560" y="4013066"/>
            <a:ext cx="1225118" cy="122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No </a:t>
            </a:r>
            <a:r>
              <a:rPr lang="en-US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mTBI</a:t>
            </a:r>
            <a:endParaRPr lang="en-US" sz="1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330C7D-1EEB-40A9-8E72-F57D9D4EE50C}"/>
              </a:ext>
            </a:extLst>
          </p:cNvPr>
          <p:cNvSpPr/>
          <p:nvPr/>
        </p:nvSpPr>
        <p:spPr>
          <a:xfrm>
            <a:off x="2052729" y="6678610"/>
            <a:ext cx="1225118" cy="122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mTBI</a:t>
            </a:r>
            <a:endParaRPr lang="en-US" sz="1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Neural Signature is Substantially Different Than Fatigue Neural Signature in Non-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Controls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9D604C-8DCF-4A1D-AE31-7E6ACEBE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58668"/>
            <a:ext cx="10515600" cy="4995949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Fatigue protocol: 30-min walk on an inclined treadmill (1.9 m/s)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Weighed backpack (27 kg)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Borg’s RPE scale (12-14)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Talk test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HR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50-70% of max</a:t>
            </a:r>
          </a:p>
          <a:p>
            <a:pPr lvl="1"/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Conditions: 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Eyes-closed (EC)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yes-open (EO)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ingle leg (SL)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ental distraction (SS)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Unstable surface (US)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irtual reality-induced optical flow (VR)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irtual reality baseline (VB)</a:t>
            </a:r>
          </a:p>
          <a:p>
            <a:pPr lvl="1"/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VR: replica of the lab</a:t>
            </a:r>
          </a:p>
          <a:p>
            <a:pPr lvl="1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Fore and aft sway (0.2m, 0.5 Hz)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D09A2B-E302-4C76-A195-34A279C1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192" y="1782828"/>
            <a:ext cx="3643002" cy="3012426"/>
          </a:xfrm>
          <a:prstGeom prst="rect">
            <a:avLst/>
          </a:prstGeom>
          <a:ln w="25400">
            <a:solidFill>
              <a:srgbClr val="FAE02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39A35-724A-486D-BFDD-B888CA878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796" y="1796943"/>
            <a:ext cx="2963396" cy="3014232"/>
          </a:xfrm>
          <a:prstGeom prst="rect">
            <a:avLst/>
          </a:prstGeom>
          <a:ln w="25400">
            <a:solidFill>
              <a:srgbClr val="FAE02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27AB0F-067C-458D-B489-0A01514B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693" y="4838022"/>
            <a:ext cx="2085877" cy="19422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B55262-E952-4EA2-BEF4-4BCBC0D65E36}"/>
              </a:ext>
            </a:extLst>
          </p:cNvPr>
          <p:cNvSpPr txBox="1"/>
          <p:nvPr/>
        </p:nvSpPr>
        <p:spPr>
          <a:xfrm>
            <a:off x="3800774" y="6577530"/>
            <a:ext cx="6099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*Sandri Heidner, G., O’Connell, C., Domire, Z.J., Rider, P., Mizelle, J.C., Murray, N.P. (in review)</a:t>
            </a:r>
          </a:p>
        </p:txBody>
      </p:sp>
    </p:spTree>
    <p:extLst>
      <p:ext uri="{BB962C8B-B14F-4D97-AF65-F5344CB8AC3E}">
        <p14:creationId xmlns:p14="http://schemas.microsoft.com/office/powerpoint/2010/main" val="158817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Neural Signature is Substantially Different Than Fatigue Neural Signature in Non-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Controls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E32EE8E-428A-47A7-A631-A809EFC21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2" y="1857093"/>
            <a:ext cx="9371241" cy="48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ight Bracket 17">
            <a:extLst>
              <a:ext uri="{FF2B5EF4-FFF2-40B4-BE49-F238E27FC236}">
                <a16:creationId xmlns:a16="http://schemas.microsoft.com/office/drawing/2014/main" id="{C217426D-30D0-47B4-B3C4-1444A00BF346}"/>
              </a:ext>
            </a:extLst>
          </p:cNvPr>
          <p:cNvSpPr/>
          <p:nvPr/>
        </p:nvSpPr>
        <p:spPr>
          <a:xfrm>
            <a:off x="9540016" y="2801257"/>
            <a:ext cx="286434" cy="3110284"/>
          </a:xfrm>
          <a:prstGeom prst="righ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D6064F-385D-427C-829F-9E7AF765DFDE}"/>
              </a:ext>
            </a:extLst>
          </p:cNvPr>
          <p:cNvSpPr txBox="1"/>
          <p:nvPr/>
        </p:nvSpPr>
        <p:spPr>
          <a:xfrm>
            <a:off x="9926417" y="3383905"/>
            <a:ext cx="2117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mTBIs</a:t>
            </a:r>
            <a:r>
              <a:rPr lang="en-US" dirty="0">
                <a:latin typeface="Garamond" panose="02020404030301010803" pitchFamily="18" charset="0"/>
              </a:rPr>
              <a:t> cause a significant increases in cognitive workload during simple and discrimination reaction task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A862C0-CA76-444F-AEFD-1ED61EE892B1}"/>
              </a:ext>
            </a:extLst>
          </p:cNvPr>
          <p:cNvSpPr/>
          <p:nvPr/>
        </p:nvSpPr>
        <p:spPr>
          <a:xfrm>
            <a:off x="2479250" y="4991514"/>
            <a:ext cx="507949" cy="12466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79378C-CD06-4F26-8E37-C2F21C54FC75}"/>
              </a:ext>
            </a:extLst>
          </p:cNvPr>
          <p:cNvSpPr/>
          <p:nvPr/>
        </p:nvSpPr>
        <p:spPr>
          <a:xfrm>
            <a:off x="1326347" y="5037940"/>
            <a:ext cx="430998" cy="10692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0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1630838" y="3471"/>
            <a:ext cx="986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Neural Signature is Substantially Different Than Fatigue Neural Signature in Non-</a:t>
            </a:r>
            <a:r>
              <a:rPr lang="en-US" sz="32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3200" dirty="0">
                <a:solidFill>
                  <a:srgbClr val="502D7F"/>
                </a:solidFill>
                <a:latin typeface="Garamond" panose="02020404030301010803" pitchFamily="18" charset="0"/>
              </a:rPr>
              <a:t> Controls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1035">
            <a:extLst>
              <a:ext uri="{FF2B5EF4-FFF2-40B4-BE49-F238E27FC236}">
                <a16:creationId xmlns:a16="http://schemas.microsoft.com/office/drawing/2014/main" id="{7669CA4D-6005-4F2E-8430-268156D7A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045" y="1623522"/>
            <a:ext cx="5979753" cy="1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Approximate Entropy changes with balance perturbations and following </a:t>
            </a:r>
            <a:r>
              <a:rPr lang="en-US" sz="24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mTBI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Garamond" panose="02020404030301010803" pitchFamily="18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980BD-A176-46C4-B98B-7663B3701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706" y="2668523"/>
            <a:ext cx="6712278" cy="3438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ADB16-D30E-411E-872A-EADA36EBB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" y="1857093"/>
            <a:ext cx="5428100" cy="42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16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733</Words>
  <Application>Microsoft Office PowerPoint</Application>
  <PresentationFormat>Widescreen</PresentationFormat>
  <Paragraphs>117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proxima-nova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Murray, Nicholas P</dc:creator>
  <cp:lastModifiedBy>Menke, Jim</cp:lastModifiedBy>
  <cp:revision>8</cp:revision>
  <dcterms:created xsi:type="dcterms:W3CDTF">2022-11-27T23:03:15Z</dcterms:created>
  <dcterms:modified xsi:type="dcterms:W3CDTF">2022-11-28T19:16:24Z</dcterms:modified>
</cp:coreProperties>
</file>