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98" r:id="rId2"/>
    <p:sldId id="257" r:id="rId3"/>
    <p:sldId id="299" r:id="rId4"/>
    <p:sldId id="301" r:id="rId5"/>
    <p:sldId id="300" r:id="rId6"/>
    <p:sldId id="302" r:id="rId7"/>
    <p:sldId id="297" r:id="rId8"/>
    <p:sldId id="294" r:id="rId9"/>
    <p:sldId id="259" r:id="rId10"/>
    <p:sldId id="305" r:id="rId11"/>
    <p:sldId id="311" r:id="rId12"/>
    <p:sldId id="310" r:id="rId13"/>
    <p:sldId id="261" r:id="rId14"/>
    <p:sldId id="262" r:id="rId15"/>
    <p:sldId id="312" r:id="rId16"/>
    <p:sldId id="263" r:id="rId17"/>
    <p:sldId id="314" r:id="rId18"/>
    <p:sldId id="315" r:id="rId19"/>
    <p:sldId id="316" r:id="rId20"/>
    <p:sldId id="264" r:id="rId21"/>
    <p:sldId id="265" r:id="rId22"/>
    <p:sldId id="266" r:id="rId23"/>
    <p:sldId id="306" r:id="rId24"/>
    <p:sldId id="267" r:id="rId25"/>
    <p:sldId id="307" r:id="rId26"/>
    <p:sldId id="293"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8585"/>
    <a:srgbClr val="C0B4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53F332-A14B-4A41-B8B5-3BD439B5699A}" type="doc">
      <dgm:prSet loTypeId="urn:microsoft.com/office/officeart/2008/layout/VerticalCurvedList" loCatId="" qsTypeId="urn:microsoft.com/office/officeart/2005/8/quickstyle/simple4" qsCatId="simple" csTypeId="urn:microsoft.com/office/officeart/2005/8/colors/accent0_3" csCatId="mainScheme" phldr="1"/>
      <dgm:spPr/>
      <dgm:t>
        <a:bodyPr/>
        <a:lstStyle/>
        <a:p>
          <a:endParaRPr lang="en-US"/>
        </a:p>
      </dgm:t>
    </dgm:pt>
    <dgm:pt modelId="{12384101-E5DD-9649-9E2B-459C225873E3}">
      <dgm:prSet phldrT="[Text]"/>
      <dgm:spPr/>
      <dgm:t>
        <a:bodyPr/>
        <a:lstStyle/>
        <a:p>
          <a:r>
            <a:rPr lang="en-US">
              <a:latin typeface="Garamond" panose="02020404030301010803" pitchFamily="18" charset="0"/>
            </a:rPr>
            <a:t>College of Allied Health Sciences</a:t>
          </a:r>
        </a:p>
      </dgm:t>
    </dgm:pt>
    <dgm:pt modelId="{CF9FC7E9-EF47-8643-8B10-7CB7D8F0683C}" type="parTrans" cxnId="{CCF458D4-2EB1-7540-9729-10708FA929AA}">
      <dgm:prSet/>
      <dgm:spPr/>
      <dgm:t>
        <a:bodyPr/>
        <a:lstStyle/>
        <a:p>
          <a:endParaRPr lang="en-US">
            <a:latin typeface="Garamond" panose="02020404030301010803" pitchFamily="18" charset="0"/>
          </a:endParaRPr>
        </a:p>
      </dgm:t>
    </dgm:pt>
    <dgm:pt modelId="{29C159FC-84CF-6B45-A621-1310DA81724E}" type="sibTrans" cxnId="{CCF458D4-2EB1-7540-9729-10708FA929AA}">
      <dgm:prSet/>
      <dgm:spPr/>
      <dgm:t>
        <a:bodyPr/>
        <a:lstStyle/>
        <a:p>
          <a:endParaRPr lang="en-US">
            <a:latin typeface="Garamond" panose="02020404030301010803" pitchFamily="18" charset="0"/>
          </a:endParaRPr>
        </a:p>
      </dgm:t>
    </dgm:pt>
    <dgm:pt modelId="{12A2D820-782F-5A49-81F5-03E3933DE127}">
      <dgm:prSet phldrT="[Text]"/>
      <dgm:spPr/>
      <dgm:t>
        <a:bodyPr/>
        <a:lstStyle/>
        <a:p>
          <a:r>
            <a:rPr lang="en-US">
              <a:latin typeface="Garamond" panose="02020404030301010803" pitchFamily="18" charset="0"/>
            </a:rPr>
            <a:t>Department of Physical Therapy</a:t>
          </a:r>
        </a:p>
      </dgm:t>
    </dgm:pt>
    <dgm:pt modelId="{EF84C18E-0F92-FB47-BCC1-B286B629BECD}" type="parTrans" cxnId="{8BC64D78-FF19-6141-8A3E-8AF20A860F46}">
      <dgm:prSet/>
      <dgm:spPr/>
      <dgm:t>
        <a:bodyPr/>
        <a:lstStyle/>
        <a:p>
          <a:endParaRPr lang="en-US">
            <a:latin typeface="Garamond" panose="02020404030301010803" pitchFamily="18" charset="0"/>
          </a:endParaRPr>
        </a:p>
      </dgm:t>
    </dgm:pt>
    <dgm:pt modelId="{A16FD603-9A4B-C347-B367-FAF07588E982}" type="sibTrans" cxnId="{8BC64D78-FF19-6141-8A3E-8AF20A860F46}">
      <dgm:prSet/>
      <dgm:spPr/>
      <dgm:t>
        <a:bodyPr/>
        <a:lstStyle/>
        <a:p>
          <a:endParaRPr lang="en-US">
            <a:latin typeface="Garamond" panose="02020404030301010803" pitchFamily="18" charset="0"/>
          </a:endParaRPr>
        </a:p>
      </dgm:t>
    </dgm:pt>
    <dgm:pt modelId="{4D43EF08-E3ED-9142-B1EA-F02A79F81D20}">
      <dgm:prSet phldrT="[Text]"/>
      <dgm:spPr/>
      <dgm:t>
        <a:bodyPr/>
        <a:lstStyle/>
        <a:p>
          <a:r>
            <a:rPr lang="en-US">
              <a:latin typeface="Garamond" panose="02020404030301010803" pitchFamily="18" charset="0"/>
            </a:rPr>
            <a:t>MOBIL &amp; STAR Labs</a:t>
          </a:r>
        </a:p>
      </dgm:t>
    </dgm:pt>
    <dgm:pt modelId="{FA3D30EE-441D-7640-84C4-40996B99CE31}" type="parTrans" cxnId="{EC8DF919-4A11-EC4F-8190-628B477FDFD2}">
      <dgm:prSet/>
      <dgm:spPr/>
      <dgm:t>
        <a:bodyPr/>
        <a:lstStyle/>
        <a:p>
          <a:endParaRPr lang="en-US">
            <a:latin typeface="Garamond" panose="02020404030301010803" pitchFamily="18" charset="0"/>
          </a:endParaRPr>
        </a:p>
      </dgm:t>
    </dgm:pt>
    <dgm:pt modelId="{32C82CA3-30AD-5043-A353-04C4BC9FC736}" type="sibTrans" cxnId="{EC8DF919-4A11-EC4F-8190-628B477FDFD2}">
      <dgm:prSet/>
      <dgm:spPr/>
      <dgm:t>
        <a:bodyPr/>
        <a:lstStyle/>
        <a:p>
          <a:endParaRPr lang="en-US">
            <a:latin typeface="Garamond" panose="02020404030301010803" pitchFamily="18" charset="0"/>
          </a:endParaRPr>
        </a:p>
      </dgm:t>
    </dgm:pt>
    <dgm:pt modelId="{4114C879-CFF5-5746-AD48-4DCD5CF849A6}">
      <dgm:prSet phldrT="[Text]"/>
      <dgm:spPr/>
      <dgm:t>
        <a:bodyPr/>
        <a:lstStyle/>
        <a:p>
          <a:r>
            <a:rPr lang="en-US">
              <a:latin typeface="Garamond" panose="02020404030301010803" pitchFamily="18" charset="0"/>
            </a:rPr>
            <a:t>Human Movement Analysis Lab</a:t>
          </a:r>
        </a:p>
      </dgm:t>
    </dgm:pt>
    <dgm:pt modelId="{4C6689F1-C74D-1942-9ABC-3D01465BF0F7}" type="parTrans" cxnId="{6308B575-A286-9E4E-91AF-B90F1BC9400E}">
      <dgm:prSet/>
      <dgm:spPr/>
      <dgm:t>
        <a:bodyPr/>
        <a:lstStyle/>
        <a:p>
          <a:endParaRPr lang="en-US">
            <a:latin typeface="Garamond" panose="02020404030301010803" pitchFamily="18" charset="0"/>
          </a:endParaRPr>
        </a:p>
      </dgm:t>
    </dgm:pt>
    <dgm:pt modelId="{1CB2E6A1-9B45-4B4A-8FEE-C863282E85AE}" type="sibTrans" cxnId="{6308B575-A286-9E4E-91AF-B90F1BC9400E}">
      <dgm:prSet/>
      <dgm:spPr/>
      <dgm:t>
        <a:bodyPr/>
        <a:lstStyle/>
        <a:p>
          <a:endParaRPr lang="en-US">
            <a:latin typeface="Garamond" panose="02020404030301010803" pitchFamily="18" charset="0"/>
          </a:endParaRPr>
        </a:p>
      </dgm:t>
    </dgm:pt>
    <dgm:pt modelId="{A9B86896-AA0C-8940-AB58-658A89B5B03F}" type="pres">
      <dgm:prSet presAssocID="{1653F332-A14B-4A41-B8B5-3BD439B5699A}" presName="Name0" presStyleCnt="0">
        <dgm:presLayoutVars>
          <dgm:chMax val="7"/>
          <dgm:chPref val="7"/>
          <dgm:dir/>
        </dgm:presLayoutVars>
      </dgm:prSet>
      <dgm:spPr/>
    </dgm:pt>
    <dgm:pt modelId="{B2DC2AA7-2205-A348-BD98-4C75B30FB1C0}" type="pres">
      <dgm:prSet presAssocID="{1653F332-A14B-4A41-B8B5-3BD439B5699A}" presName="Name1" presStyleCnt="0"/>
      <dgm:spPr/>
    </dgm:pt>
    <dgm:pt modelId="{09FF91F2-2359-5044-9B55-921B7DFAA0C0}" type="pres">
      <dgm:prSet presAssocID="{1653F332-A14B-4A41-B8B5-3BD439B5699A}" presName="cycle" presStyleCnt="0"/>
      <dgm:spPr/>
    </dgm:pt>
    <dgm:pt modelId="{F95B591F-CAB2-3B4F-8ACF-0ABBE0A1685B}" type="pres">
      <dgm:prSet presAssocID="{1653F332-A14B-4A41-B8B5-3BD439B5699A}" presName="srcNode" presStyleLbl="node1" presStyleIdx="0" presStyleCnt="4"/>
      <dgm:spPr/>
    </dgm:pt>
    <dgm:pt modelId="{79C39600-0083-D64A-B5C6-527E43157822}" type="pres">
      <dgm:prSet presAssocID="{1653F332-A14B-4A41-B8B5-3BD439B5699A}" presName="conn" presStyleLbl="parChTrans1D2" presStyleIdx="0" presStyleCnt="1"/>
      <dgm:spPr/>
    </dgm:pt>
    <dgm:pt modelId="{6ACA0034-8DCA-074A-8AE5-E6A41BD4466D}" type="pres">
      <dgm:prSet presAssocID="{1653F332-A14B-4A41-B8B5-3BD439B5699A}" presName="extraNode" presStyleLbl="node1" presStyleIdx="0" presStyleCnt="4"/>
      <dgm:spPr/>
    </dgm:pt>
    <dgm:pt modelId="{4C129902-4887-7046-81D6-0C5A79BF3D0D}" type="pres">
      <dgm:prSet presAssocID="{1653F332-A14B-4A41-B8B5-3BD439B5699A}" presName="dstNode" presStyleLbl="node1" presStyleIdx="0" presStyleCnt="4"/>
      <dgm:spPr/>
    </dgm:pt>
    <dgm:pt modelId="{70932BD0-B25E-2C46-8D33-414EA64DD3A2}" type="pres">
      <dgm:prSet presAssocID="{12384101-E5DD-9649-9E2B-459C225873E3}" presName="text_1" presStyleLbl="node1" presStyleIdx="0" presStyleCnt="4">
        <dgm:presLayoutVars>
          <dgm:bulletEnabled val="1"/>
        </dgm:presLayoutVars>
      </dgm:prSet>
      <dgm:spPr/>
    </dgm:pt>
    <dgm:pt modelId="{B8FAD49A-6937-CF4D-BAE0-29D5C23E4228}" type="pres">
      <dgm:prSet presAssocID="{12384101-E5DD-9649-9E2B-459C225873E3}" presName="accent_1" presStyleCnt="0"/>
      <dgm:spPr/>
    </dgm:pt>
    <dgm:pt modelId="{BE553754-0755-F24D-A07E-5F7FB4DB19C5}" type="pres">
      <dgm:prSet presAssocID="{12384101-E5DD-9649-9E2B-459C225873E3}" presName="accentRepeatNode" presStyleLbl="solidFgAcc1" presStyleIdx="0" presStyleCnt="4"/>
      <dgm:spPr/>
    </dgm:pt>
    <dgm:pt modelId="{5733E833-6383-8947-BC28-2DD47CCD1E1E}" type="pres">
      <dgm:prSet presAssocID="{12A2D820-782F-5A49-81F5-03E3933DE127}" presName="text_2" presStyleLbl="node1" presStyleIdx="1" presStyleCnt="4">
        <dgm:presLayoutVars>
          <dgm:bulletEnabled val="1"/>
        </dgm:presLayoutVars>
      </dgm:prSet>
      <dgm:spPr/>
    </dgm:pt>
    <dgm:pt modelId="{1E63E90C-5838-614E-BF22-1611933548B8}" type="pres">
      <dgm:prSet presAssocID="{12A2D820-782F-5A49-81F5-03E3933DE127}" presName="accent_2" presStyleCnt="0"/>
      <dgm:spPr/>
    </dgm:pt>
    <dgm:pt modelId="{6A547B9E-43C6-6047-AE80-89918AE8B429}" type="pres">
      <dgm:prSet presAssocID="{12A2D820-782F-5A49-81F5-03E3933DE127}" presName="accentRepeatNode" presStyleLbl="solidFgAcc1" presStyleIdx="1" presStyleCnt="4"/>
      <dgm:spPr/>
    </dgm:pt>
    <dgm:pt modelId="{FD00D044-8A79-E945-B148-C5FCF95142BA}" type="pres">
      <dgm:prSet presAssocID="{4114C879-CFF5-5746-AD48-4DCD5CF849A6}" presName="text_3" presStyleLbl="node1" presStyleIdx="2" presStyleCnt="4">
        <dgm:presLayoutVars>
          <dgm:bulletEnabled val="1"/>
        </dgm:presLayoutVars>
      </dgm:prSet>
      <dgm:spPr/>
    </dgm:pt>
    <dgm:pt modelId="{9F76F206-84E8-CF44-AE5F-03C401DE65F7}" type="pres">
      <dgm:prSet presAssocID="{4114C879-CFF5-5746-AD48-4DCD5CF849A6}" presName="accent_3" presStyleCnt="0"/>
      <dgm:spPr/>
    </dgm:pt>
    <dgm:pt modelId="{3862CEEE-BB0E-7141-8521-1F6F2888EBD9}" type="pres">
      <dgm:prSet presAssocID="{4114C879-CFF5-5746-AD48-4DCD5CF849A6}" presName="accentRepeatNode" presStyleLbl="solidFgAcc1" presStyleIdx="2" presStyleCnt="4"/>
      <dgm:spPr/>
    </dgm:pt>
    <dgm:pt modelId="{314639A9-7EC4-9C4C-9D43-DAF9A0E7A472}" type="pres">
      <dgm:prSet presAssocID="{4D43EF08-E3ED-9142-B1EA-F02A79F81D20}" presName="text_4" presStyleLbl="node1" presStyleIdx="3" presStyleCnt="4">
        <dgm:presLayoutVars>
          <dgm:bulletEnabled val="1"/>
        </dgm:presLayoutVars>
      </dgm:prSet>
      <dgm:spPr/>
    </dgm:pt>
    <dgm:pt modelId="{C7B04580-3BA3-D748-B08C-64A277CED4A6}" type="pres">
      <dgm:prSet presAssocID="{4D43EF08-E3ED-9142-B1EA-F02A79F81D20}" presName="accent_4" presStyleCnt="0"/>
      <dgm:spPr/>
    </dgm:pt>
    <dgm:pt modelId="{66C8FA31-1159-2942-AF4D-40712FA957CD}" type="pres">
      <dgm:prSet presAssocID="{4D43EF08-E3ED-9142-B1EA-F02A79F81D20}" presName="accentRepeatNode" presStyleLbl="solidFgAcc1" presStyleIdx="3" presStyleCnt="4"/>
      <dgm:spPr/>
    </dgm:pt>
  </dgm:ptLst>
  <dgm:cxnLst>
    <dgm:cxn modelId="{EC8DF919-4A11-EC4F-8190-628B477FDFD2}" srcId="{1653F332-A14B-4A41-B8B5-3BD439B5699A}" destId="{4D43EF08-E3ED-9142-B1EA-F02A79F81D20}" srcOrd="3" destOrd="0" parTransId="{FA3D30EE-441D-7640-84C4-40996B99CE31}" sibTransId="{32C82CA3-30AD-5043-A353-04C4BC9FC736}"/>
    <dgm:cxn modelId="{F2A9E727-8FF8-9041-91B9-3C0482BD9EB8}" type="presOf" srcId="{29C159FC-84CF-6B45-A621-1310DA81724E}" destId="{79C39600-0083-D64A-B5C6-527E43157822}" srcOrd="0" destOrd="0" presId="urn:microsoft.com/office/officeart/2008/layout/VerticalCurvedList"/>
    <dgm:cxn modelId="{48827E45-D35A-3E48-A536-526F408B7FD3}" type="presOf" srcId="{12A2D820-782F-5A49-81F5-03E3933DE127}" destId="{5733E833-6383-8947-BC28-2DD47CCD1E1E}" srcOrd="0" destOrd="0" presId="urn:microsoft.com/office/officeart/2008/layout/VerticalCurvedList"/>
    <dgm:cxn modelId="{5890BA50-EEB1-A642-8000-CFA1C2B19712}" type="presOf" srcId="{4114C879-CFF5-5746-AD48-4DCD5CF849A6}" destId="{FD00D044-8A79-E945-B148-C5FCF95142BA}" srcOrd="0" destOrd="0" presId="urn:microsoft.com/office/officeart/2008/layout/VerticalCurvedList"/>
    <dgm:cxn modelId="{6308B575-A286-9E4E-91AF-B90F1BC9400E}" srcId="{1653F332-A14B-4A41-B8B5-3BD439B5699A}" destId="{4114C879-CFF5-5746-AD48-4DCD5CF849A6}" srcOrd="2" destOrd="0" parTransId="{4C6689F1-C74D-1942-9ABC-3D01465BF0F7}" sibTransId="{1CB2E6A1-9B45-4B4A-8FEE-C863282E85AE}"/>
    <dgm:cxn modelId="{26ED8756-69F1-094C-8DB3-09FF9D947ADD}" type="presOf" srcId="{4D43EF08-E3ED-9142-B1EA-F02A79F81D20}" destId="{314639A9-7EC4-9C4C-9D43-DAF9A0E7A472}" srcOrd="0" destOrd="0" presId="urn:microsoft.com/office/officeart/2008/layout/VerticalCurvedList"/>
    <dgm:cxn modelId="{8BC64D78-FF19-6141-8A3E-8AF20A860F46}" srcId="{1653F332-A14B-4A41-B8B5-3BD439B5699A}" destId="{12A2D820-782F-5A49-81F5-03E3933DE127}" srcOrd="1" destOrd="0" parTransId="{EF84C18E-0F92-FB47-BCC1-B286B629BECD}" sibTransId="{A16FD603-9A4B-C347-B367-FAF07588E982}"/>
    <dgm:cxn modelId="{55E5197D-F46D-1049-8601-3E69148CDF09}" type="presOf" srcId="{1653F332-A14B-4A41-B8B5-3BD439B5699A}" destId="{A9B86896-AA0C-8940-AB58-658A89B5B03F}" srcOrd="0" destOrd="0" presId="urn:microsoft.com/office/officeart/2008/layout/VerticalCurvedList"/>
    <dgm:cxn modelId="{CCF458D4-2EB1-7540-9729-10708FA929AA}" srcId="{1653F332-A14B-4A41-B8B5-3BD439B5699A}" destId="{12384101-E5DD-9649-9E2B-459C225873E3}" srcOrd="0" destOrd="0" parTransId="{CF9FC7E9-EF47-8643-8B10-7CB7D8F0683C}" sibTransId="{29C159FC-84CF-6B45-A621-1310DA81724E}"/>
    <dgm:cxn modelId="{04F48FF2-FBDD-FD47-8B1E-7CEB44A8C627}" type="presOf" srcId="{12384101-E5DD-9649-9E2B-459C225873E3}" destId="{70932BD0-B25E-2C46-8D33-414EA64DD3A2}" srcOrd="0" destOrd="0" presId="urn:microsoft.com/office/officeart/2008/layout/VerticalCurvedList"/>
    <dgm:cxn modelId="{60A460FA-A0DD-AE4B-9EF3-D554879DCED5}" type="presParOf" srcId="{A9B86896-AA0C-8940-AB58-658A89B5B03F}" destId="{B2DC2AA7-2205-A348-BD98-4C75B30FB1C0}" srcOrd="0" destOrd="0" presId="urn:microsoft.com/office/officeart/2008/layout/VerticalCurvedList"/>
    <dgm:cxn modelId="{35635F99-DD41-3C4A-BB51-CEF69FA90F36}" type="presParOf" srcId="{B2DC2AA7-2205-A348-BD98-4C75B30FB1C0}" destId="{09FF91F2-2359-5044-9B55-921B7DFAA0C0}" srcOrd="0" destOrd="0" presId="urn:microsoft.com/office/officeart/2008/layout/VerticalCurvedList"/>
    <dgm:cxn modelId="{AD0451AD-B99F-1A47-B009-6B7457656A66}" type="presParOf" srcId="{09FF91F2-2359-5044-9B55-921B7DFAA0C0}" destId="{F95B591F-CAB2-3B4F-8ACF-0ABBE0A1685B}" srcOrd="0" destOrd="0" presId="urn:microsoft.com/office/officeart/2008/layout/VerticalCurvedList"/>
    <dgm:cxn modelId="{A73EE2ED-B1D0-2841-B9F4-A1B7CC3B0D3F}" type="presParOf" srcId="{09FF91F2-2359-5044-9B55-921B7DFAA0C0}" destId="{79C39600-0083-D64A-B5C6-527E43157822}" srcOrd="1" destOrd="0" presId="urn:microsoft.com/office/officeart/2008/layout/VerticalCurvedList"/>
    <dgm:cxn modelId="{A37BB7D0-5D8D-094C-8F3C-1CE63D1C7B80}" type="presParOf" srcId="{09FF91F2-2359-5044-9B55-921B7DFAA0C0}" destId="{6ACA0034-8DCA-074A-8AE5-E6A41BD4466D}" srcOrd="2" destOrd="0" presId="urn:microsoft.com/office/officeart/2008/layout/VerticalCurvedList"/>
    <dgm:cxn modelId="{FF421F99-ACD5-8344-8DB4-26F7AC74A1AC}" type="presParOf" srcId="{09FF91F2-2359-5044-9B55-921B7DFAA0C0}" destId="{4C129902-4887-7046-81D6-0C5A79BF3D0D}" srcOrd="3" destOrd="0" presId="urn:microsoft.com/office/officeart/2008/layout/VerticalCurvedList"/>
    <dgm:cxn modelId="{2CFE0F4B-9B9E-D34B-9EB4-2EAA936F7A26}" type="presParOf" srcId="{B2DC2AA7-2205-A348-BD98-4C75B30FB1C0}" destId="{70932BD0-B25E-2C46-8D33-414EA64DD3A2}" srcOrd="1" destOrd="0" presId="urn:microsoft.com/office/officeart/2008/layout/VerticalCurvedList"/>
    <dgm:cxn modelId="{96B97C89-598A-924C-B459-0A31C453E655}" type="presParOf" srcId="{B2DC2AA7-2205-A348-BD98-4C75B30FB1C0}" destId="{B8FAD49A-6937-CF4D-BAE0-29D5C23E4228}" srcOrd="2" destOrd="0" presId="urn:microsoft.com/office/officeart/2008/layout/VerticalCurvedList"/>
    <dgm:cxn modelId="{D920A1C6-2F80-7745-BF8B-FA7C6A62D65A}" type="presParOf" srcId="{B8FAD49A-6937-CF4D-BAE0-29D5C23E4228}" destId="{BE553754-0755-F24D-A07E-5F7FB4DB19C5}" srcOrd="0" destOrd="0" presId="urn:microsoft.com/office/officeart/2008/layout/VerticalCurvedList"/>
    <dgm:cxn modelId="{EA67ABBB-1F96-2444-8EDC-B05BDA07DD93}" type="presParOf" srcId="{B2DC2AA7-2205-A348-BD98-4C75B30FB1C0}" destId="{5733E833-6383-8947-BC28-2DD47CCD1E1E}" srcOrd="3" destOrd="0" presId="urn:microsoft.com/office/officeart/2008/layout/VerticalCurvedList"/>
    <dgm:cxn modelId="{D100F6B2-B35E-B544-9684-398E4A9142E8}" type="presParOf" srcId="{B2DC2AA7-2205-A348-BD98-4C75B30FB1C0}" destId="{1E63E90C-5838-614E-BF22-1611933548B8}" srcOrd="4" destOrd="0" presId="urn:microsoft.com/office/officeart/2008/layout/VerticalCurvedList"/>
    <dgm:cxn modelId="{402D0633-34F9-CF47-848E-70D379B0FF3A}" type="presParOf" srcId="{1E63E90C-5838-614E-BF22-1611933548B8}" destId="{6A547B9E-43C6-6047-AE80-89918AE8B429}" srcOrd="0" destOrd="0" presId="urn:microsoft.com/office/officeart/2008/layout/VerticalCurvedList"/>
    <dgm:cxn modelId="{5FAEB056-5EF4-7649-A382-CBFB6F99C147}" type="presParOf" srcId="{B2DC2AA7-2205-A348-BD98-4C75B30FB1C0}" destId="{FD00D044-8A79-E945-B148-C5FCF95142BA}" srcOrd="5" destOrd="0" presId="urn:microsoft.com/office/officeart/2008/layout/VerticalCurvedList"/>
    <dgm:cxn modelId="{BF7D4738-361F-4846-89B0-D48024EF25E4}" type="presParOf" srcId="{B2DC2AA7-2205-A348-BD98-4C75B30FB1C0}" destId="{9F76F206-84E8-CF44-AE5F-03C401DE65F7}" srcOrd="6" destOrd="0" presId="urn:microsoft.com/office/officeart/2008/layout/VerticalCurvedList"/>
    <dgm:cxn modelId="{6CAEE2C0-4EF2-584A-BCC7-6EFFD6B65D69}" type="presParOf" srcId="{9F76F206-84E8-CF44-AE5F-03C401DE65F7}" destId="{3862CEEE-BB0E-7141-8521-1F6F2888EBD9}" srcOrd="0" destOrd="0" presId="urn:microsoft.com/office/officeart/2008/layout/VerticalCurvedList"/>
    <dgm:cxn modelId="{CE464676-26CC-A948-9667-62AB00486BF2}" type="presParOf" srcId="{B2DC2AA7-2205-A348-BD98-4C75B30FB1C0}" destId="{314639A9-7EC4-9C4C-9D43-DAF9A0E7A472}" srcOrd="7" destOrd="0" presId="urn:microsoft.com/office/officeart/2008/layout/VerticalCurvedList"/>
    <dgm:cxn modelId="{9781259C-7393-6844-8DE6-C3A9BF1960C6}" type="presParOf" srcId="{B2DC2AA7-2205-A348-BD98-4C75B30FB1C0}" destId="{C7B04580-3BA3-D748-B08C-64A277CED4A6}" srcOrd="8" destOrd="0" presId="urn:microsoft.com/office/officeart/2008/layout/VerticalCurvedList"/>
    <dgm:cxn modelId="{7E6A6141-6CA5-C64E-9F62-E6933BBE43F1}" type="presParOf" srcId="{C7B04580-3BA3-D748-B08C-64A277CED4A6}" destId="{66C8FA31-1159-2942-AF4D-40712FA957C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39600-0083-D64A-B5C6-527E43157822}">
      <dsp:nvSpPr>
        <dsp:cNvPr id="0" name=""/>
        <dsp:cNvSpPr/>
      </dsp:nvSpPr>
      <dsp:spPr>
        <a:xfrm>
          <a:off x="-6383432" y="-976398"/>
          <a:ext cx="7598134" cy="7598134"/>
        </a:xfrm>
        <a:prstGeom prst="blockArc">
          <a:avLst>
            <a:gd name="adj1" fmla="val 18900000"/>
            <a:gd name="adj2" fmla="val 2700000"/>
            <a:gd name="adj3" fmla="val 284"/>
          </a:avLst>
        </a:pr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0932BD0-B25E-2C46-8D33-414EA64DD3A2}">
      <dsp:nvSpPr>
        <dsp:cNvPr id="0" name=""/>
        <dsp:cNvSpPr/>
      </dsp:nvSpPr>
      <dsp:spPr>
        <a:xfrm>
          <a:off x="635666" y="434013"/>
          <a:ext cx="4465771" cy="86847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935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Garamond" panose="02020404030301010803" pitchFamily="18" charset="0"/>
            </a:rPr>
            <a:t>College of Allied Health Sciences</a:t>
          </a:r>
        </a:p>
      </dsp:txBody>
      <dsp:txXfrm>
        <a:off x="635666" y="434013"/>
        <a:ext cx="4465771" cy="868478"/>
      </dsp:txXfrm>
    </dsp:sp>
    <dsp:sp modelId="{BE553754-0755-F24D-A07E-5F7FB4DB19C5}">
      <dsp:nvSpPr>
        <dsp:cNvPr id="0" name=""/>
        <dsp:cNvSpPr/>
      </dsp:nvSpPr>
      <dsp:spPr>
        <a:xfrm>
          <a:off x="92867" y="325453"/>
          <a:ext cx="1085598" cy="108559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733E833-6383-8947-BC28-2DD47CCD1E1E}">
      <dsp:nvSpPr>
        <dsp:cNvPr id="0" name=""/>
        <dsp:cNvSpPr/>
      </dsp:nvSpPr>
      <dsp:spPr>
        <a:xfrm>
          <a:off x="1133585" y="1736957"/>
          <a:ext cx="3967852" cy="86847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935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Garamond" panose="02020404030301010803" pitchFamily="18" charset="0"/>
            </a:rPr>
            <a:t>Department of Physical Therapy</a:t>
          </a:r>
        </a:p>
      </dsp:txBody>
      <dsp:txXfrm>
        <a:off x="1133585" y="1736957"/>
        <a:ext cx="3967852" cy="868478"/>
      </dsp:txXfrm>
    </dsp:sp>
    <dsp:sp modelId="{6A547B9E-43C6-6047-AE80-89918AE8B429}">
      <dsp:nvSpPr>
        <dsp:cNvPr id="0" name=""/>
        <dsp:cNvSpPr/>
      </dsp:nvSpPr>
      <dsp:spPr>
        <a:xfrm>
          <a:off x="590786" y="1628397"/>
          <a:ext cx="1085598" cy="108559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D00D044-8A79-E945-B148-C5FCF95142BA}">
      <dsp:nvSpPr>
        <dsp:cNvPr id="0" name=""/>
        <dsp:cNvSpPr/>
      </dsp:nvSpPr>
      <dsp:spPr>
        <a:xfrm>
          <a:off x="1133585" y="3039901"/>
          <a:ext cx="3967852" cy="86847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935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Garamond" panose="02020404030301010803" pitchFamily="18" charset="0"/>
            </a:rPr>
            <a:t>Human Movement Analysis Lab</a:t>
          </a:r>
        </a:p>
      </dsp:txBody>
      <dsp:txXfrm>
        <a:off x="1133585" y="3039901"/>
        <a:ext cx="3967852" cy="868478"/>
      </dsp:txXfrm>
    </dsp:sp>
    <dsp:sp modelId="{3862CEEE-BB0E-7141-8521-1F6F2888EBD9}">
      <dsp:nvSpPr>
        <dsp:cNvPr id="0" name=""/>
        <dsp:cNvSpPr/>
      </dsp:nvSpPr>
      <dsp:spPr>
        <a:xfrm>
          <a:off x="590786" y="2931341"/>
          <a:ext cx="1085598" cy="108559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4639A9-7EC4-9C4C-9D43-DAF9A0E7A472}">
      <dsp:nvSpPr>
        <dsp:cNvPr id="0" name=""/>
        <dsp:cNvSpPr/>
      </dsp:nvSpPr>
      <dsp:spPr>
        <a:xfrm>
          <a:off x="635666" y="4342845"/>
          <a:ext cx="4465771" cy="86847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935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Garamond" panose="02020404030301010803" pitchFamily="18" charset="0"/>
            </a:rPr>
            <a:t>MOBIL &amp; STAR Labs</a:t>
          </a:r>
        </a:p>
      </dsp:txBody>
      <dsp:txXfrm>
        <a:off x="635666" y="4342845"/>
        <a:ext cx="4465771" cy="868478"/>
      </dsp:txXfrm>
    </dsp:sp>
    <dsp:sp modelId="{66C8FA31-1159-2942-AF4D-40712FA957CD}">
      <dsp:nvSpPr>
        <dsp:cNvPr id="0" name=""/>
        <dsp:cNvSpPr/>
      </dsp:nvSpPr>
      <dsp:spPr>
        <a:xfrm>
          <a:off x="92867" y="4234285"/>
          <a:ext cx="1085598" cy="108559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21D09C-048E-B14D-A8DC-E9AF5D434282}" type="datetimeFigureOut">
              <a:rPr lang="en-US" smtClean="0"/>
              <a:t>11/28/2022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8A35AEC-AEE1-3242-A3C1-089682D45A95}" type="slidenum">
              <a:rPr lang="en-US" smtClean="0"/>
              <a:t>‹#›</a:t>
            </a:fld>
            <a:endParaRPr lang="en-US"/>
          </a:p>
        </p:txBody>
      </p:sp>
    </p:spTree>
    <p:extLst>
      <p:ext uri="{BB962C8B-B14F-4D97-AF65-F5344CB8AC3E}">
        <p14:creationId xmlns:p14="http://schemas.microsoft.com/office/powerpoint/2010/main" val="3737176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Times New Roman" panose="02020603050405020304" pitchFamily="18" charset="0"/>
                <a:cs typeface="Times New Roman" panose="02020603050405020304" pitchFamily="18" charset="0"/>
              </a:rPr>
              <a:t>First, I’d like to thank the research day organizers for the opportunity to present our work examining musculoskeletal injury from a modeling perspective.</a:t>
            </a:r>
          </a:p>
          <a:p>
            <a:endParaRPr lang="en-US" b="0">
              <a:latin typeface="Times New Roman" panose="02020603050405020304" pitchFamily="18" charset="0"/>
              <a:cs typeface="Times New Roman" panose="02020603050405020304" pitchFamily="18" charset="0"/>
            </a:endParaRPr>
          </a:p>
          <a:p>
            <a:r>
              <a:rPr lang="en-US" b="0">
                <a:latin typeface="Times New Roman" panose="02020603050405020304" pitchFamily="18" charset="0"/>
                <a:cs typeface="Times New Roman" panose="02020603050405020304" pitchFamily="18" charset="0"/>
              </a:rPr>
              <a:t>The work we do is very collaborative and would not be possible without collaborators, institutional support and students. While I collaborate with many researchers both within and outside of ECU, I would like to specifically acknowledge John Willson, Rich Willy, Hanna Rice, James Lin, Ali Vahdati and Tim Derrick whose contribution were critical to the work discussed today. </a:t>
            </a:r>
            <a:endParaRPr lang="en-US" b="0"/>
          </a:p>
          <a:p>
            <a:endParaRPr lang="en-US" i="1"/>
          </a:p>
          <a:p>
            <a:r>
              <a:rPr lang="en-US" i="1"/>
              <a:t>Image credit: https://www.navy.com/who-we-are/women-in-the-navy</a:t>
            </a:r>
          </a:p>
        </p:txBody>
      </p:sp>
      <p:sp>
        <p:nvSpPr>
          <p:cNvPr id="4" name="Slide Number Placeholder 3"/>
          <p:cNvSpPr>
            <a:spLocks noGrp="1"/>
          </p:cNvSpPr>
          <p:nvPr>
            <p:ph type="sldNum" sz="quarter" idx="5"/>
          </p:nvPr>
        </p:nvSpPr>
        <p:spPr/>
        <p:txBody>
          <a:bodyPr/>
          <a:lstStyle/>
          <a:p>
            <a:fld id="{58A35AEC-AEE1-3242-A3C1-089682D45A95}" type="slidenum">
              <a:rPr lang="en-US" smtClean="0"/>
              <a:t>1</a:t>
            </a:fld>
            <a:endParaRPr lang="en-US"/>
          </a:p>
        </p:txBody>
      </p:sp>
    </p:spTree>
    <p:extLst>
      <p:ext uri="{BB962C8B-B14F-4D97-AF65-F5344CB8AC3E}">
        <p14:creationId xmlns:p14="http://schemas.microsoft.com/office/powerpoint/2010/main" val="1349368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way in which our lab derives tissue loads uses a combination in-lab activity and medical imaging.</a:t>
            </a:r>
          </a:p>
          <a:p>
            <a:endParaRPr lang="en-US"/>
          </a:p>
          <a:p>
            <a:r>
              <a:rPr lang="en-US"/>
              <a:t>We capture both motion and force data [CLICK] during a relevant tasks and input that data into a musculoskeletal model [click] to estimate biomechanical load [CLICK] acting at the tissue of interest. </a:t>
            </a:r>
          </a:p>
          <a:p>
            <a:endParaRPr lang="en-US"/>
          </a:p>
          <a:p>
            <a:r>
              <a:rPr lang="en-US"/>
              <a:t>If we have access to medical imaging like MRI or CT, we can segment those images [click] to extract the tissue geometry and material properties to create a bone or joint model [CLICK].</a:t>
            </a:r>
          </a:p>
          <a:p>
            <a:endParaRPr lang="en-US"/>
          </a:p>
          <a:p>
            <a:r>
              <a:rPr lang="en-US"/>
              <a:t>Integrating both lab based biomechanical load and tissue load [CLICK], we can then estimate tissue specific load - distal tibia stress during running is illustrated here. </a:t>
            </a:r>
          </a:p>
        </p:txBody>
      </p:sp>
      <p:sp>
        <p:nvSpPr>
          <p:cNvPr id="4" name="Slide Number Placeholder 3"/>
          <p:cNvSpPr>
            <a:spLocks noGrp="1"/>
          </p:cNvSpPr>
          <p:nvPr>
            <p:ph type="sldNum" sz="quarter" idx="5"/>
          </p:nvPr>
        </p:nvSpPr>
        <p:spPr/>
        <p:txBody>
          <a:bodyPr/>
          <a:lstStyle/>
          <a:p>
            <a:fld id="{58A35AEC-AEE1-3242-A3C1-089682D45A95}" type="slidenum">
              <a:rPr lang="en-US" smtClean="0"/>
              <a:t>10</a:t>
            </a:fld>
            <a:endParaRPr lang="en-US"/>
          </a:p>
        </p:txBody>
      </p:sp>
    </p:spTree>
    <p:extLst>
      <p:ext uri="{BB962C8B-B14F-4D97-AF65-F5344CB8AC3E}">
        <p14:creationId xmlns:p14="http://schemas.microsoft.com/office/powerpoint/2010/main" val="690433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11</a:t>
            </a:fld>
            <a:endParaRPr lang="en-US"/>
          </a:p>
        </p:txBody>
      </p:sp>
    </p:spTree>
    <p:extLst>
      <p:ext uri="{BB962C8B-B14F-4D97-AF65-F5344CB8AC3E}">
        <p14:creationId xmlns:p14="http://schemas.microsoft.com/office/powerpoint/2010/main" val="2186156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these techniques, our lab has been able to estimate loads throughout the lower extremity to inform rehabilitation and prevention efforts.</a:t>
            </a:r>
          </a:p>
        </p:txBody>
      </p:sp>
      <p:sp>
        <p:nvSpPr>
          <p:cNvPr id="4" name="Slide Number Placeholder 3"/>
          <p:cNvSpPr>
            <a:spLocks noGrp="1"/>
          </p:cNvSpPr>
          <p:nvPr>
            <p:ph type="sldNum" sz="quarter" idx="5"/>
          </p:nvPr>
        </p:nvSpPr>
        <p:spPr/>
        <p:txBody>
          <a:bodyPr/>
          <a:lstStyle/>
          <a:p>
            <a:fld id="{58A35AEC-AEE1-3242-A3C1-089682D45A95}" type="slidenum">
              <a:rPr lang="en-US" smtClean="0"/>
              <a:t>12</a:t>
            </a:fld>
            <a:endParaRPr lang="en-US"/>
          </a:p>
        </p:txBody>
      </p:sp>
    </p:spTree>
    <p:extLst>
      <p:ext uri="{BB962C8B-B14F-4D97-AF65-F5344CB8AC3E}">
        <p14:creationId xmlns:p14="http://schemas.microsoft.com/office/powerpoint/2010/main" val="2611677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examples of what we have studied include:</a:t>
            </a:r>
          </a:p>
          <a:p>
            <a:pPr marL="640594" lvl="1" indent="-174708">
              <a:spcAft>
                <a:spcPts val="204"/>
              </a:spcAft>
              <a:buFont typeface="Arial" panose="020B0604020202020204" pitchFamily="34" charset="0"/>
              <a:buChar char="•"/>
            </a:pPr>
            <a:r>
              <a:rPr lang="en-US">
                <a:latin typeface="Avenir Next" panose="020B0503020202020204" pitchFamily="34" charset="0"/>
                <a:cs typeface="Times New Roman" panose="02020603050405020304" pitchFamily="18" charset="0"/>
              </a:rPr>
              <a:t>Gait modification with real-time feedback</a:t>
            </a:r>
          </a:p>
          <a:p>
            <a:pPr marL="640594" lvl="1" indent="-174708">
              <a:spcAft>
                <a:spcPts val="204"/>
              </a:spcAft>
              <a:buFont typeface="Arial" panose="020B0604020202020204" pitchFamily="34" charset="0"/>
              <a:buChar char="•"/>
            </a:pPr>
            <a:r>
              <a:rPr lang="en-US">
                <a:latin typeface="Avenir Next" panose="020B0503020202020204" pitchFamily="34" charset="0"/>
                <a:cs typeface="Times New Roman" panose="02020603050405020304" pitchFamily="18" charset="0"/>
              </a:rPr>
              <a:t>Physical training protocols</a:t>
            </a:r>
          </a:p>
          <a:p>
            <a:pPr marL="640594" lvl="1" indent="-174708">
              <a:spcAft>
                <a:spcPts val="204"/>
              </a:spcAft>
              <a:buFont typeface="Arial" panose="020B0604020202020204" pitchFamily="34" charset="0"/>
              <a:buChar char="•"/>
            </a:pPr>
            <a:r>
              <a:rPr lang="en-US">
                <a:latin typeface="Avenir Next" panose="020B0503020202020204" pitchFamily="34" charset="0"/>
                <a:cs typeface="Times New Roman" panose="02020603050405020304" pitchFamily="18" charset="0"/>
              </a:rPr>
              <a:t>Exertion &amp; fatigue effects</a:t>
            </a:r>
          </a:p>
          <a:p>
            <a:pPr marL="640594" lvl="1" indent="-174708">
              <a:spcAft>
                <a:spcPts val="204"/>
              </a:spcAft>
              <a:buFont typeface="Arial" panose="020B0604020202020204" pitchFamily="34" charset="0"/>
              <a:buChar char="•"/>
            </a:pPr>
            <a:r>
              <a:rPr lang="en-US">
                <a:latin typeface="Avenir Next" panose="020B0503020202020204" pitchFamily="34" charset="0"/>
                <a:cs typeface="Times New Roman" panose="02020603050405020304" pitchFamily="18" charset="0"/>
              </a:rPr>
              <a:t>Sex disparities</a:t>
            </a:r>
          </a:p>
          <a:p>
            <a:pPr marL="640594" lvl="1" indent="-174708">
              <a:spcAft>
                <a:spcPts val="204"/>
              </a:spcAft>
              <a:buFont typeface="Arial" panose="020B0604020202020204" pitchFamily="34" charset="0"/>
              <a:buChar char="•"/>
            </a:pPr>
            <a:r>
              <a:rPr lang="en-US">
                <a:latin typeface="Avenir Next" panose="020B0503020202020204" pitchFamily="34" charset="0"/>
                <a:cs typeface="Times New Roman" panose="02020603050405020304" pitchFamily="18" charset="0"/>
              </a:rPr>
              <a:t>Load carriage</a:t>
            </a:r>
          </a:p>
          <a:p>
            <a:pPr marL="640594" lvl="1" indent="-174708">
              <a:spcAft>
                <a:spcPts val="204"/>
              </a:spcAft>
              <a:buFont typeface="Arial" panose="020B0604020202020204" pitchFamily="34" charset="0"/>
              <a:buChar char="•"/>
            </a:pPr>
            <a:r>
              <a:rPr lang="en-US">
                <a:latin typeface="Avenir Next" panose="020B0503020202020204" pitchFamily="34" charset="0"/>
                <a:cs typeface="Times New Roman" panose="02020603050405020304" pitchFamily="18" charset="0"/>
              </a:rPr>
              <a:t>Footwear</a:t>
            </a:r>
          </a:p>
          <a:p>
            <a:pPr>
              <a:spcAft>
                <a:spcPts val="204"/>
              </a:spcAft>
            </a:pPr>
            <a:endParaRPr lang="en-US" sz="700">
              <a:latin typeface="Avenir Next" panose="020B0503020202020204" pitchFamily="34" charset="0"/>
              <a:cs typeface="Times New Roman" panose="02020603050405020304" pitchFamily="18" charset="0"/>
            </a:endParaRPr>
          </a:p>
          <a:p>
            <a:pPr>
              <a:spcAft>
                <a:spcPts val="204"/>
              </a:spcAft>
            </a:pPr>
            <a:r>
              <a:rPr lang="en-US" sz="700">
                <a:latin typeface="Avenir Next" panose="020B0503020202020204" pitchFamily="34" charset="0"/>
                <a:cs typeface="Times New Roman" panose="02020603050405020304" pitchFamily="18" charset="0"/>
              </a:rPr>
              <a:t>These data driven models can and have been able to identify solutions for a variety of military relevant injuries by researchers in our lab</a:t>
            </a:r>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13</a:t>
            </a:fld>
            <a:endParaRPr lang="en-US"/>
          </a:p>
        </p:txBody>
      </p:sp>
    </p:spTree>
    <p:extLst>
      <p:ext uri="{BB962C8B-B14F-4D97-AF65-F5344CB8AC3E}">
        <p14:creationId xmlns:p14="http://schemas.microsoft.com/office/powerpoint/2010/main" val="1031485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Garamond" panose="02020404030301010803" pitchFamily="18" charset="0"/>
              </a:rPr>
              <a:t>1.In collaboration with John Willson, we have shown that tissue loads in the LE can be estimated during training activities using efficient computational models of the musculoskeletal system</a:t>
            </a:r>
          </a:p>
          <a:p>
            <a:r>
              <a:rPr lang="en-US">
                <a:latin typeface="Garamond" panose="02020404030301010803" pitchFamily="18" charset="0"/>
              </a:rPr>
              <a:t>2. Sex differences in mechanics have translated to higher loads in females - we found higher peak stress in women during running and walking which may predispose them to injury</a:t>
            </a:r>
          </a:p>
          <a:p>
            <a:r>
              <a:rPr lang="en-US">
                <a:latin typeface="Garamond" panose="02020404030301010803" pitchFamily="18" charset="0"/>
              </a:rPr>
              <a:t>3. We have also shown that LE loads, and tibia stress vary with activity and gait speed</a:t>
            </a:r>
          </a:p>
          <a:p>
            <a:r>
              <a:rPr lang="en-US">
                <a:latin typeface="Garamond" panose="02020404030301010803" pitchFamily="18" charset="0"/>
              </a:rPr>
              <a:t>4. In collaboration Hanna Rice, and Rich Willy, we have also demonstrated that LE loads are influenced by running form, fatigue, footwear and load carriage.</a:t>
            </a:r>
          </a:p>
          <a:p>
            <a:r>
              <a:rPr lang="en-US">
                <a:latin typeface="Garamond" panose="02020404030301010803" pitchFamily="18" charset="0"/>
              </a:rPr>
              <a:t>5. Finally, in collaboration with Ali Vahdati, we have seen that the differences in tissue loads detected by our models can be input to models of failure which could be used to identify military relevant solutions</a:t>
            </a:r>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14</a:t>
            </a:fld>
            <a:endParaRPr lang="en-US"/>
          </a:p>
        </p:txBody>
      </p:sp>
    </p:spTree>
    <p:extLst>
      <p:ext uri="{BB962C8B-B14F-4D97-AF65-F5344CB8AC3E}">
        <p14:creationId xmlns:p14="http://schemas.microsoft.com/office/powerpoint/2010/main" val="2381009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our current project include females to either examine or at least screen for potential sex disparities.</a:t>
            </a:r>
          </a:p>
          <a:p>
            <a:endParaRPr lang="en-US"/>
          </a:p>
          <a:p>
            <a:r>
              <a:rPr lang="en-US"/>
              <a:t>We are wrapping up a study examining RT feedback on peak tibial stress [CLICK]</a:t>
            </a:r>
          </a:p>
          <a:p>
            <a:endParaRPr lang="en-US"/>
          </a:p>
          <a:p>
            <a:r>
              <a:rPr lang="en-US"/>
              <a:t>We have found that peak stress (y-axis) can be lowered by shortening your step length and widening your step width (x-axis) while a FFS pattern increases compression, tension and shear</a:t>
            </a:r>
          </a:p>
          <a:p>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15</a:t>
            </a:fld>
            <a:endParaRPr lang="en-US"/>
          </a:p>
        </p:txBody>
      </p:sp>
    </p:spTree>
    <p:extLst>
      <p:ext uri="{BB962C8B-B14F-4D97-AF65-F5344CB8AC3E}">
        <p14:creationId xmlns:p14="http://schemas.microsoft.com/office/powerpoint/2010/main" val="4140894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study on load progression has shown a predictable increase in peak distal tibia forces (y-axis) across double and single leg tasks (x-axis).</a:t>
            </a:r>
          </a:p>
          <a:p>
            <a:endParaRPr lang="en-US"/>
          </a:p>
          <a:p>
            <a:r>
              <a:rPr lang="en-US"/>
              <a:t>These results can be used to guide exercise progression following injury or when initiating an training protocol.</a:t>
            </a:r>
          </a:p>
        </p:txBody>
      </p:sp>
      <p:sp>
        <p:nvSpPr>
          <p:cNvPr id="4" name="Slide Number Placeholder 3"/>
          <p:cNvSpPr>
            <a:spLocks noGrp="1"/>
          </p:cNvSpPr>
          <p:nvPr>
            <p:ph type="sldNum" sz="quarter" idx="5"/>
          </p:nvPr>
        </p:nvSpPr>
        <p:spPr/>
        <p:txBody>
          <a:bodyPr/>
          <a:lstStyle/>
          <a:p>
            <a:fld id="{58A35AEC-AEE1-3242-A3C1-089682D45A95}" type="slidenum">
              <a:rPr lang="en-US" smtClean="0"/>
              <a:t>16</a:t>
            </a:fld>
            <a:endParaRPr lang="en-US"/>
          </a:p>
        </p:txBody>
      </p:sp>
    </p:spTree>
    <p:extLst>
      <p:ext uri="{BB962C8B-B14F-4D97-AF65-F5344CB8AC3E}">
        <p14:creationId xmlns:p14="http://schemas.microsoft.com/office/powerpoint/2010/main" val="2147643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 comparison of HII running to prolonged running, we found 35% less cumulative load (y-axis) with HII running compared to prolonged time-matched running (x-axis) and 30-32% lower damage formation rates (y-axis).</a:t>
            </a:r>
          </a:p>
          <a:p>
            <a:endParaRPr lang="en-US"/>
          </a:p>
          <a:p>
            <a:r>
              <a:rPr lang="en-US"/>
              <a:t>This was most likely due to fewer high impact load cycles and less stress increase with fatigue.</a:t>
            </a:r>
          </a:p>
        </p:txBody>
      </p:sp>
      <p:sp>
        <p:nvSpPr>
          <p:cNvPr id="4" name="Slide Number Placeholder 3"/>
          <p:cNvSpPr>
            <a:spLocks noGrp="1"/>
          </p:cNvSpPr>
          <p:nvPr>
            <p:ph type="sldNum" sz="quarter" idx="5"/>
          </p:nvPr>
        </p:nvSpPr>
        <p:spPr/>
        <p:txBody>
          <a:bodyPr/>
          <a:lstStyle/>
          <a:p>
            <a:fld id="{58A35AEC-AEE1-3242-A3C1-089682D45A95}" type="slidenum">
              <a:rPr lang="en-US" smtClean="0"/>
              <a:t>17</a:t>
            </a:fld>
            <a:endParaRPr lang="en-US"/>
          </a:p>
        </p:txBody>
      </p:sp>
    </p:spTree>
    <p:extLst>
      <p:ext uri="{BB962C8B-B14F-4D97-AF65-F5344CB8AC3E}">
        <p14:creationId xmlns:p14="http://schemas.microsoft.com/office/powerpoint/2010/main" val="3146189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Shifting gears, a bit, Dr. Lin and I are examining the </a:t>
            </a:r>
            <a:r>
              <a:rPr lang="en-US">
                <a:latin typeface="Garamond" panose="02020404030301010803" pitchFamily="18" charset="0"/>
              </a:rPr>
              <a:t>relationship between musculoskeletal injury and postural control.</a:t>
            </a:r>
          </a:p>
          <a:p>
            <a:endParaRPr lang="en-US">
              <a:latin typeface="Garamond" panose="02020404030301010803" pitchFamily="18" charset="0"/>
            </a:endParaRPr>
          </a:p>
          <a:p>
            <a:r>
              <a:rPr lang="en-US">
                <a:latin typeface="Garamond" panose="02020404030301010803" pitchFamily="18" charset="0"/>
              </a:rPr>
              <a:t>Preliminary results suggest lower equilibrium scores (y-axis) in test conditions in which vision is manipulated.</a:t>
            </a:r>
          </a:p>
        </p:txBody>
      </p:sp>
      <p:sp>
        <p:nvSpPr>
          <p:cNvPr id="4" name="Slide Number Placeholder 3"/>
          <p:cNvSpPr>
            <a:spLocks noGrp="1"/>
          </p:cNvSpPr>
          <p:nvPr>
            <p:ph type="sldNum" sz="quarter" idx="5"/>
          </p:nvPr>
        </p:nvSpPr>
        <p:spPr/>
        <p:txBody>
          <a:bodyPr/>
          <a:lstStyle/>
          <a:p>
            <a:fld id="{58A35AEC-AEE1-3242-A3C1-089682D45A95}" type="slidenum">
              <a:rPr lang="en-US" smtClean="0"/>
              <a:t>18</a:t>
            </a:fld>
            <a:endParaRPr lang="en-US"/>
          </a:p>
        </p:txBody>
      </p:sp>
    </p:spTree>
    <p:extLst>
      <p:ext uri="{BB962C8B-B14F-4D97-AF65-F5344CB8AC3E}">
        <p14:creationId xmlns:p14="http://schemas.microsoft.com/office/powerpoint/2010/main" val="3890164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also have a students examining bone strengthening effects on tibial stress, [CLICK] and wearable sensors to predict tibia stress outside the lab.</a:t>
            </a:r>
          </a:p>
          <a:p>
            <a:endParaRPr lang="en-US"/>
          </a:p>
          <a:p>
            <a:r>
              <a:rPr lang="en-US"/>
              <a:t>And through a recent subaward with the </a:t>
            </a:r>
            <a:r>
              <a:rPr lang="en-US" b="0" i="0">
                <a:solidFill>
                  <a:srgbClr val="333333"/>
                </a:solidFill>
                <a:effectLst/>
                <a:latin typeface="Verdana" panose="020B0604030504040204" pitchFamily="34" charset="0"/>
              </a:rPr>
              <a:t>Biotechnology High Performance Computing Software Applications Institute (BHSAI), we are examining the effect of fitness and exertion on MSK loads in females.</a:t>
            </a:r>
          </a:p>
          <a:p>
            <a:endParaRPr lang="en-US" b="0" i="0">
              <a:solidFill>
                <a:srgbClr val="333333"/>
              </a:solidFill>
              <a:effectLst/>
              <a:latin typeface="Verdana" panose="020B0604030504040204" pitchFamily="34" charset="0"/>
            </a:endParaRPr>
          </a:p>
          <a:p>
            <a:r>
              <a:rPr lang="en-US" b="0" i="0">
                <a:solidFill>
                  <a:srgbClr val="333333"/>
                </a:solidFill>
                <a:effectLst/>
                <a:latin typeface="Verdana" panose="020B0604030504040204" pitchFamily="34" charset="0"/>
              </a:rPr>
              <a:t>[CLICK]  And as part of the project, my students are working on identifying field measures of bones structure to inform screening algorithms. </a:t>
            </a:r>
            <a:endParaRPr lang="en-US"/>
          </a:p>
          <a:p>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19</a:t>
            </a:fld>
            <a:endParaRPr lang="en-US"/>
          </a:p>
        </p:txBody>
      </p:sp>
    </p:spTree>
    <p:extLst>
      <p:ext uri="{BB962C8B-B14F-4D97-AF65-F5344CB8AC3E}">
        <p14:creationId xmlns:p14="http://schemas.microsoft.com/office/powerpoint/2010/main" val="287205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content presented here does not necessarily reflect those my funding agencies.</a:t>
            </a:r>
          </a:p>
        </p:txBody>
      </p:sp>
      <p:sp>
        <p:nvSpPr>
          <p:cNvPr id="4" name="Slide Number Placeholder 3"/>
          <p:cNvSpPr>
            <a:spLocks noGrp="1"/>
          </p:cNvSpPr>
          <p:nvPr>
            <p:ph type="sldNum" sz="quarter" idx="5"/>
          </p:nvPr>
        </p:nvSpPr>
        <p:spPr/>
        <p:txBody>
          <a:bodyPr/>
          <a:lstStyle/>
          <a:p>
            <a:fld id="{58A35AEC-AEE1-3242-A3C1-089682D45A95}" type="slidenum">
              <a:rPr lang="en-US" smtClean="0"/>
              <a:t>2</a:t>
            </a:fld>
            <a:endParaRPr lang="en-US"/>
          </a:p>
        </p:txBody>
      </p:sp>
    </p:spTree>
    <p:extLst>
      <p:ext uri="{BB962C8B-B14F-4D97-AF65-F5344CB8AC3E}">
        <p14:creationId xmlns:p14="http://schemas.microsoft.com/office/powerpoint/2010/main" val="2263101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ideal industry partner will be interested in novel screening tools and interventions to mitigate high tissue loads over prolonged activity because </a:t>
            </a:r>
          </a:p>
          <a:p>
            <a:pPr marL="232943" indent="-232943">
              <a:buAutoNum type="arabicParenR"/>
            </a:pPr>
            <a:r>
              <a:rPr lang="en-US"/>
              <a:t>today’s tools are lacking good measures of tissue quality and </a:t>
            </a:r>
          </a:p>
          <a:p>
            <a:pPr marL="232943" indent="-232943">
              <a:buAutoNum type="arabicParenR"/>
            </a:pPr>
            <a:r>
              <a:rPr lang="en-US"/>
              <a:t>for some populations, prolonged high intensity load are inevitable. These populations will require effective load management strategies to minimize injury risk</a:t>
            </a:r>
          </a:p>
        </p:txBody>
      </p:sp>
      <p:sp>
        <p:nvSpPr>
          <p:cNvPr id="4" name="Slide Number Placeholder 3"/>
          <p:cNvSpPr>
            <a:spLocks noGrp="1"/>
          </p:cNvSpPr>
          <p:nvPr>
            <p:ph type="sldNum" sz="quarter" idx="5"/>
          </p:nvPr>
        </p:nvSpPr>
        <p:spPr/>
        <p:txBody>
          <a:bodyPr/>
          <a:lstStyle/>
          <a:p>
            <a:fld id="{58A35AEC-AEE1-3242-A3C1-089682D45A95}" type="slidenum">
              <a:rPr lang="en-US" smtClean="0"/>
              <a:t>20</a:t>
            </a:fld>
            <a:endParaRPr lang="en-US"/>
          </a:p>
        </p:txBody>
      </p:sp>
    </p:spTree>
    <p:extLst>
      <p:ext uri="{BB962C8B-B14F-4D97-AF65-F5344CB8AC3E}">
        <p14:creationId xmlns:p14="http://schemas.microsoft.com/office/powerpoint/2010/main" val="2485163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also looking for research sponsor with a shared appreciation for the burden of MSK injury and a desire to support work examining mechanisms underlying injury.</a:t>
            </a:r>
          </a:p>
          <a:p>
            <a:endParaRPr lang="en-US"/>
          </a:p>
          <a:p>
            <a:r>
              <a:rPr lang="en-US"/>
              <a:t>Understanding the mechanisms of injury will allow for novel, effective screening tools and interventions to be developed.</a:t>
            </a:r>
          </a:p>
        </p:txBody>
      </p:sp>
      <p:sp>
        <p:nvSpPr>
          <p:cNvPr id="4" name="Slide Number Placeholder 3"/>
          <p:cNvSpPr>
            <a:spLocks noGrp="1"/>
          </p:cNvSpPr>
          <p:nvPr>
            <p:ph type="sldNum" sz="quarter" idx="5"/>
          </p:nvPr>
        </p:nvSpPr>
        <p:spPr/>
        <p:txBody>
          <a:bodyPr/>
          <a:lstStyle/>
          <a:p>
            <a:fld id="{58A35AEC-AEE1-3242-A3C1-089682D45A95}" type="slidenum">
              <a:rPr lang="en-US" smtClean="0"/>
              <a:t>21</a:t>
            </a:fld>
            <a:endParaRPr lang="en-US"/>
          </a:p>
        </p:txBody>
      </p:sp>
    </p:spTree>
    <p:extLst>
      <p:ext uri="{BB962C8B-B14F-4D97-AF65-F5344CB8AC3E}">
        <p14:creationId xmlns:p14="http://schemas.microsoft.com/office/powerpoint/2010/main" val="234348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plan on continuing down the path I have started. Thus, I will continue to investigate </a:t>
            </a:r>
          </a:p>
          <a:p>
            <a:pPr marL="232943" indent="-232943">
              <a:buAutoNum type="arabicParenR"/>
            </a:pPr>
            <a:r>
              <a:rPr lang="en-US"/>
              <a:t>Screening tools and return to duty decision making and</a:t>
            </a:r>
          </a:p>
          <a:p>
            <a:pPr marL="232943" indent="-232943">
              <a:buAutoNum type="arabicParenR"/>
            </a:pPr>
            <a:r>
              <a:rPr lang="en-US"/>
              <a:t>Training protocols to improve load tolerance</a:t>
            </a:r>
          </a:p>
          <a:p>
            <a:pPr marL="232943" indent="-232943">
              <a:buAutoNum type="arabicParenR"/>
            </a:pPr>
            <a:endParaRPr lang="en-US"/>
          </a:p>
          <a:p>
            <a:r>
              <a:rPr lang="en-US"/>
              <a:t>I would also like to examine the effects of sensorimotor function and neurocognition on tissue loads during training tasks. </a:t>
            </a:r>
          </a:p>
          <a:p>
            <a:pPr marL="232943" indent="-232943">
              <a:buAutoNum type="arabicParenR"/>
            </a:pPr>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22</a:t>
            </a:fld>
            <a:endParaRPr lang="en-US"/>
          </a:p>
        </p:txBody>
      </p:sp>
    </p:spTree>
    <p:extLst>
      <p:ext uri="{BB962C8B-B14F-4D97-AF65-F5344CB8AC3E}">
        <p14:creationId xmlns:p14="http://schemas.microsoft.com/office/powerpoint/2010/main" val="2276006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the opportunity to share my work as well as your attention. </a:t>
            </a:r>
          </a:p>
          <a:p>
            <a:endParaRPr lang="en-US"/>
          </a:p>
          <a:p>
            <a:r>
              <a:rPr lang="en-US"/>
              <a:t>If you'd like to visit our lab and my colleagues, details can be found on this website.</a:t>
            </a:r>
          </a:p>
          <a:p>
            <a:endParaRPr lang="en-US"/>
          </a:p>
          <a:p>
            <a:r>
              <a:rPr lang="en-US"/>
              <a:t>I will now take any questions. </a:t>
            </a:r>
          </a:p>
        </p:txBody>
      </p:sp>
      <p:sp>
        <p:nvSpPr>
          <p:cNvPr id="4" name="Slide Number Placeholder 3"/>
          <p:cNvSpPr>
            <a:spLocks noGrp="1"/>
          </p:cNvSpPr>
          <p:nvPr>
            <p:ph type="sldNum" sz="quarter" idx="5"/>
          </p:nvPr>
        </p:nvSpPr>
        <p:spPr/>
        <p:txBody>
          <a:bodyPr/>
          <a:lstStyle/>
          <a:p>
            <a:fld id="{58A35AEC-AEE1-3242-A3C1-089682D45A95}" type="slidenum">
              <a:rPr lang="en-US" smtClean="0"/>
              <a:t>23</a:t>
            </a:fld>
            <a:endParaRPr lang="en-US"/>
          </a:p>
        </p:txBody>
      </p:sp>
    </p:spTree>
    <p:extLst>
      <p:ext uri="{BB962C8B-B14F-4D97-AF65-F5344CB8AC3E}">
        <p14:creationId xmlns:p14="http://schemas.microsoft.com/office/powerpoint/2010/main" val="2052592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24</a:t>
            </a:fld>
            <a:endParaRPr lang="en-US"/>
          </a:p>
        </p:txBody>
      </p:sp>
    </p:spTree>
    <p:extLst>
      <p:ext uri="{BB962C8B-B14F-4D97-AF65-F5344CB8AC3E}">
        <p14:creationId xmlns:p14="http://schemas.microsoft.com/office/powerpoint/2010/main" val="1046459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25</a:t>
            </a:fld>
            <a:endParaRPr lang="en-US"/>
          </a:p>
        </p:txBody>
      </p:sp>
    </p:spTree>
    <p:extLst>
      <p:ext uri="{BB962C8B-B14F-4D97-AF65-F5344CB8AC3E}">
        <p14:creationId xmlns:p14="http://schemas.microsoft.com/office/powerpoint/2010/main" val="1491964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factors contribute to or predispose a soldier to injury. </a:t>
            </a:r>
          </a:p>
          <a:p>
            <a:r>
              <a:rPr lang="en-US"/>
              <a:t>This slide was an overly optimistic exercise to try to summarize graphically all the potential factors we should consider when trying to identify injury risk – in this case BSI risk. </a:t>
            </a:r>
          </a:p>
          <a:p>
            <a:r>
              <a:rPr lang="en-US"/>
              <a:t>As you can see, there are a lot, and I didn’t even include all factors. I ran out of room and gave up.</a:t>
            </a:r>
          </a:p>
          <a:p>
            <a:r>
              <a:rPr lang="en-US"/>
              <a:t>But then, I realized there is as story to tell here.</a:t>
            </a:r>
          </a:p>
          <a:p>
            <a:r>
              <a:rPr lang="en-US"/>
              <a:t>I am not saying we should ignore these factors, rather these factors and their interactions are all thing we should consider when identifying individuals and risk and treating them </a:t>
            </a:r>
          </a:p>
        </p:txBody>
      </p:sp>
      <p:sp>
        <p:nvSpPr>
          <p:cNvPr id="4" name="Slide Number Placeholder 3"/>
          <p:cNvSpPr>
            <a:spLocks noGrp="1"/>
          </p:cNvSpPr>
          <p:nvPr>
            <p:ph type="sldNum" sz="quarter" idx="5"/>
          </p:nvPr>
        </p:nvSpPr>
        <p:spPr/>
        <p:txBody>
          <a:bodyPr/>
          <a:lstStyle/>
          <a:p>
            <a:fld id="{4996B0EA-875E-3047-80FE-2DA2532A4FBD}" type="slidenum">
              <a:rPr lang="en-US" smtClean="0"/>
              <a:t>26</a:t>
            </a:fld>
            <a:endParaRPr lang="en-US"/>
          </a:p>
        </p:txBody>
      </p:sp>
    </p:spTree>
    <p:extLst>
      <p:ext uri="{BB962C8B-B14F-4D97-AF65-F5344CB8AC3E}">
        <p14:creationId xmlns:p14="http://schemas.microsoft.com/office/powerpoint/2010/main" val="745382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Helvetica" pitchFamily="2" charset="0"/>
              </a:rPr>
              <a:t>In 2017 it was reported that more than 50% of active component soldiers in the Army sustained at least 1 injury (MSKI or non-MSKI) </a:t>
            </a:r>
          </a:p>
          <a:p>
            <a:pPr marL="174708" indent="-174708">
              <a:buFont typeface="Arial" panose="020B0604020202020204" pitchFamily="34" charset="0"/>
              <a:buChar char="•"/>
            </a:pPr>
            <a:r>
              <a:rPr lang="en-US" i="1">
                <a:effectLst/>
                <a:latin typeface="Helvetica" pitchFamily="2" charset="0"/>
              </a:rPr>
              <a:t>According to U.S. Army Public Health Center. Health of the Force Report. Health Outcomes-Injury, 2017</a:t>
            </a:r>
          </a:p>
          <a:p>
            <a:pPr marL="174708" indent="-174708" defTabSz="931774">
              <a:buFont typeface="Arial" panose="020B0604020202020204" pitchFamily="34" charset="0"/>
              <a:buChar char="•"/>
              <a:defRPr/>
            </a:pPr>
            <a:endParaRPr lang="en-US" i="1">
              <a:effectLst/>
              <a:latin typeface="Helvetica" pitchFamily="2" charset="0"/>
            </a:endParaRPr>
          </a:p>
          <a:p>
            <a:pPr marL="174708" indent="-174708">
              <a:buFont typeface="Arial" panose="020B0604020202020204" pitchFamily="34" charset="0"/>
              <a:buChar char="•"/>
            </a:pPr>
            <a:endParaRPr lang="en-US" i="1">
              <a:effectLst/>
              <a:latin typeface="Helvetica" pitchFamily="2" charset="0"/>
            </a:endParaRPr>
          </a:p>
          <a:p>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3</a:t>
            </a:fld>
            <a:endParaRPr lang="en-US"/>
          </a:p>
        </p:txBody>
      </p:sp>
    </p:spTree>
    <p:extLst>
      <p:ext uri="{BB962C8B-B14F-4D97-AF65-F5344CB8AC3E}">
        <p14:creationId xmlns:p14="http://schemas.microsoft.com/office/powerpoint/2010/main" val="300822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Helvetica" pitchFamily="2" charset="0"/>
              </a:rPr>
              <a:t>70% of these injuries were considered OVERUSE MSKI (</a:t>
            </a:r>
            <a:r>
              <a:rPr lang="en-US" err="1">
                <a:effectLst/>
                <a:latin typeface="Helvetica" pitchFamily="2" charset="0"/>
              </a:rPr>
              <a:t>eg</a:t>
            </a:r>
            <a:r>
              <a:rPr lang="en-US">
                <a:effectLst/>
                <a:latin typeface="Helvetica" pitchFamily="2" charset="0"/>
              </a:rPr>
              <a:t>, tendinopathies and stress fractures) which are defined as typically having a gradual onset resulting from repetitive overload during recurrent physical activity.</a:t>
            </a:r>
          </a:p>
          <a:p>
            <a:endParaRPr lang="en-US">
              <a:effectLst/>
              <a:latin typeface="Helvetica" pitchFamily="2" charset="0"/>
            </a:endParaRPr>
          </a:p>
          <a:p>
            <a:r>
              <a:rPr lang="en-US" i="0">
                <a:effectLst/>
                <a:latin typeface="Helvetica" pitchFamily="2" charset="0"/>
              </a:rPr>
              <a:t>While this percentage is high, it does suggest that a large portion of MSKI occurrence may be modifiable.</a:t>
            </a:r>
          </a:p>
          <a:p>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4</a:t>
            </a:fld>
            <a:endParaRPr lang="en-US"/>
          </a:p>
        </p:txBody>
      </p:sp>
    </p:spTree>
    <p:extLst>
      <p:ext uri="{BB962C8B-B14F-4D97-AF65-F5344CB8AC3E}">
        <p14:creationId xmlns:p14="http://schemas.microsoft.com/office/powerpoint/2010/main" val="218182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Helvetica" pitchFamily="2" charset="0"/>
              </a:rPr>
              <a:t>These high rates of injury negatively affect military readiness.</a:t>
            </a:r>
          </a:p>
          <a:p>
            <a:endParaRPr lang="en-US">
              <a:effectLst/>
              <a:latin typeface="Helvetica" pitchFamily="2" charset="0"/>
            </a:endParaRPr>
          </a:p>
          <a:p>
            <a:r>
              <a:rPr lang="en-US">
                <a:effectLst/>
                <a:latin typeface="Helvetica" pitchFamily="2" charset="0"/>
              </a:rPr>
              <a:t>Noncombat musculoskeletal injuries (“MSKIs”) are reported to account for [CLICK]</a:t>
            </a:r>
          </a:p>
          <a:p>
            <a:pPr marL="174708" indent="-174708">
              <a:buFont typeface="Arial" panose="020B0604020202020204" pitchFamily="34" charset="0"/>
              <a:buChar char="•"/>
            </a:pPr>
            <a:r>
              <a:rPr lang="en-US">
                <a:effectLst/>
                <a:latin typeface="Helvetica" pitchFamily="2" charset="0"/>
              </a:rPr>
              <a:t>nearly 60% of soldiers limited duty days and </a:t>
            </a:r>
          </a:p>
          <a:p>
            <a:pPr marL="174708" indent="-174708">
              <a:buFont typeface="Arial" panose="020B0604020202020204" pitchFamily="34" charset="0"/>
              <a:buChar char="•"/>
            </a:pPr>
            <a:r>
              <a:rPr lang="en-US">
                <a:effectLst/>
                <a:latin typeface="Helvetica" pitchFamily="2" charset="0"/>
              </a:rPr>
              <a:t>65% of soldiers who cannot deploy for medical reasons. </a:t>
            </a:r>
          </a:p>
          <a:p>
            <a:pPr marL="174708" indent="-174708">
              <a:buFont typeface="Arial" panose="020B0604020202020204" pitchFamily="34" charset="0"/>
              <a:buChar char="•"/>
            </a:pPr>
            <a:endParaRPr lang="en-US">
              <a:effectLst/>
              <a:latin typeface="Helvetica" pitchFamily="2" charset="0"/>
            </a:endParaRPr>
          </a:p>
          <a:p>
            <a:pPr defTabSz="931774">
              <a:defRPr/>
            </a:pPr>
            <a:r>
              <a:rPr lang="en-US">
                <a:latin typeface="TimesLTStd-Roman"/>
              </a:rPr>
              <a:t>Common overuse injury [CLICK] sites include </a:t>
            </a:r>
            <a:r>
              <a:rPr lang="en-US">
                <a:latin typeface="Avenir Next" panose="020B0503020202020204"/>
              </a:rPr>
              <a:t>lumbar spine, lower leg, knee and common traumatic injury sites [CLICK}: foot/ankle, head/neck and arm/shoulder.</a:t>
            </a:r>
          </a:p>
          <a:p>
            <a:pPr marL="174708" indent="-174708" defTabSz="931774">
              <a:buFont typeface="Arial" panose="020B0604020202020204" pitchFamily="34" charset="0"/>
              <a:buChar char="•"/>
              <a:defRPr/>
            </a:pPr>
            <a:r>
              <a:rPr lang="en-US">
                <a:latin typeface="Avenir Next" panose="020B0503020202020204"/>
              </a:rPr>
              <a:t>Of these, my colleagues and I are particularly interested in the lower leg, knee, foot/ankle</a:t>
            </a:r>
          </a:p>
          <a:p>
            <a:pPr marL="174708" indent="-174708">
              <a:buFont typeface="Arial" panose="020B0604020202020204" pitchFamily="34" charset="0"/>
              <a:buChar char="•"/>
            </a:pPr>
            <a:endParaRPr lang="en-US">
              <a:effectLst/>
              <a:latin typeface="Helvetica" pitchFamily="2" charset="0"/>
            </a:endParaRPr>
          </a:p>
          <a:p>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5</a:t>
            </a:fld>
            <a:endParaRPr lang="en-US"/>
          </a:p>
        </p:txBody>
      </p:sp>
    </p:spTree>
    <p:extLst>
      <p:ext uri="{BB962C8B-B14F-4D97-AF65-F5344CB8AC3E}">
        <p14:creationId xmlns:p14="http://schemas.microsoft.com/office/powerpoint/2010/main" val="316274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Helvetica" pitchFamily="2" charset="0"/>
              </a:rPr>
              <a:t>In addition to limited duty days and non-deployment, MSKI is associated with</a:t>
            </a:r>
          </a:p>
          <a:p>
            <a:pPr marL="174708" indent="-174708">
              <a:buFont typeface="Arial" panose="020B0604020202020204" pitchFamily="34" charset="0"/>
              <a:buChar char="•"/>
            </a:pPr>
            <a:r>
              <a:rPr lang="en-US">
                <a:effectLst/>
                <a:latin typeface="Helvetica" pitchFamily="2" charset="0"/>
              </a:rPr>
              <a:t>higher medical separation rates. </a:t>
            </a:r>
          </a:p>
          <a:p>
            <a:pPr marL="174708" indent="-174708">
              <a:buFont typeface="Arial" panose="020B0604020202020204" pitchFamily="34" charset="0"/>
              <a:buChar char="•"/>
            </a:pPr>
            <a:r>
              <a:rPr lang="en-US">
                <a:effectLst/>
                <a:latin typeface="Helvetica" pitchFamily="2" charset="0"/>
              </a:rPr>
              <a:t>significant medical costs, including service-connected disability compensation. </a:t>
            </a:r>
          </a:p>
          <a:p>
            <a:pPr marL="174708" indent="-174708">
              <a:buFont typeface="Arial" panose="020B0604020202020204" pitchFamily="34" charset="0"/>
              <a:buChar char="•"/>
            </a:pPr>
            <a:r>
              <a:rPr lang="en-US">
                <a:effectLst/>
                <a:latin typeface="Helvetica" pitchFamily="2" charset="0"/>
              </a:rPr>
              <a:t>chronic pain</a:t>
            </a:r>
          </a:p>
          <a:p>
            <a:pPr marL="174708" indent="-174708">
              <a:buFont typeface="Arial" panose="020B0604020202020204" pitchFamily="34" charset="0"/>
              <a:buChar char="•"/>
            </a:pPr>
            <a:r>
              <a:rPr lang="en-US">
                <a:effectLst/>
                <a:latin typeface="Helvetica" pitchFamily="2" charset="0"/>
              </a:rPr>
              <a:t>Secondary health deficits due to pain or long-term disability</a:t>
            </a:r>
          </a:p>
          <a:p>
            <a:endParaRPr lang="en-US">
              <a:effectLst/>
              <a:latin typeface="Helvetica" pitchFamily="2" charset="0"/>
            </a:endParaRPr>
          </a:p>
          <a:p>
            <a:r>
              <a:rPr lang="en-US" i="1">
                <a:effectLst/>
                <a:latin typeface="Helvetica" pitchFamily="2" charset="0"/>
              </a:rPr>
              <a:t>A significant subset of soldiers develops chronic pain or long-term disability after injury; this may increase their risk for chronic disease or secondary health deficits potentially associated with MSKI.</a:t>
            </a:r>
            <a:endParaRPr lang="en-US">
              <a:latin typeface="TimesLTStd-Roman"/>
            </a:endParaRPr>
          </a:p>
          <a:p>
            <a:r>
              <a:rPr lang="en-US" i="1">
                <a:latin typeface="TimesLTStd-Roman"/>
              </a:rPr>
              <a:t>Image: https://www.military.com/daily-news/2019/03/21/air-force-testing-buy-gender-neutral-fitness-test-overhaul.html</a:t>
            </a:r>
          </a:p>
          <a:p>
            <a:pPr lvl="0"/>
            <a:endParaRPr lang="en-US"/>
          </a:p>
          <a:p>
            <a:pPr marL="174708" indent="-174708">
              <a:buFont typeface="Arial" panose="020B0604020202020204" pitchFamily="34" charset="0"/>
              <a:buChar char="•"/>
            </a:pPr>
            <a:endParaRPr lang="en-US">
              <a:effectLst/>
              <a:latin typeface="Helvetica" pitchFamily="2" charset="0"/>
            </a:endParaRPr>
          </a:p>
          <a:p>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6</a:t>
            </a:fld>
            <a:endParaRPr lang="en-US"/>
          </a:p>
        </p:txBody>
      </p:sp>
    </p:spTree>
    <p:extLst>
      <p:ext uri="{BB962C8B-B14F-4D97-AF65-F5344CB8AC3E}">
        <p14:creationId xmlns:p14="http://schemas.microsoft.com/office/powerpoint/2010/main" val="283994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effectLst/>
                <a:latin typeface="+mn-lt"/>
              </a:rPr>
              <a:t>One subpopulation at notable risk is females. Depending on the injury site, f</a:t>
            </a:r>
            <a:r>
              <a:rPr lang="en-US">
                <a:effectLst/>
                <a:latin typeface="Helvetica" pitchFamily="2" charset="0"/>
              </a:rPr>
              <a:t>emale servicemembers have up to a 3-fold injury risk compared to males, (1.3x in active components and 2x in trainees)</a:t>
            </a:r>
          </a:p>
          <a:p>
            <a:endParaRPr lang="en-US"/>
          </a:p>
          <a:p>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7</a:t>
            </a:fld>
            <a:endParaRPr lang="en-US"/>
          </a:p>
        </p:txBody>
      </p:sp>
    </p:spTree>
    <p:extLst>
      <p:ext uri="{BB962C8B-B14F-4D97-AF65-F5344CB8AC3E}">
        <p14:creationId xmlns:p14="http://schemas.microsoft.com/office/powerpoint/2010/main" val="1691414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Our lab’s research interest parallel military needs in this area. We seek to identify screening tools to </a:t>
            </a:r>
          </a:p>
          <a:p>
            <a:pPr marL="349415" indent="-349415">
              <a:buFont typeface="+mj-lt"/>
              <a:buAutoNum type="arabicPeriod"/>
            </a:pPr>
            <a:r>
              <a:rPr lang="en-US" sz="1800"/>
              <a:t>better identify those at risk, </a:t>
            </a:r>
          </a:p>
          <a:p>
            <a:pPr marL="349415" indent="-349415">
              <a:buFont typeface="+mj-lt"/>
              <a:buAutoNum type="arabicPeriod"/>
            </a:pPr>
            <a:r>
              <a:rPr lang="en-US" sz="1800"/>
              <a:t>design better rehabilitation approaches to optimize recovery MSK injury and prevent re-injury</a:t>
            </a:r>
          </a:p>
          <a:p>
            <a:pPr marL="349415" indent="-349415">
              <a:buFont typeface="+mj-lt"/>
              <a:buAutoNum type="arabicPeriod"/>
            </a:pPr>
            <a:r>
              <a:rPr lang="en-US" sz="1800"/>
              <a:t>Provide empirical evidence to inform safe training decisions</a:t>
            </a:r>
          </a:p>
          <a:p>
            <a:pPr marL="349415" indent="-349415">
              <a:buFont typeface="+mj-lt"/>
              <a:buAutoNum type="arabicPeriod"/>
            </a:pPr>
            <a:endParaRPr lang="en-US" sz="1800"/>
          </a:p>
          <a:p>
            <a:r>
              <a:rPr lang="en-US" sz="1800"/>
              <a:t>In order to do that, we seek to better understand: </a:t>
            </a:r>
          </a:p>
          <a:p>
            <a:pPr marL="990009" lvl="1" indent="-524123">
              <a:buFont typeface="+mj-lt"/>
              <a:buAutoNum type="arabicParenR"/>
            </a:pPr>
            <a:r>
              <a:rPr lang="en-US" sz="1800"/>
              <a:t>mechanisms of MSK injury</a:t>
            </a:r>
          </a:p>
          <a:p>
            <a:pPr marL="990009" lvl="1" indent="-524123">
              <a:buFont typeface="+mj-lt"/>
              <a:buAutoNum type="arabicParenR"/>
            </a:pPr>
            <a:r>
              <a:rPr lang="en-US" sz="1800"/>
              <a:t>factors influencing MSK injury development and recovery</a:t>
            </a:r>
          </a:p>
          <a:p>
            <a:pPr marL="465887" lvl="1"/>
            <a:endParaRPr lang="en-US" sz="1800"/>
          </a:p>
          <a:p>
            <a:pPr defTabSz="931774">
              <a:defRPr/>
            </a:pPr>
            <a:r>
              <a:rPr lang="en-US" sz="1800" i="1">
                <a:latin typeface="Helvetica" pitchFamily="2" charset="0"/>
              </a:rPr>
              <a:t>The DoD has responded to medical threat to readiness by standardizing injury definitions and implementing a medical surveillance systems that include tools to monitor MSK injury. Divisions also actively seek to find solutions through both research and implementation of holistic solutions, like the Army’s H2F holistic health and fitness system.</a:t>
            </a:r>
            <a:endParaRPr lang="en-US" sz="1800" i="1"/>
          </a:p>
          <a:p>
            <a:pPr marL="174708" indent="-174708">
              <a:buFont typeface="Arial" panose="020B0604020202020204" pitchFamily="34" charset="0"/>
              <a:buChar char="•"/>
            </a:pPr>
            <a:r>
              <a:rPr lang="en-US" sz="1800" i="1">
                <a:latin typeface="Helvetica" pitchFamily="2" charset="0"/>
              </a:rPr>
              <a:t>The army specifically tracks MSK injury in training populations (“training related injuries”)</a:t>
            </a:r>
          </a:p>
          <a:p>
            <a:pPr marL="174708" indent="-174708">
              <a:buFont typeface="Arial" panose="020B0604020202020204" pitchFamily="34" charset="0"/>
              <a:buChar char="•"/>
            </a:pPr>
            <a:r>
              <a:rPr lang="fr-FR" sz="2900" i="1" err="1">
                <a:latin typeface="TimesLTStd-Roman"/>
              </a:rPr>
              <a:t>MSKIs</a:t>
            </a:r>
            <a:r>
              <a:rPr lang="fr-FR" sz="2900" i="1">
                <a:latin typeface="TimesLTStd-Roman"/>
              </a:rPr>
              <a:t> affect muscles, </a:t>
            </a:r>
            <a:r>
              <a:rPr lang="fr-FR" sz="2900" i="1" err="1">
                <a:latin typeface="TimesLTStd-Roman"/>
              </a:rPr>
              <a:t>bones</a:t>
            </a:r>
            <a:r>
              <a:rPr lang="fr-FR" sz="2900" i="1">
                <a:latin typeface="TimesLTStd-Roman"/>
              </a:rPr>
              <a:t>, joints, tendons, </a:t>
            </a:r>
            <a:r>
              <a:rPr lang="en-US" sz="2900" i="1">
                <a:latin typeface="TimesLTStd-Roman"/>
              </a:rPr>
              <a:t>ligaments, cartilage, and other connective tissues.</a:t>
            </a:r>
          </a:p>
          <a:p>
            <a:pPr marL="174708" indent="-174708">
              <a:buFont typeface="Arial" panose="020B0604020202020204" pitchFamily="34" charset="0"/>
              <a:buChar char="•"/>
            </a:pPr>
            <a:r>
              <a:rPr lang="en-US" sz="2900" i="1">
                <a:latin typeface="TimesLTStd-Roman"/>
              </a:rPr>
              <a:t>Non-MSKIs include, but are not limited to, nerve injuries, contusions, blisters, open wounds, and environmental (</a:t>
            </a:r>
            <a:r>
              <a:rPr lang="en-US" sz="2900" i="1" err="1">
                <a:latin typeface="TimesLTStd-Roman"/>
              </a:rPr>
              <a:t>eg</a:t>
            </a:r>
            <a:r>
              <a:rPr lang="en-US" sz="2900" i="1">
                <a:latin typeface="TimesLTStd-Roman"/>
              </a:rPr>
              <a:t>, heat, cold, altitude) injuries</a:t>
            </a:r>
          </a:p>
          <a:p>
            <a:pPr marL="174708" indent="-174708">
              <a:buFont typeface="Arial" panose="020B0604020202020204" pitchFamily="34" charset="0"/>
              <a:buChar char="•"/>
            </a:pPr>
            <a:r>
              <a:rPr lang="en-US" sz="1800" i="1">
                <a:latin typeface="TimesLTStd-Roman"/>
              </a:rPr>
              <a:t>Overuse injuries (</a:t>
            </a:r>
            <a:r>
              <a:rPr lang="en-US" sz="1800" i="1" err="1">
                <a:latin typeface="TimesLTStd-Roman"/>
              </a:rPr>
              <a:t>eg</a:t>
            </a:r>
            <a:r>
              <a:rPr lang="en-US" sz="1800" i="1">
                <a:latin typeface="TimesLTStd-Roman"/>
              </a:rPr>
              <a:t>, tendinopathies and stress fractures) are defined as typically having a gradual onset resulting from repetitive overload during recurrent physical activity</a:t>
            </a:r>
          </a:p>
          <a:p>
            <a:pPr marL="174708" indent="-174708">
              <a:buFont typeface="Arial" panose="020B0604020202020204" pitchFamily="34" charset="0"/>
              <a:buChar char="•"/>
            </a:pPr>
            <a:r>
              <a:rPr lang="en-US" sz="1800" i="1">
                <a:latin typeface="TimesLTStd-Roman"/>
              </a:rPr>
              <a:t>Traumatic injuries (</a:t>
            </a:r>
            <a:r>
              <a:rPr lang="en-US" sz="1800" i="1" err="1">
                <a:latin typeface="TimesLTStd-Roman"/>
              </a:rPr>
              <a:t>eg</a:t>
            </a:r>
            <a:r>
              <a:rPr lang="en-US" sz="1800" i="1">
                <a:latin typeface="TimesLTStd-Roman"/>
              </a:rPr>
              <a:t>, joint sprains, ligamentous tears, or fractures) are defined as having sudden onset, resulting from high intensity forces sustained at one point in time.</a:t>
            </a:r>
          </a:p>
          <a:p>
            <a:endParaRPr lang="en-US" sz="1800" i="1"/>
          </a:p>
          <a:p>
            <a:endParaRPr lang="en-US"/>
          </a:p>
        </p:txBody>
      </p:sp>
      <p:sp>
        <p:nvSpPr>
          <p:cNvPr id="4" name="Slide Number Placeholder 3"/>
          <p:cNvSpPr>
            <a:spLocks noGrp="1"/>
          </p:cNvSpPr>
          <p:nvPr>
            <p:ph type="sldNum" sz="quarter" idx="5"/>
          </p:nvPr>
        </p:nvSpPr>
        <p:spPr/>
        <p:txBody>
          <a:bodyPr/>
          <a:lstStyle/>
          <a:p>
            <a:fld id="{58A35AEC-AEE1-3242-A3C1-089682D45A95}" type="slidenum">
              <a:rPr lang="en-US" smtClean="0"/>
              <a:t>8</a:t>
            </a:fld>
            <a:endParaRPr lang="en-US"/>
          </a:p>
        </p:txBody>
      </p:sp>
    </p:spTree>
    <p:extLst>
      <p:ext uri="{BB962C8B-B14F-4D97-AF65-F5344CB8AC3E}">
        <p14:creationId xmlns:p14="http://schemas.microsoft.com/office/powerpoint/2010/main" val="4286550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From a mechanistic perspective, injury is a biomechanical event at the tissue level – tissue stress/strain is in the causal pathway.</a:t>
            </a:r>
          </a:p>
          <a:p>
            <a:pPr defTabSz="931774">
              <a:defRPr/>
            </a:pPr>
            <a:endParaRPr lang="en-US"/>
          </a:p>
          <a:p>
            <a:pPr defTabSz="931774">
              <a:defRPr/>
            </a:pPr>
            <a:r>
              <a:rPr lang="en-US"/>
              <a:t>If we can estimate the load that tissue is experiencing during training related tasks, we will be better poised to identify the key biomechanical load and bone strength factors that that interact to predispose servicemembers to injury. </a:t>
            </a:r>
          </a:p>
          <a:p>
            <a:pPr defTabSz="931774">
              <a:defRPr/>
            </a:pPr>
            <a:endParaRPr lang="en-US"/>
          </a:p>
          <a:p>
            <a:r>
              <a:rPr lang="en-US"/>
              <a:t>Further, we will be able to evaluate the consequences of repetitive high magnitude bone strain within the context of training relevant workloads and recovery periods.</a:t>
            </a:r>
          </a:p>
          <a:p>
            <a:endParaRPr lang="en-US"/>
          </a:p>
          <a:p>
            <a:endParaRPr lang="en-US"/>
          </a:p>
          <a:p>
            <a:r>
              <a:rPr lang="en-US" i="1"/>
              <a:t>Physiology/Health history – sleep, stress, personality type, psychosocial factor</a:t>
            </a:r>
          </a:p>
        </p:txBody>
      </p:sp>
      <p:sp>
        <p:nvSpPr>
          <p:cNvPr id="4" name="Slide Number Placeholder 3"/>
          <p:cNvSpPr>
            <a:spLocks noGrp="1"/>
          </p:cNvSpPr>
          <p:nvPr>
            <p:ph type="sldNum" sz="quarter" idx="5"/>
          </p:nvPr>
        </p:nvSpPr>
        <p:spPr/>
        <p:txBody>
          <a:bodyPr/>
          <a:lstStyle/>
          <a:p>
            <a:fld id="{58A35AEC-AEE1-3242-A3C1-089682D45A95}" type="slidenum">
              <a:rPr lang="en-US" smtClean="0"/>
              <a:t>9</a:t>
            </a:fld>
            <a:endParaRPr lang="en-US"/>
          </a:p>
        </p:txBody>
      </p:sp>
    </p:spTree>
    <p:extLst>
      <p:ext uri="{BB962C8B-B14F-4D97-AF65-F5344CB8AC3E}">
        <p14:creationId xmlns:p14="http://schemas.microsoft.com/office/powerpoint/2010/main" val="600394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4537-DB2F-CE73-DC76-10A6E87D153E}"/>
              </a:ext>
            </a:extLst>
          </p:cNvPr>
          <p:cNvSpPr>
            <a:spLocks noGrp="1"/>
          </p:cNvSpPr>
          <p:nvPr>
            <p:ph type="ctrTitle"/>
          </p:nvPr>
        </p:nvSpPr>
        <p:spPr>
          <a:xfrm>
            <a:off x="1524000" y="1122363"/>
            <a:ext cx="9144000" cy="2387600"/>
          </a:xfrm>
        </p:spPr>
        <p:txBody>
          <a:bodyPr anchor="b"/>
          <a:lstStyle>
            <a:lvl1pPr algn="ctr">
              <a:defRPr sz="6000">
                <a:latin typeface="Avenir Next" panose="020B0503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81819A4-5748-4524-B5FA-A702A846AE53}"/>
              </a:ext>
            </a:extLst>
          </p:cNvPr>
          <p:cNvSpPr>
            <a:spLocks noGrp="1"/>
          </p:cNvSpPr>
          <p:nvPr>
            <p:ph type="subTitle" idx="1"/>
          </p:nvPr>
        </p:nvSpPr>
        <p:spPr>
          <a:xfrm>
            <a:off x="1524000" y="3602038"/>
            <a:ext cx="9144000" cy="1655762"/>
          </a:xfrm>
        </p:spPr>
        <p:txBody>
          <a:bodyPr/>
          <a:lstStyle>
            <a:lvl1pPr marL="0" indent="0" algn="ctr">
              <a:buNone/>
              <a:defRPr sz="2400">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941FA5-E6BF-C557-7C6D-CA8596FA18EF}"/>
              </a:ext>
            </a:extLst>
          </p:cNvPr>
          <p:cNvSpPr>
            <a:spLocks noGrp="1"/>
          </p:cNvSpPr>
          <p:nvPr>
            <p:ph type="dt" sz="half" idx="10"/>
          </p:nvPr>
        </p:nvSpPr>
        <p:spPr/>
        <p:txBody>
          <a:bodyPr/>
          <a:lstStyle>
            <a:lvl1pPr>
              <a:defRPr>
                <a:latin typeface="Avenir Next" panose="020B0503020202020204" pitchFamily="34" charset="0"/>
              </a:defRPr>
            </a:lvl1pPr>
          </a:lstStyle>
          <a:p>
            <a:fld id="{81A22621-7053-A445-86C9-CBB6BE6FC170}" type="datetimeFigureOut">
              <a:rPr lang="en-US" smtClean="0"/>
              <a:pPr/>
              <a:t>11/28/2022</a:t>
            </a:fld>
            <a:endParaRPr lang="en-US"/>
          </a:p>
        </p:txBody>
      </p:sp>
      <p:sp>
        <p:nvSpPr>
          <p:cNvPr id="5" name="Footer Placeholder 4">
            <a:extLst>
              <a:ext uri="{FF2B5EF4-FFF2-40B4-BE49-F238E27FC236}">
                <a16:creationId xmlns:a16="http://schemas.microsoft.com/office/drawing/2014/main" id="{676E8213-BE2A-EB71-5709-8C18E9436DD8}"/>
              </a:ext>
            </a:extLst>
          </p:cNvPr>
          <p:cNvSpPr>
            <a:spLocks noGrp="1"/>
          </p:cNvSpPr>
          <p:nvPr>
            <p:ph type="ftr" sz="quarter" idx="11"/>
          </p:nvPr>
        </p:nvSpPr>
        <p:spPr/>
        <p:txBody>
          <a:bodyPr/>
          <a:lstStyle>
            <a:lvl1pPr>
              <a:defRPr>
                <a:latin typeface="Avenir Next" panose="020B0503020202020204" pitchFamily="34" charset="0"/>
              </a:defRPr>
            </a:lvl1pPr>
          </a:lstStyle>
          <a:p>
            <a:endParaRPr lang="en-US"/>
          </a:p>
        </p:txBody>
      </p:sp>
      <p:sp>
        <p:nvSpPr>
          <p:cNvPr id="6" name="Slide Number Placeholder 5">
            <a:extLst>
              <a:ext uri="{FF2B5EF4-FFF2-40B4-BE49-F238E27FC236}">
                <a16:creationId xmlns:a16="http://schemas.microsoft.com/office/drawing/2014/main" id="{52284FE3-D123-6CDD-6BCF-38DBC01DB294}"/>
              </a:ext>
            </a:extLst>
          </p:cNvPr>
          <p:cNvSpPr>
            <a:spLocks noGrp="1"/>
          </p:cNvSpPr>
          <p:nvPr>
            <p:ph type="sldNum" sz="quarter" idx="12"/>
          </p:nvPr>
        </p:nvSpPr>
        <p:spPr/>
        <p:txBody>
          <a:bodyPr/>
          <a:lstStyle>
            <a:lvl1pPr>
              <a:defRPr>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407302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E5B8-A044-EF82-1C1D-62C6FF8427F8}"/>
              </a:ext>
            </a:extLst>
          </p:cNvPr>
          <p:cNvSpPr>
            <a:spLocks noGrp="1"/>
          </p:cNvSpPr>
          <p:nvPr>
            <p:ph type="title"/>
          </p:nvPr>
        </p:nvSpPr>
        <p:spPr/>
        <p:txBody>
          <a:bodyPr/>
          <a:lstStyle>
            <a:lvl1pPr>
              <a:defRPr>
                <a:latin typeface="Avenir Next" panose="020B0503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AD16F446-B4FB-9CFB-270E-FBE42DC1D956}"/>
              </a:ext>
            </a:extLst>
          </p:cNvPr>
          <p:cNvSpPr>
            <a:spLocks noGrp="1"/>
          </p:cNvSpPr>
          <p:nvPr>
            <p:ph type="body" orient="vert" idx="1"/>
          </p:nvPr>
        </p:nvSpPr>
        <p:spPr/>
        <p:txBody>
          <a:bodyPr vert="eaVert"/>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5FE980-FB33-C82C-85E9-085CB1E32793}"/>
              </a:ext>
            </a:extLst>
          </p:cNvPr>
          <p:cNvSpPr>
            <a:spLocks noGrp="1"/>
          </p:cNvSpPr>
          <p:nvPr>
            <p:ph type="dt" sz="half" idx="10"/>
          </p:nvPr>
        </p:nvSpPr>
        <p:spPr/>
        <p:txBody>
          <a:bodyPr/>
          <a:lstStyle>
            <a:lvl1pPr>
              <a:defRPr>
                <a:latin typeface="Avenir Next" panose="020B0503020202020204" pitchFamily="34" charset="0"/>
              </a:defRPr>
            </a:lvl1pPr>
          </a:lstStyle>
          <a:p>
            <a:fld id="{81A22621-7053-A445-86C9-CBB6BE6FC170}" type="datetimeFigureOut">
              <a:rPr lang="en-US" smtClean="0"/>
              <a:pPr/>
              <a:t>11/28/2022</a:t>
            </a:fld>
            <a:endParaRPr lang="en-US"/>
          </a:p>
        </p:txBody>
      </p:sp>
      <p:sp>
        <p:nvSpPr>
          <p:cNvPr id="5" name="Footer Placeholder 4">
            <a:extLst>
              <a:ext uri="{FF2B5EF4-FFF2-40B4-BE49-F238E27FC236}">
                <a16:creationId xmlns:a16="http://schemas.microsoft.com/office/drawing/2014/main" id="{848603CA-435D-469F-AB6F-28E8B101B7AD}"/>
              </a:ext>
            </a:extLst>
          </p:cNvPr>
          <p:cNvSpPr>
            <a:spLocks noGrp="1"/>
          </p:cNvSpPr>
          <p:nvPr>
            <p:ph type="ftr" sz="quarter" idx="11"/>
          </p:nvPr>
        </p:nvSpPr>
        <p:spPr/>
        <p:txBody>
          <a:bodyPr/>
          <a:lstStyle>
            <a:lvl1pPr>
              <a:defRPr>
                <a:latin typeface="Avenir Next" panose="020B0503020202020204" pitchFamily="34" charset="0"/>
              </a:defRPr>
            </a:lvl1pPr>
          </a:lstStyle>
          <a:p>
            <a:endParaRPr lang="en-US"/>
          </a:p>
        </p:txBody>
      </p:sp>
      <p:sp>
        <p:nvSpPr>
          <p:cNvPr id="6" name="Slide Number Placeholder 5">
            <a:extLst>
              <a:ext uri="{FF2B5EF4-FFF2-40B4-BE49-F238E27FC236}">
                <a16:creationId xmlns:a16="http://schemas.microsoft.com/office/drawing/2014/main" id="{18B927D4-2DCC-87EA-7A6F-E35B6CF61EA6}"/>
              </a:ext>
            </a:extLst>
          </p:cNvPr>
          <p:cNvSpPr>
            <a:spLocks noGrp="1"/>
          </p:cNvSpPr>
          <p:nvPr>
            <p:ph type="sldNum" sz="quarter" idx="12"/>
          </p:nvPr>
        </p:nvSpPr>
        <p:spPr/>
        <p:txBody>
          <a:bodyPr/>
          <a:lstStyle>
            <a:lvl1pPr>
              <a:defRPr>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31738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7D5B59-20FB-DD58-658B-F482F0D039AB}"/>
              </a:ext>
            </a:extLst>
          </p:cNvPr>
          <p:cNvSpPr>
            <a:spLocks noGrp="1"/>
          </p:cNvSpPr>
          <p:nvPr>
            <p:ph type="title" orient="vert"/>
          </p:nvPr>
        </p:nvSpPr>
        <p:spPr>
          <a:xfrm>
            <a:off x="8724900" y="340073"/>
            <a:ext cx="2628900" cy="5811838"/>
          </a:xfrm>
        </p:spPr>
        <p:txBody>
          <a:bodyPr vert="eaVert"/>
          <a:lstStyle>
            <a:lvl1pPr>
              <a:defRPr>
                <a:latin typeface="Avenir Next" panose="020B0503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27DC2D18-7ECC-3CFF-F430-A99EB0E32567}"/>
              </a:ext>
            </a:extLst>
          </p:cNvPr>
          <p:cNvSpPr>
            <a:spLocks noGrp="1"/>
          </p:cNvSpPr>
          <p:nvPr>
            <p:ph type="body" orient="vert" idx="1"/>
          </p:nvPr>
        </p:nvSpPr>
        <p:spPr>
          <a:xfrm>
            <a:off x="838200" y="340073"/>
            <a:ext cx="7734300" cy="5811838"/>
          </a:xfrm>
        </p:spPr>
        <p:txBody>
          <a:bodyPr vert="eaVert"/>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F0577-5581-D08B-8BFA-96D3D63E539A}"/>
              </a:ext>
            </a:extLst>
          </p:cNvPr>
          <p:cNvSpPr>
            <a:spLocks noGrp="1"/>
          </p:cNvSpPr>
          <p:nvPr>
            <p:ph type="dt" sz="half" idx="10"/>
          </p:nvPr>
        </p:nvSpPr>
        <p:spPr>
          <a:xfrm>
            <a:off x="838200" y="6331298"/>
            <a:ext cx="2743200" cy="365125"/>
          </a:xfrm>
        </p:spPr>
        <p:txBody>
          <a:bodyPr/>
          <a:lstStyle>
            <a:lvl1pPr>
              <a:defRPr>
                <a:latin typeface="Avenir Next" panose="020B0503020202020204" pitchFamily="34" charset="0"/>
              </a:defRPr>
            </a:lvl1pPr>
          </a:lstStyle>
          <a:p>
            <a:fld id="{81A22621-7053-A445-86C9-CBB6BE6FC170}" type="datetimeFigureOut">
              <a:rPr lang="en-US" smtClean="0"/>
              <a:pPr/>
              <a:t>11/28/2022</a:t>
            </a:fld>
            <a:endParaRPr lang="en-US"/>
          </a:p>
        </p:txBody>
      </p:sp>
      <p:sp>
        <p:nvSpPr>
          <p:cNvPr id="5" name="Footer Placeholder 4">
            <a:extLst>
              <a:ext uri="{FF2B5EF4-FFF2-40B4-BE49-F238E27FC236}">
                <a16:creationId xmlns:a16="http://schemas.microsoft.com/office/drawing/2014/main" id="{FDD9EB96-04C4-D4B0-EB6A-A8FC9BDB5B5E}"/>
              </a:ext>
            </a:extLst>
          </p:cNvPr>
          <p:cNvSpPr>
            <a:spLocks noGrp="1"/>
          </p:cNvSpPr>
          <p:nvPr>
            <p:ph type="ftr" sz="quarter" idx="11"/>
          </p:nvPr>
        </p:nvSpPr>
        <p:spPr>
          <a:xfrm>
            <a:off x="4038600" y="6331298"/>
            <a:ext cx="4114800" cy="365125"/>
          </a:xfrm>
        </p:spPr>
        <p:txBody>
          <a:bodyPr/>
          <a:lstStyle>
            <a:lvl1pPr>
              <a:defRPr>
                <a:latin typeface="Avenir Next" panose="020B0503020202020204" pitchFamily="34" charset="0"/>
              </a:defRPr>
            </a:lvl1pPr>
          </a:lstStyle>
          <a:p>
            <a:endParaRPr lang="en-US"/>
          </a:p>
        </p:txBody>
      </p:sp>
      <p:sp>
        <p:nvSpPr>
          <p:cNvPr id="6" name="Slide Number Placeholder 5">
            <a:extLst>
              <a:ext uri="{FF2B5EF4-FFF2-40B4-BE49-F238E27FC236}">
                <a16:creationId xmlns:a16="http://schemas.microsoft.com/office/drawing/2014/main" id="{2694B1C5-A575-FD6A-FDF6-6DB6F1934A46}"/>
              </a:ext>
            </a:extLst>
          </p:cNvPr>
          <p:cNvSpPr>
            <a:spLocks noGrp="1"/>
          </p:cNvSpPr>
          <p:nvPr>
            <p:ph type="sldNum" sz="quarter" idx="12"/>
          </p:nvPr>
        </p:nvSpPr>
        <p:spPr>
          <a:xfrm>
            <a:off x="8610600" y="6331298"/>
            <a:ext cx="2743200" cy="365125"/>
          </a:xfrm>
        </p:spPr>
        <p:txBody>
          <a:bodyPr/>
          <a:lstStyle>
            <a:lvl1pPr>
              <a:defRPr>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413142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68E3-FEDB-146F-627E-90C571CBF5CA}"/>
              </a:ext>
            </a:extLst>
          </p:cNvPr>
          <p:cNvSpPr>
            <a:spLocks noGrp="1"/>
          </p:cNvSpPr>
          <p:nvPr>
            <p:ph type="title"/>
          </p:nvPr>
        </p:nvSpPr>
        <p:spPr/>
        <p:txBody>
          <a:bodyPr/>
          <a:lstStyle>
            <a:lvl1pPr>
              <a:defRPr>
                <a:latin typeface="Avenir Next" panose="020B05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1701588-D981-9F85-500E-A24CC358C41C}"/>
              </a:ext>
            </a:extLst>
          </p:cNvPr>
          <p:cNvSpPr>
            <a:spLocks noGrp="1"/>
          </p:cNvSpPr>
          <p:nvPr>
            <p:ph idx="1"/>
          </p:nvPr>
        </p:nvSpPr>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DDCDE-18FC-F9C9-4D99-7ADAFE03F493}"/>
              </a:ext>
            </a:extLst>
          </p:cNvPr>
          <p:cNvSpPr>
            <a:spLocks noGrp="1"/>
          </p:cNvSpPr>
          <p:nvPr>
            <p:ph type="dt" sz="half" idx="10"/>
          </p:nvPr>
        </p:nvSpPr>
        <p:spPr/>
        <p:txBody>
          <a:bodyPr/>
          <a:lstStyle>
            <a:lvl1pPr>
              <a:defRPr>
                <a:latin typeface="Avenir Next" panose="020B0503020202020204" pitchFamily="34" charset="0"/>
              </a:defRPr>
            </a:lvl1pPr>
          </a:lstStyle>
          <a:p>
            <a:fld id="{81A22621-7053-A445-86C9-CBB6BE6FC170}" type="datetimeFigureOut">
              <a:rPr lang="en-US" smtClean="0"/>
              <a:pPr/>
              <a:t>11/28/2022</a:t>
            </a:fld>
            <a:endParaRPr lang="en-US"/>
          </a:p>
        </p:txBody>
      </p:sp>
      <p:sp>
        <p:nvSpPr>
          <p:cNvPr id="5" name="Footer Placeholder 4">
            <a:extLst>
              <a:ext uri="{FF2B5EF4-FFF2-40B4-BE49-F238E27FC236}">
                <a16:creationId xmlns:a16="http://schemas.microsoft.com/office/drawing/2014/main" id="{E09E84A9-C01F-B716-FAAE-9BB6629F7B98}"/>
              </a:ext>
            </a:extLst>
          </p:cNvPr>
          <p:cNvSpPr>
            <a:spLocks noGrp="1"/>
          </p:cNvSpPr>
          <p:nvPr>
            <p:ph type="ftr" sz="quarter" idx="11"/>
          </p:nvPr>
        </p:nvSpPr>
        <p:spPr/>
        <p:txBody>
          <a:bodyPr/>
          <a:lstStyle>
            <a:lvl1pPr>
              <a:defRPr>
                <a:latin typeface="Avenir Next" panose="020B0503020202020204" pitchFamily="34" charset="0"/>
              </a:defRPr>
            </a:lvl1pPr>
          </a:lstStyle>
          <a:p>
            <a:endParaRPr lang="en-US"/>
          </a:p>
        </p:txBody>
      </p:sp>
      <p:sp>
        <p:nvSpPr>
          <p:cNvPr id="6" name="Slide Number Placeholder 5">
            <a:extLst>
              <a:ext uri="{FF2B5EF4-FFF2-40B4-BE49-F238E27FC236}">
                <a16:creationId xmlns:a16="http://schemas.microsoft.com/office/drawing/2014/main" id="{BA5906D8-8334-0683-62C0-922F2187AD80}"/>
              </a:ext>
            </a:extLst>
          </p:cNvPr>
          <p:cNvSpPr>
            <a:spLocks noGrp="1"/>
          </p:cNvSpPr>
          <p:nvPr>
            <p:ph type="sldNum" sz="quarter" idx="12"/>
          </p:nvPr>
        </p:nvSpPr>
        <p:spPr/>
        <p:txBody>
          <a:bodyPr/>
          <a:lstStyle>
            <a:lvl1pPr>
              <a:defRPr>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1280456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474C5-8C8B-DABB-A301-04D78E4E1C73}"/>
              </a:ext>
            </a:extLst>
          </p:cNvPr>
          <p:cNvSpPr>
            <a:spLocks noGrp="1"/>
          </p:cNvSpPr>
          <p:nvPr>
            <p:ph type="title"/>
          </p:nvPr>
        </p:nvSpPr>
        <p:spPr>
          <a:xfrm>
            <a:off x="831850" y="1709738"/>
            <a:ext cx="10515600" cy="2852737"/>
          </a:xfrm>
        </p:spPr>
        <p:txBody>
          <a:bodyPr anchor="b"/>
          <a:lstStyle>
            <a:lvl1pPr>
              <a:defRPr sz="6000">
                <a:latin typeface="Avenir Next" panose="020B0503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0009C7FC-673F-D631-776D-B89EA49F8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02397A-80EE-9286-6A2F-014384E1C6D9}"/>
              </a:ext>
            </a:extLst>
          </p:cNvPr>
          <p:cNvSpPr>
            <a:spLocks noGrp="1"/>
          </p:cNvSpPr>
          <p:nvPr>
            <p:ph type="dt" sz="half" idx="10"/>
          </p:nvPr>
        </p:nvSpPr>
        <p:spPr/>
        <p:txBody>
          <a:bodyPr/>
          <a:lstStyle>
            <a:lvl1pPr>
              <a:defRPr>
                <a:latin typeface="Avenir Next" panose="020B0503020202020204" pitchFamily="34" charset="0"/>
              </a:defRPr>
            </a:lvl1pPr>
          </a:lstStyle>
          <a:p>
            <a:fld id="{81A22621-7053-A445-86C9-CBB6BE6FC170}" type="datetimeFigureOut">
              <a:rPr lang="en-US" smtClean="0"/>
              <a:pPr/>
              <a:t>11/28/2022</a:t>
            </a:fld>
            <a:endParaRPr lang="en-US"/>
          </a:p>
        </p:txBody>
      </p:sp>
      <p:sp>
        <p:nvSpPr>
          <p:cNvPr id="5" name="Footer Placeholder 4">
            <a:extLst>
              <a:ext uri="{FF2B5EF4-FFF2-40B4-BE49-F238E27FC236}">
                <a16:creationId xmlns:a16="http://schemas.microsoft.com/office/drawing/2014/main" id="{06D3F9E8-1D40-F015-5D05-BA31E904F72C}"/>
              </a:ext>
            </a:extLst>
          </p:cNvPr>
          <p:cNvSpPr>
            <a:spLocks noGrp="1"/>
          </p:cNvSpPr>
          <p:nvPr>
            <p:ph type="ftr" sz="quarter" idx="11"/>
          </p:nvPr>
        </p:nvSpPr>
        <p:spPr/>
        <p:txBody>
          <a:bodyPr/>
          <a:lstStyle>
            <a:lvl1pPr>
              <a:defRPr>
                <a:latin typeface="Avenir Next" panose="020B0503020202020204" pitchFamily="34" charset="0"/>
              </a:defRPr>
            </a:lvl1pPr>
          </a:lstStyle>
          <a:p>
            <a:endParaRPr lang="en-US"/>
          </a:p>
        </p:txBody>
      </p:sp>
      <p:sp>
        <p:nvSpPr>
          <p:cNvPr id="6" name="Slide Number Placeholder 5">
            <a:extLst>
              <a:ext uri="{FF2B5EF4-FFF2-40B4-BE49-F238E27FC236}">
                <a16:creationId xmlns:a16="http://schemas.microsoft.com/office/drawing/2014/main" id="{08CF3C3B-3BC1-8872-7BE1-61949042EAD1}"/>
              </a:ext>
            </a:extLst>
          </p:cNvPr>
          <p:cNvSpPr>
            <a:spLocks noGrp="1"/>
          </p:cNvSpPr>
          <p:nvPr>
            <p:ph type="sldNum" sz="quarter" idx="12"/>
          </p:nvPr>
        </p:nvSpPr>
        <p:spPr/>
        <p:txBody>
          <a:bodyPr/>
          <a:lstStyle>
            <a:lvl1pPr>
              <a:defRPr>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4184261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D7E6-1672-818C-FF1D-D31297B0A6B9}"/>
              </a:ext>
            </a:extLst>
          </p:cNvPr>
          <p:cNvSpPr>
            <a:spLocks noGrp="1"/>
          </p:cNvSpPr>
          <p:nvPr>
            <p:ph type="title"/>
          </p:nvPr>
        </p:nvSpPr>
        <p:spPr/>
        <p:txBody>
          <a:bodyPr/>
          <a:lstStyle>
            <a:lvl1pPr>
              <a:defRPr>
                <a:latin typeface="Avenir Next" panose="020B05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25B2412-DB33-B518-C32B-9DFE47919E0B}"/>
              </a:ext>
            </a:extLst>
          </p:cNvPr>
          <p:cNvSpPr>
            <a:spLocks noGrp="1"/>
          </p:cNvSpPr>
          <p:nvPr>
            <p:ph sz="half" idx="1"/>
          </p:nvPr>
        </p:nvSpPr>
        <p:spPr>
          <a:xfrm>
            <a:off x="838200" y="1825625"/>
            <a:ext cx="5181600" cy="4351338"/>
          </a:xfrm>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6ACC02-09D0-C610-D146-495B98F902F3}"/>
              </a:ext>
            </a:extLst>
          </p:cNvPr>
          <p:cNvSpPr>
            <a:spLocks noGrp="1"/>
          </p:cNvSpPr>
          <p:nvPr>
            <p:ph sz="half" idx="2"/>
          </p:nvPr>
        </p:nvSpPr>
        <p:spPr>
          <a:xfrm>
            <a:off x="6172200" y="1825625"/>
            <a:ext cx="5181600" cy="4351338"/>
          </a:xfrm>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CD3E01-06EB-1F83-2FD4-BB3BEF7CB2CC}"/>
              </a:ext>
            </a:extLst>
          </p:cNvPr>
          <p:cNvSpPr>
            <a:spLocks noGrp="1"/>
          </p:cNvSpPr>
          <p:nvPr>
            <p:ph type="dt" sz="half" idx="10"/>
          </p:nvPr>
        </p:nvSpPr>
        <p:spPr/>
        <p:txBody>
          <a:bodyPr/>
          <a:lstStyle>
            <a:lvl1pPr>
              <a:defRPr>
                <a:latin typeface="Avenir Next" panose="020B0503020202020204" pitchFamily="34" charset="0"/>
              </a:defRPr>
            </a:lvl1pPr>
          </a:lstStyle>
          <a:p>
            <a:fld id="{81A22621-7053-A445-86C9-CBB6BE6FC170}" type="datetimeFigureOut">
              <a:rPr lang="en-US" smtClean="0"/>
              <a:pPr/>
              <a:t>11/28/2022</a:t>
            </a:fld>
            <a:endParaRPr lang="en-US"/>
          </a:p>
        </p:txBody>
      </p:sp>
      <p:sp>
        <p:nvSpPr>
          <p:cNvPr id="6" name="Footer Placeholder 5">
            <a:extLst>
              <a:ext uri="{FF2B5EF4-FFF2-40B4-BE49-F238E27FC236}">
                <a16:creationId xmlns:a16="http://schemas.microsoft.com/office/drawing/2014/main" id="{248EA384-B3A8-549C-A24A-3793DA43D968}"/>
              </a:ext>
            </a:extLst>
          </p:cNvPr>
          <p:cNvSpPr>
            <a:spLocks noGrp="1"/>
          </p:cNvSpPr>
          <p:nvPr>
            <p:ph type="ftr" sz="quarter" idx="11"/>
          </p:nvPr>
        </p:nvSpPr>
        <p:spPr/>
        <p:txBody>
          <a:bodyPr/>
          <a:lstStyle>
            <a:lvl1pPr>
              <a:defRPr>
                <a:latin typeface="Avenir Next" panose="020B0503020202020204" pitchFamily="34" charset="0"/>
              </a:defRPr>
            </a:lvl1pPr>
          </a:lstStyle>
          <a:p>
            <a:endParaRPr lang="en-US"/>
          </a:p>
        </p:txBody>
      </p:sp>
      <p:sp>
        <p:nvSpPr>
          <p:cNvPr id="7" name="Slide Number Placeholder 6">
            <a:extLst>
              <a:ext uri="{FF2B5EF4-FFF2-40B4-BE49-F238E27FC236}">
                <a16:creationId xmlns:a16="http://schemas.microsoft.com/office/drawing/2014/main" id="{FEB761DC-E772-8C7A-4481-E92ABCE5700F}"/>
              </a:ext>
            </a:extLst>
          </p:cNvPr>
          <p:cNvSpPr>
            <a:spLocks noGrp="1"/>
          </p:cNvSpPr>
          <p:nvPr>
            <p:ph type="sldNum" sz="quarter" idx="12"/>
          </p:nvPr>
        </p:nvSpPr>
        <p:spPr/>
        <p:txBody>
          <a:bodyPr/>
          <a:lstStyle>
            <a:lvl1pPr>
              <a:defRPr>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275326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4B41C-6322-BA05-CEAB-5A4B994DD1A6}"/>
              </a:ext>
            </a:extLst>
          </p:cNvPr>
          <p:cNvSpPr>
            <a:spLocks noGrp="1"/>
          </p:cNvSpPr>
          <p:nvPr>
            <p:ph type="title"/>
          </p:nvPr>
        </p:nvSpPr>
        <p:spPr>
          <a:xfrm>
            <a:off x="839788" y="365125"/>
            <a:ext cx="10515600" cy="1325563"/>
          </a:xfrm>
        </p:spPr>
        <p:txBody>
          <a:bodyPr/>
          <a:lstStyle>
            <a:lvl1pPr>
              <a:defRPr>
                <a:latin typeface="Avenir Next" panose="020B0503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1B9B074-6901-7A94-74B7-1BB5EB5664C3}"/>
              </a:ext>
            </a:extLst>
          </p:cNvPr>
          <p:cNvSpPr>
            <a:spLocks noGrp="1"/>
          </p:cNvSpPr>
          <p:nvPr>
            <p:ph type="body" idx="1"/>
          </p:nvPr>
        </p:nvSpPr>
        <p:spPr>
          <a:xfrm>
            <a:off x="839788" y="1681163"/>
            <a:ext cx="5157787" cy="823912"/>
          </a:xfrm>
        </p:spPr>
        <p:txBody>
          <a:bodyPr anchor="b"/>
          <a:lstStyle>
            <a:lvl1pPr marL="0" indent="0">
              <a:buNone/>
              <a:defRPr sz="24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3635EF-03E5-3B87-4A39-325DBD945761}"/>
              </a:ext>
            </a:extLst>
          </p:cNvPr>
          <p:cNvSpPr>
            <a:spLocks noGrp="1"/>
          </p:cNvSpPr>
          <p:nvPr>
            <p:ph sz="half" idx="2"/>
          </p:nvPr>
        </p:nvSpPr>
        <p:spPr>
          <a:xfrm>
            <a:off x="839788" y="2505075"/>
            <a:ext cx="5157787" cy="3684588"/>
          </a:xfrm>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42B404-7CF7-893C-879E-04CB449D1604}"/>
              </a:ext>
            </a:extLst>
          </p:cNvPr>
          <p:cNvSpPr>
            <a:spLocks noGrp="1"/>
          </p:cNvSpPr>
          <p:nvPr>
            <p:ph type="body" sz="quarter" idx="3"/>
          </p:nvPr>
        </p:nvSpPr>
        <p:spPr>
          <a:xfrm>
            <a:off x="6172200" y="1681163"/>
            <a:ext cx="5183188" cy="823912"/>
          </a:xfrm>
        </p:spPr>
        <p:txBody>
          <a:bodyPr anchor="b"/>
          <a:lstStyle>
            <a:lvl1pPr marL="0" indent="0">
              <a:buNone/>
              <a:defRPr sz="2400" b="1">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9C66E0-1E3C-0F08-98E9-10B1D6D32520}"/>
              </a:ext>
            </a:extLst>
          </p:cNvPr>
          <p:cNvSpPr>
            <a:spLocks noGrp="1"/>
          </p:cNvSpPr>
          <p:nvPr>
            <p:ph sz="quarter" idx="4"/>
          </p:nvPr>
        </p:nvSpPr>
        <p:spPr>
          <a:xfrm>
            <a:off x="6172200" y="2505075"/>
            <a:ext cx="5183188" cy="3684588"/>
          </a:xfrm>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E3EAA1-B1FB-08D2-C21A-28FA04F20939}"/>
              </a:ext>
            </a:extLst>
          </p:cNvPr>
          <p:cNvSpPr>
            <a:spLocks noGrp="1"/>
          </p:cNvSpPr>
          <p:nvPr>
            <p:ph type="dt" sz="half" idx="10"/>
          </p:nvPr>
        </p:nvSpPr>
        <p:spPr/>
        <p:txBody>
          <a:bodyPr/>
          <a:lstStyle>
            <a:lvl1pPr>
              <a:defRPr>
                <a:latin typeface="Avenir Next" panose="020B0503020202020204" pitchFamily="34" charset="0"/>
              </a:defRPr>
            </a:lvl1pPr>
          </a:lstStyle>
          <a:p>
            <a:fld id="{81A22621-7053-A445-86C9-CBB6BE6FC170}" type="datetimeFigureOut">
              <a:rPr lang="en-US" smtClean="0"/>
              <a:pPr/>
              <a:t>11/28/2022</a:t>
            </a:fld>
            <a:endParaRPr lang="en-US"/>
          </a:p>
        </p:txBody>
      </p:sp>
      <p:sp>
        <p:nvSpPr>
          <p:cNvPr id="8" name="Footer Placeholder 7">
            <a:extLst>
              <a:ext uri="{FF2B5EF4-FFF2-40B4-BE49-F238E27FC236}">
                <a16:creationId xmlns:a16="http://schemas.microsoft.com/office/drawing/2014/main" id="{9E411C00-A181-ACDA-4552-9DDD8F7318B1}"/>
              </a:ext>
            </a:extLst>
          </p:cNvPr>
          <p:cNvSpPr>
            <a:spLocks noGrp="1"/>
          </p:cNvSpPr>
          <p:nvPr>
            <p:ph type="ftr" sz="quarter" idx="11"/>
          </p:nvPr>
        </p:nvSpPr>
        <p:spPr/>
        <p:txBody>
          <a:bodyPr/>
          <a:lstStyle>
            <a:lvl1pPr>
              <a:defRPr>
                <a:latin typeface="Avenir Next" panose="020B0503020202020204" pitchFamily="34" charset="0"/>
              </a:defRPr>
            </a:lvl1pPr>
          </a:lstStyle>
          <a:p>
            <a:endParaRPr lang="en-US"/>
          </a:p>
        </p:txBody>
      </p:sp>
      <p:sp>
        <p:nvSpPr>
          <p:cNvPr id="9" name="Slide Number Placeholder 8">
            <a:extLst>
              <a:ext uri="{FF2B5EF4-FFF2-40B4-BE49-F238E27FC236}">
                <a16:creationId xmlns:a16="http://schemas.microsoft.com/office/drawing/2014/main" id="{9A285669-AF6C-9012-284B-B367C2F0E1C0}"/>
              </a:ext>
            </a:extLst>
          </p:cNvPr>
          <p:cNvSpPr>
            <a:spLocks noGrp="1"/>
          </p:cNvSpPr>
          <p:nvPr>
            <p:ph type="sldNum" sz="quarter" idx="12"/>
          </p:nvPr>
        </p:nvSpPr>
        <p:spPr/>
        <p:txBody>
          <a:bodyPr/>
          <a:lstStyle>
            <a:lvl1pPr>
              <a:defRPr>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110953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571D6-32CD-D7F0-1E82-CDE464CC13B9}"/>
              </a:ext>
            </a:extLst>
          </p:cNvPr>
          <p:cNvSpPr>
            <a:spLocks noGrp="1"/>
          </p:cNvSpPr>
          <p:nvPr>
            <p:ph type="title"/>
          </p:nvPr>
        </p:nvSpPr>
        <p:spPr/>
        <p:txBody>
          <a:bodyPr/>
          <a:lstStyle>
            <a:lvl1pPr>
              <a:defRPr>
                <a:latin typeface="Avenir Next" panose="020B0503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E0906E3E-9AF8-A750-57F1-9DF02D912511}"/>
              </a:ext>
            </a:extLst>
          </p:cNvPr>
          <p:cNvSpPr>
            <a:spLocks noGrp="1"/>
          </p:cNvSpPr>
          <p:nvPr>
            <p:ph type="dt" sz="half" idx="10"/>
          </p:nvPr>
        </p:nvSpPr>
        <p:spPr/>
        <p:txBody>
          <a:bodyPr/>
          <a:lstStyle>
            <a:lvl1pPr>
              <a:defRPr>
                <a:latin typeface="Avenir Next" panose="020B0503020202020204" pitchFamily="34" charset="0"/>
              </a:defRPr>
            </a:lvl1pPr>
          </a:lstStyle>
          <a:p>
            <a:fld id="{81A22621-7053-A445-86C9-CBB6BE6FC170}" type="datetimeFigureOut">
              <a:rPr lang="en-US" smtClean="0"/>
              <a:pPr/>
              <a:t>11/28/2022</a:t>
            </a:fld>
            <a:endParaRPr lang="en-US"/>
          </a:p>
        </p:txBody>
      </p:sp>
      <p:sp>
        <p:nvSpPr>
          <p:cNvPr id="4" name="Footer Placeholder 3">
            <a:extLst>
              <a:ext uri="{FF2B5EF4-FFF2-40B4-BE49-F238E27FC236}">
                <a16:creationId xmlns:a16="http://schemas.microsoft.com/office/drawing/2014/main" id="{13B984A6-669E-D8BC-2893-D2F0CD96C8E7}"/>
              </a:ext>
            </a:extLst>
          </p:cNvPr>
          <p:cNvSpPr>
            <a:spLocks noGrp="1"/>
          </p:cNvSpPr>
          <p:nvPr>
            <p:ph type="ftr" sz="quarter" idx="11"/>
          </p:nvPr>
        </p:nvSpPr>
        <p:spPr/>
        <p:txBody>
          <a:bodyPr/>
          <a:lstStyle>
            <a:lvl1pPr>
              <a:defRPr>
                <a:latin typeface="Avenir Next" panose="020B0503020202020204" pitchFamily="34" charset="0"/>
              </a:defRPr>
            </a:lvl1pPr>
          </a:lstStyle>
          <a:p>
            <a:endParaRPr lang="en-US"/>
          </a:p>
        </p:txBody>
      </p:sp>
      <p:sp>
        <p:nvSpPr>
          <p:cNvPr id="5" name="Slide Number Placeholder 4">
            <a:extLst>
              <a:ext uri="{FF2B5EF4-FFF2-40B4-BE49-F238E27FC236}">
                <a16:creationId xmlns:a16="http://schemas.microsoft.com/office/drawing/2014/main" id="{6EEE4FBE-2C72-C0E6-868E-5C33DE452FB6}"/>
              </a:ext>
            </a:extLst>
          </p:cNvPr>
          <p:cNvSpPr>
            <a:spLocks noGrp="1"/>
          </p:cNvSpPr>
          <p:nvPr>
            <p:ph type="sldNum" sz="quarter" idx="12"/>
          </p:nvPr>
        </p:nvSpPr>
        <p:spPr/>
        <p:txBody>
          <a:bodyPr/>
          <a:lstStyle>
            <a:lvl1pPr>
              <a:defRPr>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4193317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5F019-4858-9397-75DE-D1D707D5E683}"/>
              </a:ext>
            </a:extLst>
          </p:cNvPr>
          <p:cNvSpPr>
            <a:spLocks noGrp="1"/>
          </p:cNvSpPr>
          <p:nvPr>
            <p:ph type="dt" sz="half" idx="10"/>
          </p:nvPr>
        </p:nvSpPr>
        <p:spPr/>
        <p:txBody>
          <a:bodyPr/>
          <a:lstStyle>
            <a:lvl1pPr>
              <a:defRPr>
                <a:latin typeface="Avenir Next" panose="020B0503020202020204" pitchFamily="34" charset="0"/>
              </a:defRPr>
            </a:lvl1pPr>
          </a:lstStyle>
          <a:p>
            <a:fld id="{81A22621-7053-A445-86C9-CBB6BE6FC170}" type="datetimeFigureOut">
              <a:rPr lang="en-US" smtClean="0"/>
              <a:pPr/>
              <a:t>11/28/2022</a:t>
            </a:fld>
            <a:endParaRPr lang="en-US"/>
          </a:p>
        </p:txBody>
      </p:sp>
      <p:sp>
        <p:nvSpPr>
          <p:cNvPr id="3" name="Footer Placeholder 2">
            <a:extLst>
              <a:ext uri="{FF2B5EF4-FFF2-40B4-BE49-F238E27FC236}">
                <a16:creationId xmlns:a16="http://schemas.microsoft.com/office/drawing/2014/main" id="{CFBCEA88-D0AD-2705-5BB6-9B9DB28BC017}"/>
              </a:ext>
            </a:extLst>
          </p:cNvPr>
          <p:cNvSpPr>
            <a:spLocks noGrp="1"/>
          </p:cNvSpPr>
          <p:nvPr>
            <p:ph type="ftr" sz="quarter" idx="11"/>
          </p:nvPr>
        </p:nvSpPr>
        <p:spPr/>
        <p:txBody>
          <a:bodyPr/>
          <a:lstStyle>
            <a:lvl1pPr>
              <a:defRPr>
                <a:latin typeface="Avenir Next" panose="020B0503020202020204" pitchFamily="34" charset="0"/>
              </a:defRPr>
            </a:lvl1pPr>
          </a:lstStyle>
          <a:p>
            <a:endParaRPr lang="en-US"/>
          </a:p>
        </p:txBody>
      </p:sp>
      <p:sp>
        <p:nvSpPr>
          <p:cNvPr id="4" name="Slide Number Placeholder 3">
            <a:extLst>
              <a:ext uri="{FF2B5EF4-FFF2-40B4-BE49-F238E27FC236}">
                <a16:creationId xmlns:a16="http://schemas.microsoft.com/office/drawing/2014/main" id="{E9F2E1D3-E320-E15A-96E2-9199302F9095}"/>
              </a:ext>
            </a:extLst>
          </p:cNvPr>
          <p:cNvSpPr>
            <a:spLocks noGrp="1"/>
          </p:cNvSpPr>
          <p:nvPr>
            <p:ph type="sldNum" sz="quarter" idx="12"/>
          </p:nvPr>
        </p:nvSpPr>
        <p:spPr/>
        <p:txBody>
          <a:bodyPr/>
          <a:lstStyle>
            <a:lvl1pPr>
              <a:defRPr>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112533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33CE-1267-0A6B-7A6B-DE2F31E8BEC4}"/>
              </a:ext>
            </a:extLst>
          </p:cNvPr>
          <p:cNvSpPr>
            <a:spLocks noGrp="1"/>
          </p:cNvSpPr>
          <p:nvPr>
            <p:ph type="title"/>
          </p:nvPr>
        </p:nvSpPr>
        <p:spPr>
          <a:xfrm>
            <a:off x="839788" y="457200"/>
            <a:ext cx="3932237" cy="1600200"/>
          </a:xfrm>
        </p:spPr>
        <p:txBody>
          <a:bodyPr anchor="b"/>
          <a:lstStyle>
            <a:lvl1pPr>
              <a:defRPr sz="3200">
                <a:latin typeface="Avenir Next" panose="020B05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A776143-FC58-E9A4-A87E-349036778B60}"/>
              </a:ext>
            </a:extLst>
          </p:cNvPr>
          <p:cNvSpPr>
            <a:spLocks noGrp="1"/>
          </p:cNvSpPr>
          <p:nvPr>
            <p:ph idx="1"/>
          </p:nvPr>
        </p:nvSpPr>
        <p:spPr>
          <a:xfrm>
            <a:off x="5183188" y="987425"/>
            <a:ext cx="6172200" cy="4873625"/>
          </a:xfrm>
        </p:spPr>
        <p:txBody>
          <a:bodyPr/>
          <a:lstStyle>
            <a:lvl1pPr>
              <a:defRPr sz="3200">
                <a:latin typeface="Avenir Next" panose="020B0503020202020204" pitchFamily="34" charset="0"/>
              </a:defRPr>
            </a:lvl1pPr>
            <a:lvl2pPr>
              <a:defRPr sz="2800">
                <a:latin typeface="Avenir Next" panose="020B0503020202020204" pitchFamily="34" charset="0"/>
              </a:defRPr>
            </a:lvl2pPr>
            <a:lvl3pPr>
              <a:defRPr sz="2400">
                <a:latin typeface="Avenir Next" panose="020B0503020202020204" pitchFamily="34" charset="0"/>
              </a:defRPr>
            </a:lvl3pPr>
            <a:lvl4pPr>
              <a:defRPr sz="2000">
                <a:latin typeface="Avenir Next" panose="020B0503020202020204" pitchFamily="34" charset="0"/>
              </a:defRPr>
            </a:lvl4pPr>
            <a:lvl5pPr>
              <a:defRPr sz="2000">
                <a:latin typeface="Avenir Next" panose="020B0503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CD599D-5355-FC24-03BC-084AA6A1009C}"/>
              </a:ext>
            </a:extLst>
          </p:cNvPr>
          <p:cNvSpPr>
            <a:spLocks noGrp="1"/>
          </p:cNvSpPr>
          <p:nvPr>
            <p:ph type="body" sz="half" idx="2"/>
          </p:nvPr>
        </p:nvSpPr>
        <p:spPr>
          <a:xfrm>
            <a:off x="839788" y="2057400"/>
            <a:ext cx="3932237" cy="3811588"/>
          </a:xfrm>
        </p:spPr>
        <p:txBody>
          <a:bodyPr/>
          <a:lstStyle>
            <a:lvl1pPr marL="0" indent="0">
              <a:buNone/>
              <a:defRPr sz="1600">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8CD4B5-91C3-880B-6042-F5882232B5F0}"/>
              </a:ext>
            </a:extLst>
          </p:cNvPr>
          <p:cNvSpPr>
            <a:spLocks noGrp="1"/>
          </p:cNvSpPr>
          <p:nvPr>
            <p:ph type="dt" sz="half" idx="10"/>
          </p:nvPr>
        </p:nvSpPr>
        <p:spPr/>
        <p:txBody>
          <a:bodyPr/>
          <a:lstStyle>
            <a:lvl1pPr>
              <a:defRPr>
                <a:latin typeface="Avenir Next" panose="020B0503020202020204" pitchFamily="34" charset="0"/>
              </a:defRPr>
            </a:lvl1pPr>
          </a:lstStyle>
          <a:p>
            <a:fld id="{81A22621-7053-A445-86C9-CBB6BE6FC170}" type="datetimeFigureOut">
              <a:rPr lang="en-US" smtClean="0"/>
              <a:pPr/>
              <a:t>11/28/2022</a:t>
            </a:fld>
            <a:endParaRPr lang="en-US"/>
          </a:p>
        </p:txBody>
      </p:sp>
      <p:sp>
        <p:nvSpPr>
          <p:cNvPr id="6" name="Footer Placeholder 5">
            <a:extLst>
              <a:ext uri="{FF2B5EF4-FFF2-40B4-BE49-F238E27FC236}">
                <a16:creationId xmlns:a16="http://schemas.microsoft.com/office/drawing/2014/main" id="{EA53F755-F431-36EF-8EB0-B82F99C81941}"/>
              </a:ext>
            </a:extLst>
          </p:cNvPr>
          <p:cNvSpPr>
            <a:spLocks noGrp="1"/>
          </p:cNvSpPr>
          <p:nvPr>
            <p:ph type="ftr" sz="quarter" idx="11"/>
          </p:nvPr>
        </p:nvSpPr>
        <p:spPr/>
        <p:txBody>
          <a:bodyPr/>
          <a:lstStyle>
            <a:lvl1pPr>
              <a:defRPr>
                <a:latin typeface="Avenir Next" panose="020B0503020202020204" pitchFamily="34" charset="0"/>
              </a:defRPr>
            </a:lvl1pPr>
          </a:lstStyle>
          <a:p>
            <a:endParaRPr lang="en-US"/>
          </a:p>
        </p:txBody>
      </p:sp>
      <p:sp>
        <p:nvSpPr>
          <p:cNvPr id="7" name="Slide Number Placeholder 6">
            <a:extLst>
              <a:ext uri="{FF2B5EF4-FFF2-40B4-BE49-F238E27FC236}">
                <a16:creationId xmlns:a16="http://schemas.microsoft.com/office/drawing/2014/main" id="{0B9E132B-FB0A-93B3-1C54-765518881D27}"/>
              </a:ext>
            </a:extLst>
          </p:cNvPr>
          <p:cNvSpPr>
            <a:spLocks noGrp="1"/>
          </p:cNvSpPr>
          <p:nvPr>
            <p:ph type="sldNum" sz="quarter" idx="12"/>
          </p:nvPr>
        </p:nvSpPr>
        <p:spPr/>
        <p:txBody>
          <a:bodyPr/>
          <a:lstStyle>
            <a:lvl1pPr>
              <a:defRPr>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26053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AEB90-510A-E200-4D73-9FD8B547A083}"/>
              </a:ext>
            </a:extLst>
          </p:cNvPr>
          <p:cNvSpPr>
            <a:spLocks noGrp="1"/>
          </p:cNvSpPr>
          <p:nvPr>
            <p:ph type="title"/>
          </p:nvPr>
        </p:nvSpPr>
        <p:spPr>
          <a:xfrm>
            <a:off x="839788" y="457200"/>
            <a:ext cx="3932237" cy="1600200"/>
          </a:xfrm>
        </p:spPr>
        <p:txBody>
          <a:bodyPr anchor="b"/>
          <a:lstStyle>
            <a:lvl1pPr>
              <a:defRPr sz="3200">
                <a:latin typeface="Avenir Next" panose="020B0503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98F0EB86-BDF9-DE0E-21EC-DE7004DC1194}"/>
              </a:ext>
            </a:extLst>
          </p:cNvPr>
          <p:cNvSpPr>
            <a:spLocks noGrp="1"/>
          </p:cNvSpPr>
          <p:nvPr>
            <p:ph type="pic" idx="1"/>
          </p:nvPr>
        </p:nvSpPr>
        <p:spPr>
          <a:xfrm>
            <a:off x="5183188" y="987425"/>
            <a:ext cx="6172200" cy="4873625"/>
          </a:xfrm>
        </p:spPr>
        <p:txBody>
          <a:bodyPr/>
          <a:lstStyle>
            <a:lvl1pPr marL="0" indent="0">
              <a:buNone/>
              <a:defRPr sz="3200">
                <a:latin typeface="Avenir Next"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237A42-BE7F-73AC-090A-B1B52E9E2B89}"/>
              </a:ext>
            </a:extLst>
          </p:cNvPr>
          <p:cNvSpPr>
            <a:spLocks noGrp="1"/>
          </p:cNvSpPr>
          <p:nvPr>
            <p:ph type="body" sz="half" idx="2"/>
          </p:nvPr>
        </p:nvSpPr>
        <p:spPr>
          <a:xfrm>
            <a:off x="839788" y="2057400"/>
            <a:ext cx="3932237" cy="3811588"/>
          </a:xfrm>
        </p:spPr>
        <p:txBody>
          <a:bodyPr/>
          <a:lstStyle>
            <a:lvl1pPr marL="0" indent="0">
              <a:buNone/>
              <a:defRPr sz="1600">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153F43-D39F-FD72-2EE9-0E12301D9301}"/>
              </a:ext>
            </a:extLst>
          </p:cNvPr>
          <p:cNvSpPr>
            <a:spLocks noGrp="1"/>
          </p:cNvSpPr>
          <p:nvPr>
            <p:ph type="dt" sz="half" idx="10"/>
          </p:nvPr>
        </p:nvSpPr>
        <p:spPr/>
        <p:txBody>
          <a:bodyPr/>
          <a:lstStyle>
            <a:lvl1pPr>
              <a:defRPr>
                <a:latin typeface="Avenir Next" panose="020B0503020202020204" pitchFamily="34" charset="0"/>
              </a:defRPr>
            </a:lvl1pPr>
          </a:lstStyle>
          <a:p>
            <a:fld id="{81A22621-7053-A445-86C9-CBB6BE6FC170}" type="datetimeFigureOut">
              <a:rPr lang="en-US" smtClean="0"/>
              <a:pPr/>
              <a:t>11/28/2022</a:t>
            </a:fld>
            <a:endParaRPr lang="en-US"/>
          </a:p>
        </p:txBody>
      </p:sp>
      <p:sp>
        <p:nvSpPr>
          <p:cNvPr id="6" name="Footer Placeholder 5">
            <a:extLst>
              <a:ext uri="{FF2B5EF4-FFF2-40B4-BE49-F238E27FC236}">
                <a16:creationId xmlns:a16="http://schemas.microsoft.com/office/drawing/2014/main" id="{573BB2E8-18B1-586F-86A4-B74A02ACEC29}"/>
              </a:ext>
            </a:extLst>
          </p:cNvPr>
          <p:cNvSpPr>
            <a:spLocks noGrp="1"/>
          </p:cNvSpPr>
          <p:nvPr>
            <p:ph type="ftr" sz="quarter" idx="11"/>
          </p:nvPr>
        </p:nvSpPr>
        <p:spPr/>
        <p:txBody>
          <a:bodyPr/>
          <a:lstStyle>
            <a:lvl1pPr>
              <a:defRPr>
                <a:latin typeface="Avenir Next" panose="020B0503020202020204" pitchFamily="34" charset="0"/>
              </a:defRPr>
            </a:lvl1pPr>
          </a:lstStyle>
          <a:p>
            <a:endParaRPr lang="en-US"/>
          </a:p>
        </p:txBody>
      </p:sp>
      <p:sp>
        <p:nvSpPr>
          <p:cNvPr id="7" name="Slide Number Placeholder 6">
            <a:extLst>
              <a:ext uri="{FF2B5EF4-FFF2-40B4-BE49-F238E27FC236}">
                <a16:creationId xmlns:a16="http://schemas.microsoft.com/office/drawing/2014/main" id="{572EA41B-FE39-A482-037A-A5FE80AABA66}"/>
              </a:ext>
            </a:extLst>
          </p:cNvPr>
          <p:cNvSpPr>
            <a:spLocks noGrp="1"/>
          </p:cNvSpPr>
          <p:nvPr>
            <p:ph type="sldNum" sz="quarter" idx="12"/>
          </p:nvPr>
        </p:nvSpPr>
        <p:spPr/>
        <p:txBody>
          <a:bodyPr/>
          <a:lstStyle>
            <a:lvl1pPr>
              <a:defRPr>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20832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F8DDD-E765-1232-7299-FD58863387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EFFF4-4F9E-3A12-123A-A8F22B5BD9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83D3B-E4A9-5CAC-AEDB-FC06280B6E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panose="020B0503020202020204" pitchFamily="34" charset="0"/>
              </a:defRPr>
            </a:lvl1pPr>
          </a:lstStyle>
          <a:p>
            <a:fld id="{81A22621-7053-A445-86C9-CBB6BE6FC170}" type="datetimeFigureOut">
              <a:rPr lang="en-US" smtClean="0"/>
              <a:pPr/>
              <a:t>11/28/2022</a:t>
            </a:fld>
            <a:endParaRPr lang="en-US"/>
          </a:p>
        </p:txBody>
      </p:sp>
      <p:sp>
        <p:nvSpPr>
          <p:cNvPr id="5" name="Footer Placeholder 4">
            <a:extLst>
              <a:ext uri="{FF2B5EF4-FFF2-40B4-BE49-F238E27FC236}">
                <a16:creationId xmlns:a16="http://schemas.microsoft.com/office/drawing/2014/main" id="{BAC40A90-7F00-5B1B-825A-62E1089D3C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panose="020B0503020202020204" pitchFamily="34" charset="0"/>
              </a:defRPr>
            </a:lvl1pPr>
          </a:lstStyle>
          <a:p>
            <a:endParaRPr lang="en-US"/>
          </a:p>
        </p:txBody>
      </p:sp>
      <p:sp>
        <p:nvSpPr>
          <p:cNvPr id="6" name="Slide Number Placeholder 5">
            <a:extLst>
              <a:ext uri="{FF2B5EF4-FFF2-40B4-BE49-F238E27FC236}">
                <a16:creationId xmlns:a16="http://schemas.microsoft.com/office/drawing/2014/main" id="{01800A4C-3E0D-5151-C6BC-70D1137667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 Next" panose="020B0503020202020204" pitchFamily="34" charset="0"/>
              </a:defRPr>
            </a:lvl1pPr>
          </a:lstStyle>
          <a:p>
            <a:fld id="{4B49D07F-8E58-9A48-AAB7-A795C949C30F}" type="slidenum">
              <a:rPr lang="en-US" smtClean="0"/>
              <a:pPr/>
              <a:t>‹#›</a:t>
            </a:fld>
            <a:endParaRPr lang="en-US"/>
          </a:p>
        </p:txBody>
      </p:sp>
    </p:spTree>
    <p:extLst>
      <p:ext uri="{BB962C8B-B14F-4D97-AF65-F5344CB8AC3E}">
        <p14:creationId xmlns:p14="http://schemas.microsoft.com/office/powerpoint/2010/main" val="3750738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sites.ecu.edu/hmal/"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image" Target="../media/image14.png"/><Relationship Id="rId12"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notesSlide" Target="../notesSlides/notesSlide10.xml"/><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6.png"/><Relationship Id="rId3" Type="http://schemas.microsoft.com/office/2007/relationships/media" Target="../media/media3.mp4"/><Relationship Id="rId7" Type="http://schemas.openxmlformats.org/officeDocument/2006/relationships/notesSlide" Target="../notesSlides/notesSlide11.xml"/><Relationship Id="rId12" Type="http://schemas.openxmlformats.org/officeDocument/2006/relationships/image" Target="../media/image2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slideLayout" Target="../slideLayouts/slideLayout7.xml"/><Relationship Id="rId11" Type="http://schemas.openxmlformats.org/officeDocument/2006/relationships/image" Target="../media/image22.png"/><Relationship Id="rId5" Type="http://schemas.microsoft.com/office/2007/relationships/media" Target="../media/media5.mov"/><Relationship Id="rId15" Type="http://schemas.openxmlformats.org/officeDocument/2006/relationships/image" Target="../media/image2.png"/><Relationship Id="rId10" Type="http://schemas.openxmlformats.org/officeDocument/2006/relationships/image" Target="../media/image21.png"/><Relationship Id="rId4" Type="http://schemas.microsoft.com/office/2007/relationships/media" Target="../media/media4.mov"/><Relationship Id="rId9" Type="http://schemas.openxmlformats.org/officeDocument/2006/relationships/image" Target="../media/image20.png"/><Relationship Id="rId1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6.png"/><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tif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6C9C959-7C44-92A3-0E22-CD3725B65D56}"/>
              </a:ext>
            </a:extLst>
          </p:cNvPr>
          <p:cNvSpPr txBox="1">
            <a:spLocks/>
          </p:cNvSpPr>
          <p:nvPr/>
        </p:nvSpPr>
        <p:spPr>
          <a:xfrm>
            <a:off x="3014133" y="4870824"/>
            <a:ext cx="8342500" cy="145825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i="1">
              <a:solidFill>
                <a:schemeClr val="accent5"/>
              </a:solidFill>
            </a:endParaRPr>
          </a:p>
        </p:txBody>
      </p:sp>
      <p:pic>
        <p:nvPicPr>
          <p:cNvPr id="4" name="Picture 2" descr="Women in the Navy | Navy.com">
            <a:extLst>
              <a:ext uri="{FF2B5EF4-FFF2-40B4-BE49-F238E27FC236}">
                <a16:creationId xmlns:a16="http://schemas.microsoft.com/office/drawing/2014/main" id="{34156069-1B42-ECF5-1C05-E0F354B96F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192"/>
          <a:stretch/>
        </p:blipFill>
        <p:spPr bwMode="auto">
          <a:xfrm>
            <a:off x="0" y="18288"/>
            <a:ext cx="12226126" cy="452409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0196AF51-ED1B-8771-5E88-3B5F763150F4}"/>
              </a:ext>
            </a:extLst>
          </p:cNvPr>
          <p:cNvSpPr>
            <a:spLocks noGrp="1"/>
          </p:cNvSpPr>
          <p:nvPr>
            <p:ph type="ctrTitle"/>
          </p:nvPr>
        </p:nvSpPr>
        <p:spPr>
          <a:xfrm>
            <a:off x="-34126" y="18288"/>
            <a:ext cx="12226126" cy="4524093"/>
          </a:xfrm>
          <a:solidFill>
            <a:schemeClr val="tx2">
              <a:alpha val="51513"/>
            </a:schemeClr>
          </a:solidFill>
        </p:spPr>
        <p:txBody>
          <a:bodyPr lIns="1188720">
            <a:noAutofit/>
          </a:bodyPr>
          <a:lstStyle/>
          <a:p>
            <a:pPr algn="l"/>
            <a:r>
              <a:rPr lang="en-US" sz="4400">
                <a:solidFill>
                  <a:srgbClr val="FFFFFF"/>
                </a:solidFill>
                <a:latin typeface="Garamond" panose="02020404030301010803" pitchFamily="18" charset="0"/>
              </a:rPr>
              <a:t>Modeling Bone Stress Injury Risk in At Risk Populations – Implications for the Female Servicemember</a:t>
            </a:r>
            <a:endParaRPr lang="en-US" sz="4400">
              <a:latin typeface="Garamond" panose="02020404030301010803" pitchFamily="18" charset="0"/>
            </a:endParaRPr>
          </a:p>
        </p:txBody>
      </p:sp>
      <p:sp>
        <p:nvSpPr>
          <p:cNvPr id="7" name="Subtitle 6">
            <a:extLst>
              <a:ext uri="{FF2B5EF4-FFF2-40B4-BE49-F238E27FC236}">
                <a16:creationId xmlns:a16="http://schemas.microsoft.com/office/drawing/2014/main" id="{B4BC1DC2-17B6-244D-C5AC-84350710A2A3}"/>
              </a:ext>
            </a:extLst>
          </p:cNvPr>
          <p:cNvSpPr>
            <a:spLocks noGrp="1"/>
          </p:cNvSpPr>
          <p:nvPr>
            <p:ph type="subTitle" idx="1"/>
          </p:nvPr>
        </p:nvSpPr>
        <p:spPr>
          <a:xfrm>
            <a:off x="3881351" y="4858752"/>
            <a:ext cx="6608063" cy="1655762"/>
          </a:xfrm>
        </p:spPr>
        <p:txBody>
          <a:bodyPr>
            <a:normAutofit fontScale="92500" lnSpcReduction="10000"/>
          </a:bodyPr>
          <a:lstStyle/>
          <a:p>
            <a:pPr algn="l"/>
            <a:r>
              <a:rPr lang="en-US">
                <a:latin typeface="Garamond" panose="02020404030301010803" pitchFamily="18" charset="0"/>
              </a:rPr>
              <a:t>Stacey </a:t>
            </a:r>
            <a:r>
              <a:rPr lang="en-US" err="1">
                <a:latin typeface="Garamond" panose="02020404030301010803" pitchFamily="18" charset="0"/>
              </a:rPr>
              <a:t>Meardon</a:t>
            </a:r>
            <a:r>
              <a:rPr lang="en-US">
                <a:latin typeface="Garamond" panose="02020404030301010803" pitchFamily="18" charset="0"/>
              </a:rPr>
              <a:t>, PT, PhD</a:t>
            </a:r>
          </a:p>
          <a:p>
            <a:pPr algn="l"/>
            <a:r>
              <a:rPr lang="en-US">
                <a:latin typeface="Garamond" panose="02020404030301010803" pitchFamily="18" charset="0"/>
              </a:rPr>
              <a:t>Department of Physical Therapy</a:t>
            </a:r>
          </a:p>
          <a:p>
            <a:pPr algn="l"/>
            <a:r>
              <a:rPr lang="en-US">
                <a:latin typeface="Garamond" panose="02020404030301010803" pitchFamily="18" charset="0"/>
              </a:rPr>
              <a:t>Human Movement Analysis Labs (HMAL)</a:t>
            </a:r>
          </a:p>
          <a:p>
            <a:pPr algn="l"/>
            <a:r>
              <a:rPr lang="en-US" sz="3200" i="1">
                <a:solidFill>
                  <a:schemeClr val="accent5"/>
                </a:solidFill>
                <a:latin typeface="Garamond" panose="02020404030301010803" pitchFamily="18" charset="0"/>
                <a:hlinkClick r:id="rId4">
                  <a:extLst>
                    <a:ext uri="{A12FA001-AC4F-418D-AE19-62706E023703}">
                      <ahyp:hlinkClr xmlns:ahyp="http://schemas.microsoft.com/office/drawing/2018/hyperlinkcolor" val="tx"/>
                    </a:ext>
                  </a:extLst>
                </a:hlinkClick>
              </a:rPr>
              <a:t>https://sites.ecu.edu/hmal/</a:t>
            </a:r>
            <a:r>
              <a:rPr lang="en-US" sz="3200" i="1">
                <a:solidFill>
                  <a:schemeClr val="accent5"/>
                </a:solidFill>
                <a:latin typeface="Garamond" panose="02020404030301010803" pitchFamily="18" charset="0"/>
              </a:rPr>
              <a:t> </a:t>
            </a:r>
          </a:p>
          <a:p>
            <a:pPr algn="l"/>
            <a:endParaRPr lang="en-US"/>
          </a:p>
        </p:txBody>
      </p:sp>
      <p:pic>
        <p:nvPicPr>
          <p:cNvPr id="3" name="Picture 2">
            <a:extLst>
              <a:ext uri="{FF2B5EF4-FFF2-40B4-BE49-F238E27FC236}">
                <a16:creationId xmlns:a16="http://schemas.microsoft.com/office/drawing/2014/main" id="{CC4C4B7F-D987-7B33-74CE-E148942AAEE5}"/>
              </a:ext>
            </a:extLst>
          </p:cNvPr>
          <p:cNvPicPr>
            <a:picLocks noChangeAspect="1"/>
          </p:cNvPicPr>
          <p:nvPr/>
        </p:nvPicPr>
        <p:blipFill rotWithShape="1">
          <a:blip r:embed="rId5"/>
          <a:srcRect l="6961" t="21904" r="7052" b="29524"/>
          <a:stretch/>
        </p:blipFill>
        <p:spPr>
          <a:xfrm>
            <a:off x="1130819" y="4911885"/>
            <a:ext cx="2508875" cy="1417197"/>
          </a:xfrm>
          <a:prstGeom prst="rect">
            <a:avLst/>
          </a:prstGeom>
        </p:spPr>
      </p:pic>
      <p:sp>
        <p:nvSpPr>
          <p:cNvPr id="8" name="TextBox 7">
            <a:extLst>
              <a:ext uri="{FF2B5EF4-FFF2-40B4-BE49-F238E27FC236}">
                <a16:creationId xmlns:a16="http://schemas.microsoft.com/office/drawing/2014/main" id="{BE6F62D4-A0CD-6ABD-94F5-C713B5F75245}"/>
              </a:ext>
            </a:extLst>
          </p:cNvPr>
          <p:cNvSpPr txBox="1"/>
          <p:nvPr/>
        </p:nvSpPr>
        <p:spPr>
          <a:xfrm>
            <a:off x="10377119" y="6531935"/>
            <a:ext cx="2556593" cy="307777"/>
          </a:xfrm>
          <a:prstGeom prst="rect">
            <a:avLst/>
          </a:prstGeom>
          <a:noFill/>
        </p:spPr>
        <p:txBody>
          <a:bodyPr wrap="square">
            <a:spAutoFit/>
          </a:bodyPr>
          <a:lstStyle/>
          <a:p>
            <a:r>
              <a:rPr lang="en-US" sz="1400">
                <a:solidFill>
                  <a:schemeClr val="tx1">
                    <a:lumMod val="50000"/>
                    <a:lumOff val="50000"/>
                  </a:schemeClr>
                </a:solidFill>
                <a:latin typeface="Garamond" panose="02020404030301010803" pitchFamily="18" charset="0"/>
              </a:rPr>
              <a:t>Image credit: </a:t>
            </a:r>
            <a:r>
              <a:rPr lang="en-US" sz="1400" err="1">
                <a:solidFill>
                  <a:schemeClr val="tx1">
                    <a:lumMod val="50000"/>
                    <a:lumOff val="50000"/>
                  </a:schemeClr>
                </a:solidFill>
                <a:latin typeface="Garamond" panose="02020404030301010803" pitchFamily="18" charset="0"/>
              </a:rPr>
              <a:t>navy.com</a:t>
            </a:r>
            <a:endParaRPr lang="en-US" sz="1400">
              <a:solidFill>
                <a:schemeClr val="tx1">
                  <a:lumMod val="50000"/>
                  <a:lumOff val="50000"/>
                </a:schemeClr>
              </a:solidFill>
              <a:latin typeface="Garamond" panose="02020404030301010803" pitchFamily="18" charset="0"/>
            </a:endParaRPr>
          </a:p>
        </p:txBody>
      </p:sp>
    </p:spTree>
    <p:extLst>
      <p:ext uri="{BB962C8B-B14F-4D97-AF65-F5344CB8AC3E}">
        <p14:creationId xmlns:p14="http://schemas.microsoft.com/office/powerpoint/2010/main" val="2858835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C907F816-7771-3924-B5A9-EF9521BDAE46}"/>
              </a:ext>
            </a:extLst>
          </p:cNvPr>
          <p:cNvGrpSpPr/>
          <p:nvPr/>
        </p:nvGrpSpPr>
        <p:grpSpPr>
          <a:xfrm>
            <a:off x="-16" y="1042711"/>
            <a:ext cx="12192016" cy="148108"/>
            <a:chOff x="-16" y="946459"/>
            <a:chExt cx="12192016" cy="148108"/>
          </a:xfrm>
        </p:grpSpPr>
        <p:sp>
          <p:nvSpPr>
            <p:cNvPr id="4" name="Rectangle 2">
              <a:extLst>
                <a:ext uri="{FF2B5EF4-FFF2-40B4-BE49-F238E27FC236}">
                  <a16:creationId xmlns:a16="http://schemas.microsoft.com/office/drawing/2014/main" id="{E97112EA-250D-7DA2-5C96-C8EA046EE218}"/>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BC988F8-4F59-7186-C465-8A5849047F27}"/>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F7B8C6C-4479-8E63-BE05-29DFA005C2F8}"/>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5DA9C4D7-ACFD-27E9-8683-41DBA3B02404}"/>
              </a:ext>
            </a:extLst>
          </p:cNvPr>
          <p:cNvPicPr>
            <a:picLocks noChangeAspect="1"/>
          </p:cNvPicPr>
          <p:nvPr/>
        </p:nvPicPr>
        <p:blipFill rotWithShape="1">
          <a:blip r:embed="rId5"/>
          <a:srcRect l="3989" r="20925"/>
          <a:stretch/>
        </p:blipFill>
        <p:spPr>
          <a:xfrm>
            <a:off x="863833" y="1290113"/>
            <a:ext cx="1816748" cy="4059936"/>
          </a:xfrm>
          <a:prstGeom prst="rect">
            <a:avLst/>
          </a:prstGeom>
        </p:spPr>
      </p:pic>
      <p:pic>
        <p:nvPicPr>
          <p:cNvPr id="16" name="Picture 15">
            <a:extLst>
              <a:ext uri="{FF2B5EF4-FFF2-40B4-BE49-F238E27FC236}">
                <a16:creationId xmlns:a16="http://schemas.microsoft.com/office/drawing/2014/main" id="{5B0CE5F0-9BD7-EEC0-AA21-A51223604293}"/>
              </a:ext>
            </a:extLst>
          </p:cNvPr>
          <p:cNvPicPr>
            <a:picLocks noChangeAspect="1"/>
          </p:cNvPicPr>
          <p:nvPr/>
        </p:nvPicPr>
        <p:blipFill>
          <a:blip r:embed="rId6"/>
          <a:stretch>
            <a:fillRect/>
          </a:stretch>
        </p:blipFill>
        <p:spPr>
          <a:xfrm>
            <a:off x="639060" y="2106156"/>
            <a:ext cx="1865376" cy="2573900"/>
          </a:xfrm>
          <a:prstGeom prst="rect">
            <a:avLst/>
          </a:prstGeom>
        </p:spPr>
      </p:pic>
      <p:sp>
        <p:nvSpPr>
          <p:cNvPr id="27" name="Title 1">
            <a:extLst>
              <a:ext uri="{FF2B5EF4-FFF2-40B4-BE49-F238E27FC236}">
                <a16:creationId xmlns:a16="http://schemas.microsoft.com/office/drawing/2014/main" id="{94737B21-6D3D-F1FB-FFDA-286BA32BE60F}"/>
              </a:ext>
            </a:extLst>
          </p:cNvPr>
          <p:cNvSpPr txBox="1">
            <a:spLocks/>
          </p:cNvSpPr>
          <p:nvPr/>
        </p:nvSpPr>
        <p:spPr>
          <a:xfrm>
            <a:off x="3348514" y="2259140"/>
            <a:ext cx="2387600" cy="590550"/>
          </a:xfrm>
          <a:prstGeom prst="rect">
            <a:avLst/>
          </a:prstGeom>
          <a:ln>
            <a:solidFill>
              <a:sysClr val="windowText" lastClr="000000"/>
            </a:solidFill>
          </a:ln>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i="0" u="none" strike="noStrike" kern="1200" cap="none" spc="0" normalizeH="0" baseline="0" noProof="0">
                <a:ln>
                  <a:noFill/>
                </a:ln>
                <a:solidFill>
                  <a:prstClr val="black"/>
                </a:solidFill>
                <a:effectLst/>
                <a:uLnTx/>
                <a:uFillTx/>
                <a:latin typeface="Avenir Next" panose="020B0503020202020204" pitchFamily="34" charset="0"/>
              </a:rPr>
              <a:t>Motion capture data</a:t>
            </a:r>
          </a:p>
        </p:txBody>
      </p:sp>
      <p:cxnSp>
        <p:nvCxnSpPr>
          <p:cNvPr id="28" name="Connector: Elbow 8">
            <a:extLst>
              <a:ext uri="{FF2B5EF4-FFF2-40B4-BE49-F238E27FC236}">
                <a16:creationId xmlns:a16="http://schemas.microsoft.com/office/drawing/2014/main" id="{C7E494B7-C458-B3AE-412B-02201D485AB4}"/>
              </a:ext>
            </a:extLst>
          </p:cNvPr>
          <p:cNvCxnSpPr>
            <a:cxnSpLocks/>
            <a:stCxn id="32" idx="2"/>
            <a:endCxn id="27" idx="0"/>
          </p:cNvCxnSpPr>
          <p:nvPr/>
        </p:nvCxnSpPr>
        <p:spPr>
          <a:xfrm rot="16200000" flipH="1">
            <a:off x="4357369" y="2074194"/>
            <a:ext cx="369889" cy="2"/>
          </a:xfrm>
          <a:prstGeom prst="bentConnector3">
            <a:avLst/>
          </a:prstGeom>
          <a:noFill/>
          <a:ln w="31750" cap="flat" cmpd="sng" algn="ctr">
            <a:solidFill>
              <a:sysClr val="windowText" lastClr="000000"/>
            </a:solidFill>
            <a:prstDash val="solid"/>
            <a:tailEnd type="triangle" w="lg" len="lg"/>
          </a:ln>
          <a:effectLst/>
        </p:spPr>
      </p:cxnSp>
      <p:sp>
        <p:nvSpPr>
          <p:cNvPr id="29" name="Title 1">
            <a:extLst>
              <a:ext uri="{FF2B5EF4-FFF2-40B4-BE49-F238E27FC236}">
                <a16:creationId xmlns:a16="http://schemas.microsoft.com/office/drawing/2014/main" id="{4E61BB61-1068-5D20-4BCE-A9D1A36229FD}"/>
              </a:ext>
            </a:extLst>
          </p:cNvPr>
          <p:cNvSpPr txBox="1">
            <a:spLocks/>
          </p:cNvSpPr>
          <p:nvPr/>
        </p:nvSpPr>
        <p:spPr>
          <a:xfrm>
            <a:off x="3348514" y="3160840"/>
            <a:ext cx="2387600" cy="590550"/>
          </a:xfrm>
          <a:prstGeom prst="rect">
            <a:avLst/>
          </a:prstGeom>
          <a:solidFill>
            <a:sysClr val="window" lastClr="FFFFFF">
              <a:lumMod val="95000"/>
            </a:sysClr>
          </a:solidFill>
          <a:ln>
            <a:solidFill>
              <a:sysClr val="windowText" lastClr="000000"/>
            </a:solidFill>
          </a:ln>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i="0" u="none" strike="noStrike" kern="1200" cap="none" spc="0" normalizeH="0" baseline="0" noProof="0">
                <a:ln>
                  <a:noFill/>
                </a:ln>
                <a:solidFill>
                  <a:prstClr val="black"/>
                </a:solidFill>
                <a:effectLst/>
                <a:uLnTx/>
                <a:uFillTx/>
                <a:latin typeface="Avenir Next" panose="020B0503020202020204" pitchFamily="34" charset="0"/>
              </a:rPr>
              <a:t>Musculoskeletal model</a:t>
            </a:r>
          </a:p>
        </p:txBody>
      </p:sp>
      <p:cxnSp>
        <p:nvCxnSpPr>
          <p:cNvPr id="30" name="Straight Arrow Connector 29">
            <a:extLst>
              <a:ext uri="{FF2B5EF4-FFF2-40B4-BE49-F238E27FC236}">
                <a16:creationId xmlns:a16="http://schemas.microsoft.com/office/drawing/2014/main" id="{E1985B99-516C-A87D-9FC9-AFBE800817A6}"/>
              </a:ext>
            </a:extLst>
          </p:cNvPr>
          <p:cNvCxnSpPr>
            <a:cxnSpLocks/>
            <a:stCxn id="27" idx="2"/>
            <a:endCxn id="29" idx="0"/>
          </p:cNvCxnSpPr>
          <p:nvPr/>
        </p:nvCxnSpPr>
        <p:spPr>
          <a:xfrm>
            <a:off x="4542314" y="2849690"/>
            <a:ext cx="0" cy="311150"/>
          </a:xfrm>
          <a:prstGeom prst="straightConnector1">
            <a:avLst/>
          </a:prstGeom>
          <a:noFill/>
          <a:ln w="31750" cap="flat" cmpd="sng" algn="ctr">
            <a:solidFill>
              <a:sysClr val="windowText" lastClr="000000"/>
            </a:solidFill>
            <a:prstDash val="solid"/>
            <a:tailEnd type="triangle" w="lg" len="lg"/>
          </a:ln>
          <a:effectLst/>
        </p:spPr>
      </p:cxnSp>
      <p:cxnSp>
        <p:nvCxnSpPr>
          <p:cNvPr id="31" name="Straight Arrow Connector 30">
            <a:extLst>
              <a:ext uri="{FF2B5EF4-FFF2-40B4-BE49-F238E27FC236}">
                <a16:creationId xmlns:a16="http://schemas.microsoft.com/office/drawing/2014/main" id="{E60A45F2-8ED9-C829-E8DF-EE9CD9E78429}"/>
              </a:ext>
            </a:extLst>
          </p:cNvPr>
          <p:cNvCxnSpPr>
            <a:cxnSpLocks/>
            <a:stCxn id="29" idx="2"/>
          </p:cNvCxnSpPr>
          <p:nvPr/>
        </p:nvCxnSpPr>
        <p:spPr>
          <a:xfrm>
            <a:off x="4542314" y="3751390"/>
            <a:ext cx="0" cy="330200"/>
          </a:xfrm>
          <a:prstGeom prst="straightConnector1">
            <a:avLst/>
          </a:prstGeom>
          <a:noFill/>
          <a:ln w="31750" cap="flat" cmpd="sng" algn="ctr">
            <a:solidFill>
              <a:sysClr val="windowText" lastClr="000000"/>
            </a:solidFill>
            <a:prstDash val="solid"/>
            <a:tailEnd type="triangle" w="lg" len="lg"/>
          </a:ln>
          <a:effectLst/>
        </p:spPr>
      </p:cxnSp>
      <p:sp>
        <p:nvSpPr>
          <p:cNvPr id="32" name="Title 1">
            <a:extLst>
              <a:ext uri="{FF2B5EF4-FFF2-40B4-BE49-F238E27FC236}">
                <a16:creationId xmlns:a16="http://schemas.microsoft.com/office/drawing/2014/main" id="{421DDB95-0E62-F1A7-7F64-971F740E4FB6}"/>
              </a:ext>
            </a:extLst>
          </p:cNvPr>
          <p:cNvSpPr txBox="1">
            <a:spLocks/>
          </p:cNvSpPr>
          <p:nvPr/>
        </p:nvSpPr>
        <p:spPr>
          <a:xfrm>
            <a:off x="3132612" y="1298701"/>
            <a:ext cx="2819400" cy="590550"/>
          </a:xfrm>
          <a:prstGeom prst="rect">
            <a:avLst/>
          </a:prstGeom>
          <a:solidFill>
            <a:schemeClr val="accent1">
              <a:lumMod val="20000"/>
              <a:lumOff val="80000"/>
            </a:schemeClr>
          </a:solidFill>
          <a:ln>
            <a:solidFill>
              <a:schemeClr val="accent5">
                <a:lumMod val="20000"/>
                <a:lumOff val="80000"/>
              </a:schemeClr>
            </a:solidFill>
          </a:ln>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venir Next" panose="020B0503020202020204" pitchFamily="34" charset="0"/>
              </a:rPr>
              <a:t>In-lab activity</a:t>
            </a:r>
            <a:endParaRPr kumimoji="0" lang="en-US" sz="1800" i="0" u="none" strike="noStrike" kern="1200" cap="none" spc="0" normalizeH="0" baseline="0" noProof="0">
              <a:ln>
                <a:noFill/>
              </a:ln>
              <a:solidFill>
                <a:prstClr val="black"/>
              </a:solidFill>
              <a:effectLst/>
              <a:uLnTx/>
              <a:uFillTx/>
              <a:latin typeface="Avenir Next" panose="020B0503020202020204" pitchFamily="34" charset="0"/>
            </a:endParaRPr>
          </a:p>
        </p:txBody>
      </p:sp>
      <p:sp>
        <p:nvSpPr>
          <p:cNvPr id="33" name="Title 1">
            <a:extLst>
              <a:ext uri="{FF2B5EF4-FFF2-40B4-BE49-F238E27FC236}">
                <a16:creationId xmlns:a16="http://schemas.microsoft.com/office/drawing/2014/main" id="{969B30C6-EEA3-255A-E42C-77351CBCB0B1}"/>
              </a:ext>
            </a:extLst>
          </p:cNvPr>
          <p:cNvSpPr txBox="1">
            <a:spLocks/>
          </p:cNvSpPr>
          <p:nvPr/>
        </p:nvSpPr>
        <p:spPr>
          <a:xfrm>
            <a:off x="3348514" y="4081590"/>
            <a:ext cx="2387600" cy="590550"/>
          </a:xfrm>
          <a:prstGeom prst="rect">
            <a:avLst/>
          </a:prstGeom>
          <a:solidFill>
            <a:sysClr val="window" lastClr="FFFFFF">
              <a:lumMod val="85000"/>
            </a:sysClr>
          </a:solidFill>
          <a:ln>
            <a:solidFill>
              <a:sysClr val="windowText" lastClr="000000"/>
            </a:solidFill>
          </a:ln>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i="0" u="none" strike="noStrike" kern="1200" cap="none" spc="0" normalizeH="0" baseline="0" noProof="0">
                <a:ln>
                  <a:noFill/>
                </a:ln>
                <a:solidFill>
                  <a:prstClr val="black"/>
                </a:solidFill>
                <a:effectLst/>
                <a:uLnTx/>
                <a:uFillTx/>
                <a:latin typeface="Avenir Next" panose="020B0503020202020204" pitchFamily="34" charset="0"/>
              </a:rPr>
              <a:t>Lab-based biomechanical load</a:t>
            </a:r>
          </a:p>
        </p:txBody>
      </p:sp>
      <p:sp>
        <p:nvSpPr>
          <p:cNvPr id="35" name="Title 1">
            <a:extLst>
              <a:ext uri="{FF2B5EF4-FFF2-40B4-BE49-F238E27FC236}">
                <a16:creationId xmlns:a16="http://schemas.microsoft.com/office/drawing/2014/main" id="{5FAB001D-0BFB-C3EF-1B40-016E71702A55}"/>
              </a:ext>
            </a:extLst>
          </p:cNvPr>
          <p:cNvSpPr txBox="1">
            <a:spLocks/>
          </p:cNvSpPr>
          <p:nvPr/>
        </p:nvSpPr>
        <p:spPr>
          <a:xfrm>
            <a:off x="6446370" y="2259140"/>
            <a:ext cx="2387600" cy="590550"/>
          </a:xfrm>
          <a:prstGeom prst="rect">
            <a:avLst/>
          </a:prstGeom>
          <a:ln>
            <a:solidFill>
              <a:sysClr val="windowText" lastClr="000000"/>
            </a:solidFill>
          </a:ln>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a:solidFill>
                  <a:prstClr val="black"/>
                </a:solidFill>
                <a:latin typeface="Avenir Next" panose="020B0503020202020204" pitchFamily="34" charset="0"/>
              </a:rPr>
              <a:t>Image segmentation</a:t>
            </a:r>
            <a:endParaRPr kumimoji="0" lang="en-US" sz="1800" i="0" u="none" strike="noStrike" kern="1200" cap="none" spc="0" normalizeH="0" baseline="0" noProof="0">
              <a:ln>
                <a:noFill/>
              </a:ln>
              <a:solidFill>
                <a:prstClr val="black"/>
              </a:solidFill>
              <a:effectLst/>
              <a:uLnTx/>
              <a:uFillTx/>
              <a:latin typeface="Avenir Next" panose="020B0503020202020204" pitchFamily="34" charset="0"/>
            </a:endParaRPr>
          </a:p>
        </p:txBody>
      </p:sp>
      <p:cxnSp>
        <p:nvCxnSpPr>
          <p:cNvPr id="36" name="Connector: Elbow 8">
            <a:extLst>
              <a:ext uri="{FF2B5EF4-FFF2-40B4-BE49-F238E27FC236}">
                <a16:creationId xmlns:a16="http://schemas.microsoft.com/office/drawing/2014/main" id="{99823443-B2E4-0E3E-8848-96845740C4CE}"/>
              </a:ext>
            </a:extLst>
          </p:cNvPr>
          <p:cNvCxnSpPr>
            <a:cxnSpLocks/>
            <a:stCxn id="40" idx="2"/>
            <a:endCxn id="35" idx="0"/>
          </p:cNvCxnSpPr>
          <p:nvPr/>
        </p:nvCxnSpPr>
        <p:spPr>
          <a:xfrm rot="16200000" flipH="1">
            <a:off x="7455225" y="2074194"/>
            <a:ext cx="369889" cy="2"/>
          </a:xfrm>
          <a:prstGeom prst="bentConnector3">
            <a:avLst/>
          </a:prstGeom>
          <a:noFill/>
          <a:ln w="31750" cap="flat" cmpd="sng" algn="ctr">
            <a:solidFill>
              <a:sysClr val="windowText" lastClr="000000"/>
            </a:solidFill>
            <a:prstDash val="solid"/>
            <a:tailEnd type="triangle" w="lg" len="lg"/>
          </a:ln>
          <a:effectLst/>
        </p:spPr>
      </p:cxnSp>
      <p:sp>
        <p:nvSpPr>
          <p:cNvPr id="37" name="Title 1">
            <a:extLst>
              <a:ext uri="{FF2B5EF4-FFF2-40B4-BE49-F238E27FC236}">
                <a16:creationId xmlns:a16="http://schemas.microsoft.com/office/drawing/2014/main" id="{45A75AA4-D3D9-6F0E-FFBC-CE08DCF6FCE7}"/>
              </a:ext>
            </a:extLst>
          </p:cNvPr>
          <p:cNvSpPr txBox="1">
            <a:spLocks/>
          </p:cNvSpPr>
          <p:nvPr/>
        </p:nvSpPr>
        <p:spPr>
          <a:xfrm>
            <a:off x="6446370" y="3160840"/>
            <a:ext cx="2387600" cy="590550"/>
          </a:xfrm>
          <a:prstGeom prst="rect">
            <a:avLst/>
          </a:prstGeom>
          <a:solidFill>
            <a:sysClr val="window" lastClr="FFFFFF">
              <a:lumMod val="95000"/>
            </a:sysClr>
          </a:solidFill>
          <a:ln>
            <a:solidFill>
              <a:sysClr val="windowText" lastClr="000000"/>
            </a:solidFill>
          </a:ln>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i="0" u="none" strike="noStrike" kern="1200" cap="none" spc="0" normalizeH="0" baseline="0" noProof="0">
                <a:ln>
                  <a:noFill/>
                </a:ln>
                <a:solidFill>
                  <a:prstClr val="black"/>
                </a:solidFill>
                <a:effectLst/>
                <a:uLnTx/>
                <a:uFillTx/>
                <a:latin typeface="Avenir Next" panose="020B0503020202020204" pitchFamily="34" charset="0"/>
              </a:rPr>
              <a:t>Bone or joint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i="0" u="none" strike="noStrike" kern="1200" cap="none" spc="0" normalizeH="0" baseline="0" noProof="0">
                <a:ln>
                  <a:noFill/>
                </a:ln>
                <a:solidFill>
                  <a:prstClr val="black"/>
                </a:solidFill>
                <a:effectLst/>
                <a:uLnTx/>
                <a:uFillTx/>
                <a:latin typeface="Avenir Next" panose="020B0503020202020204" pitchFamily="34" charset="0"/>
              </a:rPr>
              <a:t>model</a:t>
            </a:r>
          </a:p>
        </p:txBody>
      </p:sp>
      <p:cxnSp>
        <p:nvCxnSpPr>
          <p:cNvPr id="38" name="Straight Arrow Connector 37">
            <a:extLst>
              <a:ext uri="{FF2B5EF4-FFF2-40B4-BE49-F238E27FC236}">
                <a16:creationId xmlns:a16="http://schemas.microsoft.com/office/drawing/2014/main" id="{F4B207DE-56F8-FA45-CEAE-567CD356711E}"/>
              </a:ext>
            </a:extLst>
          </p:cNvPr>
          <p:cNvCxnSpPr>
            <a:cxnSpLocks/>
            <a:stCxn id="35" idx="2"/>
            <a:endCxn id="37" idx="0"/>
          </p:cNvCxnSpPr>
          <p:nvPr/>
        </p:nvCxnSpPr>
        <p:spPr>
          <a:xfrm>
            <a:off x="7640170" y="2849690"/>
            <a:ext cx="0" cy="311150"/>
          </a:xfrm>
          <a:prstGeom prst="straightConnector1">
            <a:avLst/>
          </a:prstGeom>
          <a:noFill/>
          <a:ln w="31750" cap="flat" cmpd="sng" algn="ctr">
            <a:solidFill>
              <a:sysClr val="windowText" lastClr="000000"/>
            </a:solidFill>
            <a:prstDash val="solid"/>
            <a:tailEnd type="triangle" w="lg" len="lg"/>
          </a:ln>
          <a:effectLst/>
        </p:spPr>
      </p:cxnSp>
      <p:cxnSp>
        <p:nvCxnSpPr>
          <p:cNvPr id="39" name="Straight Arrow Connector 38">
            <a:extLst>
              <a:ext uri="{FF2B5EF4-FFF2-40B4-BE49-F238E27FC236}">
                <a16:creationId xmlns:a16="http://schemas.microsoft.com/office/drawing/2014/main" id="{8A0B68BD-7EB1-292D-0CFA-4056BBD8518B}"/>
              </a:ext>
            </a:extLst>
          </p:cNvPr>
          <p:cNvCxnSpPr>
            <a:cxnSpLocks/>
            <a:stCxn id="37" idx="2"/>
          </p:cNvCxnSpPr>
          <p:nvPr/>
        </p:nvCxnSpPr>
        <p:spPr>
          <a:xfrm>
            <a:off x="7640170" y="3751390"/>
            <a:ext cx="0" cy="330200"/>
          </a:xfrm>
          <a:prstGeom prst="straightConnector1">
            <a:avLst/>
          </a:prstGeom>
          <a:noFill/>
          <a:ln w="31750" cap="flat" cmpd="sng" algn="ctr">
            <a:solidFill>
              <a:sysClr val="windowText" lastClr="000000"/>
            </a:solidFill>
            <a:prstDash val="solid"/>
            <a:tailEnd type="triangle" w="lg" len="lg"/>
          </a:ln>
          <a:effectLst/>
        </p:spPr>
      </p:cxnSp>
      <p:sp>
        <p:nvSpPr>
          <p:cNvPr id="40" name="Title 1">
            <a:extLst>
              <a:ext uri="{FF2B5EF4-FFF2-40B4-BE49-F238E27FC236}">
                <a16:creationId xmlns:a16="http://schemas.microsoft.com/office/drawing/2014/main" id="{1CBB1BF4-185A-1D73-1170-924ABD592B04}"/>
              </a:ext>
            </a:extLst>
          </p:cNvPr>
          <p:cNvSpPr txBox="1">
            <a:spLocks/>
          </p:cNvSpPr>
          <p:nvPr/>
        </p:nvSpPr>
        <p:spPr>
          <a:xfrm>
            <a:off x="6230468" y="1298701"/>
            <a:ext cx="2819400" cy="590550"/>
          </a:xfrm>
          <a:prstGeom prst="rect">
            <a:avLst/>
          </a:prstGeom>
          <a:solidFill>
            <a:schemeClr val="accent1">
              <a:lumMod val="20000"/>
              <a:lumOff val="80000"/>
            </a:schemeClr>
          </a:solidFill>
          <a:ln>
            <a:solidFill>
              <a:schemeClr val="accent5">
                <a:lumMod val="20000"/>
                <a:lumOff val="80000"/>
              </a:schemeClr>
            </a:solidFill>
          </a:ln>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venir Next" panose="020B0503020202020204" pitchFamily="34" charset="0"/>
              </a:rPr>
              <a:t>Medical imaging</a:t>
            </a:r>
            <a:endParaRPr kumimoji="0" lang="en-US" sz="1800" i="0" u="none" strike="noStrike" kern="1200" cap="none" spc="0" normalizeH="0" baseline="0" noProof="0">
              <a:ln>
                <a:noFill/>
              </a:ln>
              <a:solidFill>
                <a:prstClr val="black"/>
              </a:solidFill>
              <a:effectLst/>
              <a:uLnTx/>
              <a:uFillTx/>
              <a:latin typeface="Avenir Next" panose="020B0503020202020204" pitchFamily="34" charset="0"/>
            </a:endParaRPr>
          </a:p>
        </p:txBody>
      </p:sp>
      <p:sp>
        <p:nvSpPr>
          <p:cNvPr id="41" name="Title 1">
            <a:extLst>
              <a:ext uri="{FF2B5EF4-FFF2-40B4-BE49-F238E27FC236}">
                <a16:creationId xmlns:a16="http://schemas.microsoft.com/office/drawing/2014/main" id="{5A9D32AF-E68C-F54B-8AE4-D7B7E1579FA3}"/>
              </a:ext>
            </a:extLst>
          </p:cNvPr>
          <p:cNvSpPr txBox="1">
            <a:spLocks/>
          </p:cNvSpPr>
          <p:nvPr/>
        </p:nvSpPr>
        <p:spPr>
          <a:xfrm>
            <a:off x="6467915" y="4081590"/>
            <a:ext cx="2387600" cy="590550"/>
          </a:xfrm>
          <a:prstGeom prst="rect">
            <a:avLst/>
          </a:prstGeom>
          <a:solidFill>
            <a:sysClr val="window" lastClr="FFFFFF">
              <a:lumMod val="85000"/>
            </a:sysClr>
          </a:solidFill>
          <a:ln>
            <a:solidFill>
              <a:sysClr val="windowText" lastClr="000000"/>
            </a:solidFill>
          </a:ln>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i="0" u="none" strike="noStrike" kern="1200" cap="none" spc="0" normalizeH="0" baseline="0" noProof="0">
                <a:ln>
                  <a:noFill/>
                </a:ln>
                <a:solidFill>
                  <a:prstClr val="black"/>
                </a:solidFill>
                <a:effectLst/>
                <a:uLnTx/>
                <a:uFillTx/>
                <a:latin typeface="Avenir Next" panose="020B0503020202020204" pitchFamily="34" charset="0"/>
              </a:rPr>
              <a:t>Tissue load</a:t>
            </a:r>
          </a:p>
        </p:txBody>
      </p:sp>
      <p:cxnSp>
        <p:nvCxnSpPr>
          <p:cNvPr id="42" name="Straight Arrow Connector 41">
            <a:extLst>
              <a:ext uri="{FF2B5EF4-FFF2-40B4-BE49-F238E27FC236}">
                <a16:creationId xmlns:a16="http://schemas.microsoft.com/office/drawing/2014/main" id="{CE32D565-6360-0D4B-511F-806B8E600B92}"/>
              </a:ext>
            </a:extLst>
          </p:cNvPr>
          <p:cNvCxnSpPr>
            <a:cxnSpLocks/>
          </p:cNvCxnSpPr>
          <p:nvPr/>
        </p:nvCxnSpPr>
        <p:spPr>
          <a:xfrm>
            <a:off x="5875812" y="4376865"/>
            <a:ext cx="515903" cy="0"/>
          </a:xfrm>
          <a:prstGeom prst="straightConnector1">
            <a:avLst/>
          </a:prstGeom>
          <a:noFill/>
          <a:ln w="31750" cap="flat" cmpd="sng" algn="ctr">
            <a:solidFill>
              <a:sysClr val="windowText" lastClr="000000"/>
            </a:solidFill>
            <a:prstDash val="solid"/>
            <a:tailEnd type="triangle" w="lg" len="lg"/>
          </a:ln>
          <a:effectLst/>
        </p:spPr>
      </p:cxnSp>
      <p:grpSp>
        <p:nvGrpSpPr>
          <p:cNvPr id="12" name="Group 11">
            <a:extLst>
              <a:ext uri="{FF2B5EF4-FFF2-40B4-BE49-F238E27FC236}">
                <a16:creationId xmlns:a16="http://schemas.microsoft.com/office/drawing/2014/main" id="{32C66033-8B92-A543-D3BF-7F8174B27425}"/>
              </a:ext>
            </a:extLst>
          </p:cNvPr>
          <p:cNvGrpSpPr>
            <a:grpSpLocks noChangeAspect="1"/>
          </p:cNvGrpSpPr>
          <p:nvPr/>
        </p:nvGrpSpPr>
        <p:grpSpPr>
          <a:xfrm>
            <a:off x="752159" y="1363138"/>
            <a:ext cx="1816404" cy="4059936"/>
            <a:chOff x="4137187" y="4464195"/>
            <a:chExt cx="663306" cy="1482588"/>
          </a:xfrm>
          <a:solidFill>
            <a:schemeClr val="bg1"/>
          </a:solidFill>
        </p:grpSpPr>
        <p:pic>
          <p:nvPicPr>
            <p:cNvPr id="13" name="Picture 12">
              <a:extLst>
                <a:ext uri="{FF2B5EF4-FFF2-40B4-BE49-F238E27FC236}">
                  <a16:creationId xmlns:a16="http://schemas.microsoft.com/office/drawing/2014/main" id="{D7681D69-327A-F125-2469-9D9E42DF5B67}"/>
                </a:ext>
              </a:extLst>
            </p:cNvPr>
            <p:cNvPicPr>
              <a:picLocks noChangeAspect="1"/>
            </p:cNvPicPr>
            <p:nvPr/>
          </p:nvPicPr>
          <p:blipFill>
            <a:blip r:embed="rId7">
              <a:clrChange>
                <a:clrFrom>
                  <a:srgbClr val="F0F0F0"/>
                </a:clrFrom>
                <a:clrTo>
                  <a:srgbClr val="F0F0F0">
                    <a:alpha val="0"/>
                  </a:srgbClr>
                </a:clrTo>
              </a:clrChange>
            </a:blip>
            <a:stretch>
              <a:fillRect/>
            </a:stretch>
          </p:blipFill>
          <p:spPr>
            <a:xfrm>
              <a:off x="4137187" y="4464195"/>
              <a:ext cx="572797" cy="1482588"/>
            </a:xfrm>
            <a:prstGeom prst="rect">
              <a:avLst/>
            </a:prstGeom>
            <a:grpFill/>
          </p:spPr>
        </p:pic>
        <p:pic>
          <p:nvPicPr>
            <p:cNvPr id="14" name="Picture 13">
              <a:extLst>
                <a:ext uri="{FF2B5EF4-FFF2-40B4-BE49-F238E27FC236}">
                  <a16:creationId xmlns:a16="http://schemas.microsoft.com/office/drawing/2014/main" id="{EB5804E7-966B-F657-22D6-DBE48CFDD6F4}"/>
                </a:ext>
              </a:extLst>
            </p:cNvPr>
            <p:cNvPicPr>
              <a:picLocks noChangeAspect="1"/>
            </p:cNvPicPr>
            <p:nvPr/>
          </p:nvPicPr>
          <p:blipFill rotWithShape="1">
            <a:blip r:embed="rId7">
              <a:clrChange>
                <a:clrFrom>
                  <a:srgbClr val="F0F0F0"/>
                </a:clrFrom>
                <a:clrTo>
                  <a:srgbClr val="F0F0F0">
                    <a:alpha val="0"/>
                  </a:srgbClr>
                </a:clrTo>
              </a:clrChange>
            </a:blip>
            <a:srcRect r="41823"/>
            <a:stretch/>
          </p:blipFill>
          <p:spPr>
            <a:xfrm flipH="1">
              <a:off x="4467257" y="4464195"/>
              <a:ext cx="333236" cy="1482588"/>
            </a:xfrm>
            <a:prstGeom prst="rect">
              <a:avLst/>
            </a:prstGeom>
            <a:grpFill/>
          </p:spPr>
        </p:pic>
      </p:grpSp>
      <p:pic>
        <p:nvPicPr>
          <p:cNvPr id="11" name="Picture 10" descr="A picture containing sky, wall, automaton&#10;&#10;Description automatically generated">
            <a:hlinkClick r:id="" action="ppaction://hlinkshowjump?jump=nextslide"/>
            <a:extLst>
              <a:ext uri="{FF2B5EF4-FFF2-40B4-BE49-F238E27FC236}">
                <a16:creationId xmlns:a16="http://schemas.microsoft.com/office/drawing/2014/main" id="{F11205DC-1CE0-2BD1-3006-12C789476EFB}"/>
              </a:ext>
            </a:extLst>
          </p:cNvPr>
          <p:cNvPicPr>
            <a:picLocks noChangeAspect="1"/>
          </p:cNvPicPr>
          <p:nvPr/>
        </p:nvPicPr>
        <p:blipFill rotWithShape="1">
          <a:blip r:embed="rId8">
            <a:extLst>
              <a:ext uri="{28A0092B-C50C-407E-A947-70E740481C1C}">
                <a14:useLocalDpi xmlns:a14="http://schemas.microsoft.com/office/drawing/2010/main" val="0"/>
              </a:ext>
            </a:extLst>
          </a:blip>
          <a:srcRect l="21628" t="22516" r="36559"/>
          <a:stretch/>
        </p:blipFill>
        <p:spPr bwMode="auto">
          <a:xfrm>
            <a:off x="487377" y="1291700"/>
            <a:ext cx="2417064" cy="4058349"/>
          </a:xfrm>
          <a:prstGeom prst="rect">
            <a:avLst/>
          </a:prstGeom>
          <a:ln>
            <a:noFill/>
          </a:ln>
          <a:extLst>
            <a:ext uri="{53640926-AAD7-44D8-BBD7-CCE9431645EC}">
              <a14:shadowObscured xmlns:a14="http://schemas.microsoft.com/office/drawing/2010/main"/>
            </a:ext>
          </a:extLst>
        </p:spPr>
      </p:pic>
      <p:pic>
        <p:nvPicPr>
          <p:cNvPr id="45" name="Picture 44" descr="A person sitting in a car&#10;&#10;Description automatically generated with low confidence">
            <a:extLst>
              <a:ext uri="{FF2B5EF4-FFF2-40B4-BE49-F238E27FC236}">
                <a16:creationId xmlns:a16="http://schemas.microsoft.com/office/drawing/2014/main" id="{E5B72D9E-C779-225F-3A15-371FF6B437CF}"/>
              </a:ext>
            </a:extLst>
          </p:cNvPr>
          <p:cNvPicPr>
            <a:picLocks noChangeAspect="1"/>
          </p:cNvPicPr>
          <p:nvPr/>
        </p:nvPicPr>
        <p:blipFill rotWithShape="1">
          <a:blip r:embed="rId9">
            <a:extLst>
              <a:ext uri="{28A0092B-C50C-407E-A947-70E740481C1C}">
                <a14:useLocalDpi xmlns:a14="http://schemas.microsoft.com/office/drawing/2010/main" val="0"/>
              </a:ext>
            </a:extLst>
          </a:blip>
          <a:srcRect l="7412" r="19401"/>
          <a:stretch/>
        </p:blipFill>
        <p:spPr>
          <a:xfrm>
            <a:off x="9287562" y="1361550"/>
            <a:ext cx="2417061" cy="4023360"/>
          </a:xfrm>
          <a:prstGeom prst="rect">
            <a:avLst/>
          </a:prstGeom>
        </p:spPr>
      </p:pic>
      <p:sp>
        <p:nvSpPr>
          <p:cNvPr id="8" name="TextBox 7">
            <a:extLst>
              <a:ext uri="{FF2B5EF4-FFF2-40B4-BE49-F238E27FC236}">
                <a16:creationId xmlns:a16="http://schemas.microsoft.com/office/drawing/2014/main" id="{334DC12D-1645-588F-F73E-1300BF5D1EC8}"/>
              </a:ext>
            </a:extLst>
          </p:cNvPr>
          <p:cNvSpPr txBox="1"/>
          <p:nvPr/>
        </p:nvSpPr>
        <p:spPr>
          <a:xfrm>
            <a:off x="1719047" y="156554"/>
            <a:ext cx="9345335" cy="769441"/>
          </a:xfrm>
          <a:prstGeom prst="rect">
            <a:avLst/>
          </a:prstGeom>
          <a:noFill/>
        </p:spPr>
        <p:txBody>
          <a:bodyPr wrap="square" rtlCol="0">
            <a:spAutoFit/>
          </a:bodyPr>
          <a:lstStyle/>
          <a:p>
            <a:pPr algn="ctr"/>
            <a:r>
              <a:rPr lang="en-US" sz="4400">
                <a:latin typeface="Garamond" panose="02020404030301010803" pitchFamily="18" charset="0"/>
              </a:rPr>
              <a:t>Estimating Tissue Load</a:t>
            </a:r>
          </a:p>
        </p:txBody>
      </p:sp>
      <p:pic>
        <p:nvPicPr>
          <p:cNvPr id="10" name="Graphic 9" descr="End outline">
            <a:hlinkClick r:id="" action="ppaction://hlinkshowjump?jump=nextslide"/>
            <a:extLst>
              <a:ext uri="{FF2B5EF4-FFF2-40B4-BE49-F238E27FC236}">
                <a16:creationId xmlns:a16="http://schemas.microsoft.com/office/drawing/2014/main" id="{A2C5564C-E729-C0FA-B214-6E6BE67E49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463760" y="6215017"/>
            <a:ext cx="481726" cy="481726"/>
          </a:xfrm>
          <a:prstGeom prst="rect">
            <a:avLst/>
          </a:prstGeom>
        </p:spPr>
      </p:pic>
      <p:pic>
        <p:nvPicPr>
          <p:cNvPr id="17" name="Picture 16">
            <a:extLst>
              <a:ext uri="{FF2B5EF4-FFF2-40B4-BE49-F238E27FC236}">
                <a16:creationId xmlns:a16="http://schemas.microsoft.com/office/drawing/2014/main" id="{BFAB1EAF-85D0-C067-FFC2-B5C95D54A3A1}"/>
              </a:ext>
            </a:extLst>
          </p:cNvPr>
          <p:cNvPicPr>
            <a:picLocks noChangeAspect="1"/>
          </p:cNvPicPr>
          <p:nvPr/>
        </p:nvPicPr>
        <p:blipFill rotWithShape="1">
          <a:blip r:embed="rId12"/>
          <a:srcRect l="6961" t="21904" r="7052" b="29524"/>
          <a:stretch/>
        </p:blipFill>
        <p:spPr>
          <a:xfrm>
            <a:off x="188604" y="158260"/>
            <a:ext cx="1409682" cy="796292"/>
          </a:xfrm>
          <a:prstGeom prst="rect">
            <a:avLst/>
          </a:prstGeom>
        </p:spPr>
      </p:pic>
      <p:pic>
        <p:nvPicPr>
          <p:cNvPr id="18" name="TibStressPref.mp4">
            <a:hlinkClick r:id="" action="ppaction://media"/>
            <a:extLst>
              <a:ext uri="{FF2B5EF4-FFF2-40B4-BE49-F238E27FC236}">
                <a16:creationId xmlns:a16="http://schemas.microsoft.com/office/drawing/2014/main" id="{4C2B309B-75F0-B1A3-8D7D-1C7C1F4C907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3998" t="57276" r="17237"/>
          <a:stretch/>
        </p:blipFill>
        <p:spPr>
          <a:xfrm>
            <a:off x="3563813" y="5023966"/>
            <a:ext cx="5064373" cy="1545238"/>
          </a:xfrm>
          <a:prstGeom prst="rect">
            <a:avLst/>
          </a:prstGeom>
        </p:spPr>
      </p:pic>
    </p:spTree>
    <p:extLst>
      <p:ext uri="{BB962C8B-B14F-4D97-AF65-F5344CB8AC3E}">
        <p14:creationId xmlns:p14="http://schemas.microsoft.com/office/powerpoint/2010/main" val="417599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mediacall" presetSubtype="0" fill="hold" nodeType="withEffect">
                                  <p:stCondLst>
                                    <p:cond delay="0"/>
                                  </p:stCondLst>
                                  <p:childTnLst>
                                    <p:cmd type="call" cmd="playFrom(0.0)">
                                      <p:cBhvr>
                                        <p:cTn id="42" dur="1904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18"/>
                </p:tgtEl>
              </p:cMediaNode>
            </p:video>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8"/>
                                        </p:tgtEl>
                                      </p:cBhvr>
                                    </p:cmd>
                                  </p:childTnLst>
                                </p:cTn>
                              </p:par>
                            </p:childTnLst>
                          </p:cTn>
                        </p:par>
                      </p:childTnLst>
                    </p:cTn>
                  </p:par>
                </p:childTnLst>
              </p:cTn>
              <p:nextCondLst>
                <p:cond evt="onClick" delay="0">
                  <p:tgtEl>
                    <p:spTgt spid="18"/>
                  </p:tgtEl>
                </p:cond>
              </p:nextCondLst>
            </p:seq>
          </p:childTnLst>
        </p:cTn>
      </p:par>
    </p:tnLst>
    <p:bldLst>
      <p:bldP spid="27" grpId="0" animBg="1"/>
      <p:bldP spid="29" grpId="0" animBg="1"/>
      <p:bldP spid="33" grpId="0" animBg="1"/>
      <p:bldP spid="35" grpId="0" animBg="1"/>
      <p:bldP spid="37"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C73BCD-13E6-276A-C97A-6A37660096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978" b="5632"/>
          <a:stretch/>
        </p:blipFill>
        <p:spPr>
          <a:xfrm>
            <a:off x="8284464" y="2244648"/>
            <a:ext cx="1211165" cy="3749934"/>
          </a:xfrm>
          <a:prstGeom prst="rect">
            <a:avLst/>
          </a:prstGeom>
        </p:spPr>
      </p:pic>
      <p:pic>
        <p:nvPicPr>
          <p:cNvPr id="3" name="ik_v2_faster">
            <a:hlinkClick r:id="" action="ppaction://media"/>
            <a:extLst>
              <a:ext uri="{FF2B5EF4-FFF2-40B4-BE49-F238E27FC236}">
                <a16:creationId xmlns:a16="http://schemas.microsoft.com/office/drawing/2014/main" id="{14EAE6EF-FD00-E40B-C901-D4E149B47A54}"/>
              </a:ext>
            </a:extLst>
          </p:cNvPr>
          <p:cNvPicPr>
            <a:picLocks noChangeAspect="1"/>
          </p:cNvPicPr>
          <p:nvPr>
            <a:videoFile r:link="rId1"/>
            <p:extLst>
              <p:ext uri="{DAA4B4D4-6D71-4841-9C94-3DE7FCFB9230}">
                <p14:media xmlns:p14="http://schemas.microsoft.com/office/powerpoint/2010/main" r:embed="rId2">
                  <p14:trim st="259" end="2416.2002"/>
                </p14:media>
              </p:ext>
            </p:extLst>
          </p:nvPr>
        </p:nvPicPr>
        <p:blipFill rotWithShape="1">
          <a:blip r:embed="rId9"/>
          <a:srcRect l="15606" t="6589" r="34500" b="10001"/>
          <a:stretch>
            <a:fillRect/>
          </a:stretch>
        </p:blipFill>
        <p:spPr>
          <a:xfrm>
            <a:off x="10058743" y="2254744"/>
            <a:ext cx="1597690" cy="3649811"/>
          </a:xfrm>
          <a:prstGeom prst="rect">
            <a:avLst/>
          </a:prstGeom>
        </p:spPr>
      </p:pic>
      <p:grpSp>
        <p:nvGrpSpPr>
          <p:cNvPr id="4" name="Group 1">
            <a:extLst>
              <a:ext uri="{FF2B5EF4-FFF2-40B4-BE49-F238E27FC236}">
                <a16:creationId xmlns:a16="http://schemas.microsoft.com/office/drawing/2014/main" id="{F993A207-0BC0-7C7E-D176-612DE596B69C}"/>
              </a:ext>
            </a:extLst>
          </p:cNvPr>
          <p:cNvGrpSpPr/>
          <p:nvPr/>
        </p:nvGrpSpPr>
        <p:grpSpPr>
          <a:xfrm>
            <a:off x="-16" y="1042711"/>
            <a:ext cx="12192016" cy="148108"/>
            <a:chOff x="-16" y="946459"/>
            <a:chExt cx="12192016" cy="148108"/>
          </a:xfrm>
        </p:grpSpPr>
        <p:sp>
          <p:nvSpPr>
            <p:cNvPr id="5" name="Rectangle 2">
              <a:extLst>
                <a:ext uri="{FF2B5EF4-FFF2-40B4-BE49-F238E27FC236}">
                  <a16:creationId xmlns:a16="http://schemas.microsoft.com/office/drawing/2014/main" id="{0F4A240F-DFAE-78E5-2CA7-5B8C7968E124}"/>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6E82BC-1B17-724F-D6E0-405E5CB10D9C}"/>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5EEE6FC-E043-9E20-ECE2-DEC5F2F1B8AA}"/>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4919767-79F2-554D-ADE6-3E81FAE10FAD}"/>
              </a:ext>
            </a:extLst>
          </p:cNvPr>
          <p:cNvSpPr txBox="1"/>
          <p:nvPr/>
        </p:nvSpPr>
        <p:spPr>
          <a:xfrm>
            <a:off x="7636333" y="1721305"/>
            <a:ext cx="1859296" cy="646331"/>
          </a:xfrm>
          <a:prstGeom prst="rect">
            <a:avLst/>
          </a:prstGeom>
          <a:noFill/>
        </p:spPr>
        <p:txBody>
          <a:bodyPr wrap="square" rtlCol="0">
            <a:spAutoFit/>
          </a:bodyPr>
          <a:lstStyle/>
          <a:p>
            <a:pPr algn="ctr"/>
            <a:r>
              <a:rPr lang="en-US"/>
              <a:t>Musculoskeletal Model</a:t>
            </a:r>
          </a:p>
        </p:txBody>
      </p:sp>
      <p:sp>
        <p:nvSpPr>
          <p:cNvPr id="10" name="TextBox 9">
            <a:extLst>
              <a:ext uri="{FF2B5EF4-FFF2-40B4-BE49-F238E27FC236}">
                <a16:creationId xmlns:a16="http://schemas.microsoft.com/office/drawing/2014/main" id="{3F650645-8C48-B406-642A-96F45D4CB213}"/>
              </a:ext>
            </a:extLst>
          </p:cNvPr>
          <p:cNvSpPr txBox="1"/>
          <p:nvPr/>
        </p:nvSpPr>
        <p:spPr>
          <a:xfrm>
            <a:off x="9868696" y="1721305"/>
            <a:ext cx="1859296" cy="646331"/>
          </a:xfrm>
          <a:prstGeom prst="rect">
            <a:avLst/>
          </a:prstGeom>
          <a:noFill/>
        </p:spPr>
        <p:txBody>
          <a:bodyPr wrap="square" rtlCol="0">
            <a:spAutoFit/>
          </a:bodyPr>
          <a:lstStyle/>
          <a:p>
            <a:pPr algn="ctr"/>
            <a:r>
              <a:rPr lang="en-US"/>
              <a:t>Digital </a:t>
            </a:r>
          </a:p>
          <a:p>
            <a:pPr algn="ctr"/>
            <a:r>
              <a:rPr lang="en-US"/>
              <a:t>“Twin”</a:t>
            </a:r>
          </a:p>
        </p:txBody>
      </p:sp>
      <p:sp>
        <p:nvSpPr>
          <p:cNvPr id="11" name="TextBox 10">
            <a:extLst>
              <a:ext uri="{FF2B5EF4-FFF2-40B4-BE49-F238E27FC236}">
                <a16:creationId xmlns:a16="http://schemas.microsoft.com/office/drawing/2014/main" id="{E003921B-566C-7606-FD83-7704C8701BA9}"/>
              </a:ext>
            </a:extLst>
          </p:cNvPr>
          <p:cNvSpPr txBox="1"/>
          <p:nvPr/>
        </p:nvSpPr>
        <p:spPr>
          <a:xfrm>
            <a:off x="807987" y="1608413"/>
            <a:ext cx="1361141" cy="646331"/>
          </a:xfrm>
          <a:prstGeom prst="rect">
            <a:avLst/>
          </a:prstGeom>
          <a:noFill/>
        </p:spPr>
        <p:txBody>
          <a:bodyPr wrap="square" rtlCol="0">
            <a:spAutoFit/>
          </a:bodyPr>
          <a:lstStyle/>
          <a:p>
            <a:pPr algn="ctr"/>
            <a:r>
              <a:rPr lang="en-US"/>
              <a:t>In Lab Activity</a:t>
            </a:r>
          </a:p>
        </p:txBody>
      </p:sp>
      <p:sp>
        <p:nvSpPr>
          <p:cNvPr id="12" name="TextBox 11">
            <a:extLst>
              <a:ext uri="{FF2B5EF4-FFF2-40B4-BE49-F238E27FC236}">
                <a16:creationId xmlns:a16="http://schemas.microsoft.com/office/drawing/2014/main" id="{9E3C7F87-A326-8640-717A-9AEA96674C40}"/>
              </a:ext>
            </a:extLst>
          </p:cNvPr>
          <p:cNvSpPr txBox="1"/>
          <p:nvPr/>
        </p:nvSpPr>
        <p:spPr>
          <a:xfrm>
            <a:off x="3148033" y="1658187"/>
            <a:ext cx="1597689" cy="646331"/>
          </a:xfrm>
          <a:prstGeom prst="rect">
            <a:avLst/>
          </a:prstGeom>
          <a:noFill/>
        </p:spPr>
        <p:txBody>
          <a:bodyPr wrap="square" rtlCol="0">
            <a:spAutoFit/>
          </a:bodyPr>
          <a:lstStyle/>
          <a:p>
            <a:pPr algn="ctr"/>
            <a:r>
              <a:rPr lang="en-US"/>
              <a:t>Marker Tracking</a:t>
            </a:r>
          </a:p>
        </p:txBody>
      </p:sp>
      <p:sp>
        <p:nvSpPr>
          <p:cNvPr id="13" name="TextBox 12">
            <a:extLst>
              <a:ext uri="{FF2B5EF4-FFF2-40B4-BE49-F238E27FC236}">
                <a16:creationId xmlns:a16="http://schemas.microsoft.com/office/drawing/2014/main" id="{B8E507B0-3A3A-3950-D4D8-281BBA670FFA}"/>
              </a:ext>
            </a:extLst>
          </p:cNvPr>
          <p:cNvSpPr txBox="1"/>
          <p:nvPr/>
        </p:nvSpPr>
        <p:spPr>
          <a:xfrm>
            <a:off x="5574979" y="1608413"/>
            <a:ext cx="1495741" cy="646331"/>
          </a:xfrm>
          <a:prstGeom prst="rect">
            <a:avLst/>
          </a:prstGeom>
          <a:noFill/>
        </p:spPr>
        <p:txBody>
          <a:bodyPr wrap="square" rtlCol="0">
            <a:spAutoFit/>
          </a:bodyPr>
          <a:lstStyle/>
          <a:p>
            <a:pPr algn="ctr"/>
            <a:r>
              <a:rPr lang="en-US"/>
              <a:t>Rigid Body Model</a:t>
            </a:r>
          </a:p>
        </p:txBody>
      </p:sp>
      <p:pic>
        <p:nvPicPr>
          <p:cNvPr id="14" name="Running Side WRL trimmed.mp4">
            <a:hlinkClick r:id="" action="ppaction://media"/>
            <a:extLst>
              <a:ext uri="{FF2B5EF4-FFF2-40B4-BE49-F238E27FC236}">
                <a16:creationId xmlns:a16="http://schemas.microsoft.com/office/drawing/2014/main" id="{DF85F759-8D61-4C1A-5CF4-3DE4BA5E0C0D}"/>
              </a:ext>
            </a:extLst>
          </p:cNvPr>
          <p:cNvPicPr>
            <a:picLocks noChangeAspect="1"/>
          </p:cNvPicPr>
          <p:nvPr>
            <a:videoFile r:link="rId1"/>
            <p:extLst>
              <p:ext uri="{DAA4B4D4-6D71-4841-9C94-3DE7FCFB9230}">
                <p14:media xmlns:p14="http://schemas.microsoft.com/office/powerpoint/2010/main" r:embed="rId3">
                  <p14:trim st="548.9494" end="8617.1903"/>
                </p14:media>
              </p:ext>
            </p:extLst>
          </p:nvPr>
        </p:nvPicPr>
        <p:blipFill rotWithShape="1">
          <a:blip r:embed="rId10"/>
          <a:srcRect l="36393" t="-2419" r="31074" b="2419"/>
          <a:stretch/>
        </p:blipFill>
        <p:spPr>
          <a:xfrm>
            <a:off x="415649" y="2367636"/>
            <a:ext cx="2097710" cy="3626946"/>
          </a:xfrm>
          <a:prstGeom prst="rect">
            <a:avLst/>
          </a:prstGeom>
        </p:spPr>
      </p:pic>
      <p:pic>
        <p:nvPicPr>
          <p:cNvPr id="15" name="Screen Recording 2022-11-28 at 8.35.01 AM.mov">
            <a:hlinkClick r:id="" action="ppaction://media"/>
            <a:extLst>
              <a:ext uri="{FF2B5EF4-FFF2-40B4-BE49-F238E27FC236}">
                <a16:creationId xmlns:a16="http://schemas.microsoft.com/office/drawing/2014/main" id="{BAB71283-63B7-AD80-C476-44E1B9475E7B}"/>
              </a:ext>
            </a:extLst>
          </p:cNvPr>
          <p:cNvPicPr>
            <a:picLocks noChangeAspect="1"/>
          </p:cNvPicPr>
          <p:nvPr>
            <a:videoFile r:link="rId1"/>
            <p:extLst>
              <p:ext uri="{DAA4B4D4-6D71-4841-9C94-3DE7FCFB9230}">
                <p14:media xmlns:p14="http://schemas.microsoft.com/office/powerpoint/2010/main" r:embed="rId4">
                  <p14:trim st="190.3315" end="4698.9393"/>
                </p14:media>
              </p:ext>
            </p:extLst>
          </p:nvPr>
        </p:nvPicPr>
        <p:blipFill rotWithShape="1">
          <a:blip r:embed="rId11"/>
          <a:srcRect l="12461" r="20899"/>
          <a:stretch/>
        </p:blipFill>
        <p:spPr>
          <a:xfrm>
            <a:off x="3148033" y="2413296"/>
            <a:ext cx="1597689" cy="3581287"/>
          </a:xfrm>
          <a:prstGeom prst="rect">
            <a:avLst/>
          </a:prstGeom>
        </p:spPr>
      </p:pic>
      <p:pic>
        <p:nvPicPr>
          <p:cNvPr id="16" name="Screen Recording 2022-11-28 at 8.51.46 AM.mov">
            <a:hlinkClick r:id="" action="ppaction://media"/>
            <a:extLst>
              <a:ext uri="{FF2B5EF4-FFF2-40B4-BE49-F238E27FC236}">
                <a16:creationId xmlns:a16="http://schemas.microsoft.com/office/drawing/2014/main" id="{6891642E-0088-9CDC-6ADF-4AF3B4FDAA8A}"/>
              </a:ext>
            </a:extLst>
          </p:cNvPr>
          <p:cNvPicPr>
            <a:picLocks noChangeAspect="1"/>
          </p:cNvPicPr>
          <p:nvPr>
            <a:videoFile r:link="rId1"/>
            <p:extLst>
              <p:ext uri="{DAA4B4D4-6D71-4841-9C94-3DE7FCFB9230}">
                <p14:media xmlns:p14="http://schemas.microsoft.com/office/powerpoint/2010/main" r:embed="rId5">
                  <p14:trim end="9112.3102"/>
                </p14:media>
              </p:ext>
            </p:extLst>
          </p:nvPr>
        </p:nvPicPr>
        <p:blipFill rotWithShape="1">
          <a:blip r:embed="rId12"/>
          <a:srcRect l="13993" r="11058"/>
          <a:stretch/>
        </p:blipFill>
        <p:spPr>
          <a:xfrm>
            <a:off x="5439003" y="2413296"/>
            <a:ext cx="1767695" cy="3581287"/>
          </a:xfrm>
          <a:prstGeom prst="rect">
            <a:avLst/>
          </a:prstGeom>
        </p:spPr>
      </p:pic>
      <p:pic>
        <p:nvPicPr>
          <p:cNvPr id="21" name="Graphic 20" descr="End outline">
            <a:hlinkClick r:id="" action="ppaction://hlinkshowjump?jump=previousslide"/>
            <a:extLst>
              <a:ext uri="{FF2B5EF4-FFF2-40B4-BE49-F238E27FC236}">
                <a16:creationId xmlns:a16="http://schemas.microsoft.com/office/drawing/2014/main" id="{4F2CD210-4259-887B-1B07-A313453F3BA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a:off x="11463760" y="6254928"/>
            <a:ext cx="481726" cy="481726"/>
          </a:xfrm>
          <a:prstGeom prst="rect">
            <a:avLst/>
          </a:prstGeom>
        </p:spPr>
      </p:pic>
      <p:sp>
        <p:nvSpPr>
          <p:cNvPr id="18" name="TextBox 17">
            <a:extLst>
              <a:ext uri="{FF2B5EF4-FFF2-40B4-BE49-F238E27FC236}">
                <a16:creationId xmlns:a16="http://schemas.microsoft.com/office/drawing/2014/main" id="{842A46E2-D828-0CD9-428F-921C0FB1288C}"/>
              </a:ext>
            </a:extLst>
          </p:cNvPr>
          <p:cNvSpPr txBox="1"/>
          <p:nvPr/>
        </p:nvSpPr>
        <p:spPr>
          <a:xfrm>
            <a:off x="1719047" y="156554"/>
            <a:ext cx="9345335" cy="769441"/>
          </a:xfrm>
          <a:prstGeom prst="rect">
            <a:avLst/>
          </a:prstGeom>
          <a:noFill/>
        </p:spPr>
        <p:txBody>
          <a:bodyPr wrap="square" rtlCol="0">
            <a:spAutoFit/>
          </a:bodyPr>
          <a:lstStyle/>
          <a:p>
            <a:pPr algn="ctr"/>
            <a:r>
              <a:rPr lang="en-US" sz="4400">
                <a:latin typeface="Garamond" panose="02020404030301010803" pitchFamily="18" charset="0"/>
              </a:rPr>
              <a:t>In-lab Activity</a:t>
            </a:r>
          </a:p>
        </p:txBody>
      </p:sp>
      <p:pic>
        <p:nvPicPr>
          <p:cNvPr id="19" name="Picture 18">
            <a:extLst>
              <a:ext uri="{FF2B5EF4-FFF2-40B4-BE49-F238E27FC236}">
                <a16:creationId xmlns:a16="http://schemas.microsoft.com/office/drawing/2014/main" id="{113A8EC5-3DFB-B0EB-7694-81024869DFFF}"/>
              </a:ext>
            </a:extLst>
          </p:cNvPr>
          <p:cNvPicPr>
            <a:picLocks noChangeAspect="1"/>
          </p:cNvPicPr>
          <p:nvPr/>
        </p:nvPicPr>
        <p:blipFill rotWithShape="1">
          <a:blip r:embed="rId15"/>
          <a:srcRect l="6961" t="21904" r="7052" b="29524"/>
          <a:stretch/>
        </p:blipFill>
        <p:spPr>
          <a:xfrm>
            <a:off x="188604" y="158260"/>
            <a:ext cx="1409682" cy="796292"/>
          </a:xfrm>
          <a:prstGeom prst="rect">
            <a:avLst/>
          </a:prstGeom>
        </p:spPr>
      </p:pic>
    </p:spTree>
    <p:extLst>
      <p:ext uri="{BB962C8B-B14F-4D97-AF65-F5344CB8AC3E}">
        <p14:creationId xmlns:p14="http://schemas.microsoft.com/office/powerpoint/2010/main" val="867977240"/>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video>
              <p:cMediaNode vol="80000" mute="1">
                <p:cTn id="3" fill="hold" display="0">
                  <p:stCondLst>
                    <p:cond delay="indefinite"/>
                  </p:stCondLst>
                </p:cTn>
                <p:tgtEl>
                  <p:spTgt spid="14"/>
                </p:tgtEl>
              </p:cMediaNode>
            </p:video>
            <p:video>
              <p:cMediaNode vol="80000" mute="1">
                <p:cTn id="4" fill="hold" display="0">
                  <p:stCondLst>
                    <p:cond delay="indefinite"/>
                  </p:stCondLst>
                </p:cTn>
                <p:tgtEl>
                  <p:spTgt spid="15"/>
                </p:tgtEl>
              </p:cMediaNode>
            </p:video>
            <p:video>
              <p:cMediaNode vol="80000" mute="1">
                <p:cTn id="5" fill="hold" display="0">
                  <p:stCondLst>
                    <p:cond delay="indefinite"/>
                  </p:stCondLst>
                </p:cTn>
                <p:tgtEl>
                  <p:spTgt spid="1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25FACE68-4585-BB8C-53B1-2CF4EC3E93D8}"/>
              </a:ext>
            </a:extLst>
          </p:cNvPr>
          <p:cNvPicPr>
            <a:picLocks noChangeAspect="1"/>
          </p:cNvPicPr>
          <p:nvPr/>
        </p:nvPicPr>
        <p:blipFill rotWithShape="1">
          <a:blip r:embed="rId3"/>
          <a:srcRect r="12128"/>
          <a:stretch/>
        </p:blipFill>
        <p:spPr>
          <a:xfrm>
            <a:off x="1773936" y="1231743"/>
            <a:ext cx="8531659" cy="5531531"/>
          </a:xfrm>
          <a:prstGeom prst="rect">
            <a:avLst/>
          </a:prstGeom>
        </p:spPr>
      </p:pic>
      <p:grpSp>
        <p:nvGrpSpPr>
          <p:cNvPr id="4" name="Group 1">
            <a:extLst>
              <a:ext uri="{FF2B5EF4-FFF2-40B4-BE49-F238E27FC236}">
                <a16:creationId xmlns:a16="http://schemas.microsoft.com/office/drawing/2014/main" id="{25983856-8E3A-1846-DE12-9DA7F3900C3D}"/>
              </a:ext>
            </a:extLst>
          </p:cNvPr>
          <p:cNvGrpSpPr/>
          <p:nvPr/>
        </p:nvGrpSpPr>
        <p:grpSpPr>
          <a:xfrm>
            <a:off x="-16" y="1042711"/>
            <a:ext cx="12192016" cy="148108"/>
            <a:chOff x="-16" y="946459"/>
            <a:chExt cx="12192016" cy="148108"/>
          </a:xfrm>
        </p:grpSpPr>
        <p:sp>
          <p:nvSpPr>
            <p:cNvPr id="5" name="Rectangle 2">
              <a:extLst>
                <a:ext uri="{FF2B5EF4-FFF2-40B4-BE49-F238E27FC236}">
                  <a16:creationId xmlns:a16="http://schemas.microsoft.com/office/drawing/2014/main" id="{2A67735D-49B1-58C5-B523-4FB456485632}"/>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E9EB6C5-B0C7-6BF8-7B95-C1599B07EDF0}"/>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A832EA-DF57-2EC3-03EB-6FF616D6CE49}"/>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419C4A8-82D4-1522-AD18-B8FC4180DEAF}"/>
              </a:ext>
            </a:extLst>
          </p:cNvPr>
          <p:cNvSpPr txBox="1"/>
          <p:nvPr/>
        </p:nvSpPr>
        <p:spPr>
          <a:xfrm>
            <a:off x="1773936" y="185111"/>
            <a:ext cx="10094976" cy="769441"/>
          </a:xfrm>
          <a:prstGeom prst="rect">
            <a:avLst/>
          </a:prstGeom>
          <a:noFill/>
        </p:spPr>
        <p:txBody>
          <a:bodyPr wrap="square">
            <a:spAutoFit/>
          </a:bodyPr>
          <a:lstStyle/>
          <a:p>
            <a:r>
              <a:rPr lang="en-US" sz="4400">
                <a:latin typeface="Garamond" panose="02020404030301010803" pitchFamily="18" charset="0"/>
                <a:ea typeface="+mj-ea"/>
                <a:cs typeface="+mj-cs"/>
              </a:rPr>
              <a:t>Lower Extremity B</a:t>
            </a:r>
            <a:r>
              <a:rPr lang="en-US" sz="4400" kern="1200">
                <a:latin typeface="Garamond" panose="02020404030301010803" pitchFamily="18" charset="0"/>
                <a:ea typeface="+mj-ea"/>
                <a:cs typeface="+mj-cs"/>
              </a:rPr>
              <a:t>iomechanical loads</a:t>
            </a:r>
            <a:endParaRPr lang="en-US" sz="4400">
              <a:latin typeface="Garamond" panose="02020404030301010803" pitchFamily="18" charset="0"/>
            </a:endParaRPr>
          </a:p>
        </p:txBody>
      </p:sp>
      <p:pic>
        <p:nvPicPr>
          <p:cNvPr id="11" name="Picture 10">
            <a:extLst>
              <a:ext uri="{FF2B5EF4-FFF2-40B4-BE49-F238E27FC236}">
                <a16:creationId xmlns:a16="http://schemas.microsoft.com/office/drawing/2014/main" id="{7B8D42A9-31A4-9747-07AF-696BC034EB39}"/>
              </a:ext>
            </a:extLst>
          </p:cNvPr>
          <p:cNvPicPr>
            <a:picLocks noChangeAspect="1"/>
          </p:cNvPicPr>
          <p:nvPr/>
        </p:nvPicPr>
        <p:blipFill rotWithShape="1">
          <a:blip r:embed="rId4"/>
          <a:srcRect l="6961" t="21904" r="7052" b="29524"/>
          <a:stretch/>
        </p:blipFill>
        <p:spPr>
          <a:xfrm>
            <a:off x="188604" y="158260"/>
            <a:ext cx="1409682" cy="796292"/>
          </a:xfrm>
          <a:prstGeom prst="rect">
            <a:avLst/>
          </a:prstGeom>
        </p:spPr>
      </p:pic>
    </p:spTree>
    <p:extLst>
      <p:ext uri="{BB962C8B-B14F-4D97-AF65-F5344CB8AC3E}">
        <p14:creationId xmlns:p14="http://schemas.microsoft.com/office/powerpoint/2010/main" val="1392390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AFA8BEF7-DDFD-F0AF-A869-61D042059C4A}"/>
              </a:ext>
            </a:extLst>
          </p:cNvPr>
          <p:cNvGrpSpPr/>
          <p:nvPr/>
        </p:nvGrpSpPr>
        <p:grpSpPr>
          <a:xfrm>
            <a:off x="-16" y="1074795"/>
            <a:ext cx="12192016" cy="148108"/>
            <a:chOff x="-16" y="946459"/>
            <a:chExt cx="12192016" cy="148108"/>
          </a:xfrm>
        </p:grpSpPr>
        <p:sp>
          <p:nvSpPr>
            <p:cNvPr id="30" name="Rectangle 2">
              <a:extLst>
                <a:ext uri="{FF2B5EF4-FFF2-40B4-BE49-F238E27FC236}">
                  <a16:creationId xmlns:a16="http://schemas.microsoft.com/office/drawing/2014/main" id="{57C2B2A2-79DF-C100-B461-DFCB7DE47873}"/>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828678-C26F-1AAE-01AD-1221EE9C18A3}"/>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693E7E2-D773-9532-9C00-88276D9C5452}"/>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9A83FDB4-8CF7-4416-B9EF-CD04254A2FB2}"/>
              </a:ext>
            </a:extLst>
          </p:cNvPr>
          <p:cNvPicPr>
            <a:picLocks noChangeAspect="1"/>
          </p:cNvPicPr>
          <p:nvPr/>
        </p:nvPicPr>
        <p:blipFill rotWithShape="1">
          <a:blip r:embed="rId3"/>
          <a:srcRect t="-2285" r="45628" b="1"/>
          <a:stretch/>
        </p:blipFill>
        <p:spPr>
          <a:xfrm>
            <a:off x="9932242" y="214678"/>
            <a:ext cx="1764760" cy="4113532"/>
          </a:xfrm>
          <a:prstGeom prst="rect">
            <a:avLst/>
          </a:prstGeom>
        </p:spPr>
      </p:pic>
      <p:sp>
        <p:nvSpPr>
          <p:cNvPr id="18" name="Isosceles Triangle 17">
            <a:extLst>
              <a:ext uri="{FF2B5EF4-FFF2-40B4-BE49-F238E27FC236}">
                <a16:creationId xmlns:a16="http://schemas.microsoft.com/office/drawing/2014/main" id="{EB7091A9-5A13-4EF5-8B65-86CD54F70873}"/>
              </a:ext>
            </a:extLst>
          </p:cNvPr>
          <p:cNvSpPr>
            <a:spLocks noChangeAspect="1"/>
          </p:cNvSpPr>
          <p:nvPr/>
        </p:nvSpPr>
        <p:spPr>
          <a:xfrm rot="2439402">
            <a:off x="9977079" y="4293894"/>
            <a:ext cx="734699" cy="711323"/>
          </a:xfrm>
          <a:prstGeom prst="triangle">
            <a:avLst>
              <a:gd name="adj" fmla="val 46421"/>
            </a:avLst>
          </a:prstGeom>
          <a:solidFill>
            <a:srgbClr val="C0B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7" name="Freeform: Shape 26">
            <a:extLst>
              <a:ext uri="{FF2B5EF4-FFF2-40B4-BE49-F238E27FC236}">
                <a16:creationId xmlns:a16="http://schemas.microsoft.com/office/drawing/2014/main" id="{454EB783-A07C-4649-86C4-963A6378B4F8}"/>
              </a:ext>
            </a:extLst>
          </p:cNvPr>
          <p:cNvSpPr/>
          <p:nvPr/>
        </p:nvSpPr>
        <p:spPr>
          <a:xfrm rot="504928">
            <a:off x="1231790" y="3584769"/>
            <a:ext cx="8995458" cy="2802873"/>
          </a:xfrm>
          <a:custGeom>
            <a:avLst/>
            <a:gdLst>
              <a:gd name="connsiteX0" fmla="*/ 441098 w 4605300"/>
              <a:gd name="connsiteY0" fmla="*/ 0 h 1622937"/>
              <a:gd name="connsiteX1" fmla="*/ 535671 w 4605300"/>
              <a:gd name="connsiteY1" fmla="*/ 100848 h 1622937"/>
              <a:gd name="connsiteX2" fmla="*/ 2132111 w 4605300"/>
              <a:gd name="connsiteY2" fmla="*/ 892417 h 1622937"/>
              <a:gd name="connsiteX3" fmla="*/ 4593410 w 4605300"/>
              <a:gd name="connsiteY3" fmla="*/ 249986 h 1622937"/>
              <a:gd name="connsiteX4" fmla="*/ 4605300 w 4605300"/>
              <a:gd name="connsiteY4" fmla="*/ 231338 h 1622937"/>
              <a:gd name="connsiteX5" fmla="*/ 4572339 w 4605300"/>
              <a:gd name="connsiteY5" fmla="*/ 372216 h 1622937"/>
              <a:gd name="connsiteX6" fmla="*/ 2219834 w 4605300"/>
              <a:gd name="connsiteY6" fmla="*/ 1622937 h 1622937"/>
              <a:gd name="connsiteX7" fmla="*/ 7248 w 4605300"/>
              <a:gd name="connsiteY7" fmla="*/ 666246 h 1622937"/>
              <a:gd name="connsiteX8" fmla="*/ 0 w 4605300"/>
              <a:gd name="connsiteY8" fmla="*/ 653328 h 1622937"/>
              <a:gd name="connsiteX9" fmla="*/ 39438 w 4605300"/>
              <a:gd name="connsiteY9" fmla="*/ 667507 h 1622937"/>
              <a:gd name="connsiteX10" fmla="*/ 400774 w 4605300"/>
              <a:gd name="connsiteY10" fmla="*/ 606376 h 1622937"/>
              <a:gd name="connsiteX11" fmla="*/ 412311 w 4605300"/>
              <a:gd name="connsiteY11" fmla="*/ 593411 h 1622937"/>
              <a:gd name="connsiteX12" fmla="*/ 424091 w 4605300"/>
              <a:gd name="connsiteY12" fmla="*/ 585112 h 1622937"/>
              <a:gd name="connsiteX13" fmla="*/ 457645 w 4605300"/>
              <a:gd name="connsiteY13" fmla="*/ 548407 h 1622937"/>
              <a:gd name="connsiteX14" fmla="*/ 481964 w 4605300"/>
              <a:gd name="connsiteY14" fmla="*/ 495831 h 1622937"/>
              <a:gd name="connsiteX15" fmla="*/ 501301 w 4605300"/>
              <a:gd name="connsiteY15" fmla="*/ 456138 h 1622937"/>
              <a:gd name="connsiteX16" fmla="*/ 464504 w 4605300"/>
              <a:gd name="connsiteY16" fmla="*/ 44256 h 162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5300" h="1622937">
                <a:moveTo>
                  <a:pt x="441098" y="0"/>
                </a:moveTo>
                <a:lnTo>
                  <a:pt x="535671" y="100848"/>
                </a:lnTo>
                <a:cubicBezTo>
                  <a:pt x="908072" y="470062"/>
                  <a:pt x="1471044" y="763818"/>
                  <a:pt x="2132111" y="892417"/>
                </a:cubicBezTo>
                <a:cubicBezTo>
                  <a:pt x="3189817" y="1098177"/>
                  <a:pt x="4173214" y="817832"/>
                  <a:pt x="4593410" y="249986"/>
                </a:cubicBezTo>
                <a:lnTo>
                  <a:pt x="4605300" y="231338"/>
                </a:lnTo>
                <a:lnTo>
                  <a:pt x="4572339" y="372216"/>
                </a:lnTo>
                <a:cubicBezTo>
                  <a:pt x="4348428" y="1086001"/>
                  <a:pt x="3380255" y="1622937"/>
                  <a:pt x="2219834" y="1622937"/>
                </a:cubicBezTo>
                <a:cubicBezTo>
                  <a:pt x="1225187" y="1622937"/>
                  <a:pt x="371784" y="1228453"/>
                  <a:pt x="7248" y="666246"/>
                </a:cubicBezTo>
                <a:lnTo>
                  <a:pt x="0" y="653328"/>
                </a:lnTo>
                <a:lnTo>
                  <a:pt x="39438" y="667507"/>
                </a:lnTo>
                <a:cubicBezTo>
                  <a:pt x="175399" y="703397"/>
                  <a:pt x="306586" y="685855"/>
                  <a:pt x="400774" y="606376"/>
                </a:cubicBezTo>
                <a:lnTo>
                  <a:pt x="412311" y="593411"/>
                </a:lnTo>
                <a:lnTo>
                  <a:pt x="424091" y="585112"/>
                </a:lnTo>
                <a:cubicBezTo>
                  <a:pt x="436625" y="574135"/>
                  <a:pt x="447842" y="561906"/>
                  <a:pt x="457645" y="548407"/>
                </a:cubicBezTo>
                <a:lnTo>
                  <a:pt x="481964" y="495831"/>
                </a:lnTo>
                <a:lnTo>
                  <a:pt x="501301" y="456138"/>
                </a:lnTo>
                <a:cubicBezTo>
                  <a:pt x="541397" y="338069"/>
                  <a:pt x="528143" y="189709"/>
                  <a:pt x="464504" y="44256"/>
                </a:cubicBezTo>
                <a:close/>
              </a:path>
            </a:pathLst>
          </a:cu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135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FF33F879-B772-4639-AF8B-E40FCB0A2582}"/>
              </a:ext>
            </a:extLst>
          </p:cNvPr>
          <p:cNvSpPr>
            <a:spLocks noGrp="1"/>
          </p:cNvSpPr>
          <p:nvPr>
            <p:ph type="title"/>
          </p:nvPr>
        </p:nvSpPr>
        <p:spPr>
          <a:xfrm>
            <a:off x="1598285" y="-146888"/>
            <a:ext cx="8941961" cy="1325563"/>
          </a:xfrm>
        </p:spPr>
        <p:txBody>
          <a:bodyPr>
            <a:normAutofit/>
          </a:bodyPr>
          <a:lstStyle/>
          <a:p>
            <a:pPr algn="ctr"/>
            <a:r>
              <a:rPr lang="en-US" sz="3200">
                <a:latin typeface="Garamond" panose="02020404030301010803" pitchFamily="18" charset="0"/>
                <a:cs typeface="Calibri Light" panose="020F0302020204030204" pitchFamily="34" charset="0"/>
              </a:rPr>
              <a:t>Data-driven multi-scale models of tissue loads during human movement</a:t>
            </a:r>
          </a:p>
        </p:txBody>
      </p:sp>
      <p:sp>
        <p:nvSpPr>
          <p:cNvPr id="7" name="TextBox 6">
            <a:extLst>
              <a:ext uri="{FF2B5EF4-FFF2-40B4-BE49-F238E27FC236}">
                <a16:creationId xmlns:a16="http://schemas.microsoft.com/office/drawing/2014/main" id="{C3C6B16C-C4E7-49BC-A4EC-0C280294FF8D}"/>
              </a:ext>
            </a:extLst>
          </p:cNvPr>
          <p:cNvSpPr txBox="1"/>
          <p:nvPr/>
        </p:nvSpPr>
        <p:spPr>
          <a:xfrm>
            <a:off x="3846785" y="1380651"/>
            <a:ext cx="4838030" cy="1882567"/>
          </a:xfrm>
          <a:prstGeom prst="rect">
            <a:avLst/>
          </a:prstGeom>
          <a:noFill/>
        </p:spPr>
        <p:txBody>
          <a:bodyPr wrap="square">
            <a:spAutoFit/>
          </a:bodyPr>
          <a:lstStyle/>
          <a:p>
            <a:pPr algn="ctr">
              <a:spcAft>
                <a:spcPts val="200"/>
              </a:spcAft>
            </a:pPr>
            <a:r>
              <a:rPr lang="en-US" i="1">
                <a:latin typeface="Avenir Next" panose="020B0503020202020204" pitchFamily="34" charset="0"/>
                <a:cs typeface="Times New Roman" panose="02020603050405020304" pitchFamily="18" charset="0"/>
              </a:rPr>
              <a:t>Gait modification with real-time feedback</a:t>
            </a:r>
          </a:p>
          <a:p>
            <a:pPr algn="ctr">
              <a:spcAft>
                <a:spcPts val="200"/>
              </a:spcAft>
            </a:pPr>
            <a:r>
              <a:rPr lang="en-US" i="1">
                <a:latin typeface="Avenir Next" panose="020B0503020202020204" pitchFamily="34" charset="0"/>
                <a:cs typeface="Times New Roman" panose="02020603050405020304" pitchFamily="18" charset="0"/>
              </a:rPr>
              <a:t>Physical training protocols</a:t>
            </a:r>
          </a:p>
          <a:p>
            <a:pPr algn="ctr">
              <a:spcAft>
                <a:spcPts val="200"/>
              </a:spcAft>
            </a:pPr>
            <a:r>
              <a:rPr lang="en-US" i="1">
                <a:latin typeface="Avenir Next" panose="020B0503020202020204" pitchFamily="34" charset="0"/>
                <a:cs typeface="Times New Roman" panose="02020603050405020304" pitchFamily="18" charset="0"/>
              </a:rPr>
              <a:t>Exertion &amp; fatigue effects</a:t>
            </a:r>
          </a:p>
          <a:p>
            <a:pPr algn="ctr">
              <a:spcAft>
                <a:spcPts val="200"/>
              </a:spcAft>
            </a:pPr>
            <a:r>
              <a:rPr lang="en-US" i="1">
                <a:latin typeface="Avenir Next" panose="020B0503020202020204" pitchFamily="34" charset="0"/>
                <a:cs typeface="Times New Roman" panose="02020603050405020304" pitchFamily="18" charset="0"/>
              </a:rPr>
              <a:t>Sex disparities</a:t>
            </a:r>
          </a:p>
          <a:p>
            <a:pPr algn="ctr">
              <a:spcAft>
                <a:spcPts val="200"/>
              </a:spcAft>
            </a:pPr>
            <a:r>
              <a:rPr lang="en-US" i="1">
                <a:latin typeface="Avenir Next" panose="020B0503020202020204" pitchFamily="34" charset="0"/>
                <a:cs typeface="Times New Roman" panose="02020603050405020304" pitchFamily="18" charset="0"/>
              </a:rPr>
              <a:t>Load carriage</a:t>
            </a:r>
          </a:p>
          <a:p>
            <a:pPr algn="ctr">
              <a:spcAft>
                <a:spcPts val="200"/>
              </a:spcAft>
            </a:pPr>
            <a:r>
              <a:rPr lang="en-US" i="1">
                <a:latin typeface="Avenir Next" panose="020B0503020202020204" pitchFamily="34" charset="0"/>
                <a:cs typeface="Times New Roman" panose="02020603050405020304" pitchFamily="18" charset="0"/>
              </a:rPr>
              <a:t>Footwear</a:t>
            </a:r>
            <a:endParaRPr lang="en-US" sz="1000" i="1">
              <a:latin typeface="Avenir Next" panose="020B0503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D5544D2-1EA7-4801-8263-C214D37A0FAE}"/>
              </a:ext>
            </a:extLst>
          </p:cNvPr>
          <p:cNvSpPr txBox="1"/>
          <p:nvPr/>
        </p:nvSpPr>
        <p:spPr>
          <a:xfrm>
            <a:off x="769140" y="3756501"/>
            <a:ext cx="1508393" cy="646331"/>
          </a:xfrm>
          <a:prstGeom prst="rect">
            <a:avLst/>
          </a:prstGeom>
          <a:noFill/>
        </p:spPr>
        <p:txBody>
          <a:bodyPr wrap="square" rtlCol="0">
            <a:spAutoFit/>
          </a:bodyPr>
          <a:lstStyle/>
          <a:p>
            <a:pPr algn="ctr"/>
            <a:r>
              <a:rPr lang="en-US">
                <a:latin typeface="Avenir Next" panose="020B0503020202020204" pitchFamily="34" charset="0"/>
                <a:cs typeface="Times New Roman" panose="02020603050405020304" pitchFamily="18" charset="0"/>
              </a:rPr>
              <a:t>Observed dynamics</a:t>
            </a:r>
          </a:p>
        </p:txBody>
      </p:sp>
      <p:sp>
        <p:nvSpPr>
          <p:cNvPr id="9" name="TextBox 8">
            <a:extLst>
              <a:ext uri="{FF2B5EF4-FFF2-40B4-BE49-F238E27FC236}">
                <a16:creationId xmlns:a16="http://schemas.microsoft.com/office/drawing/2014/main" id="{9CD9B8D8-FB13-47D1-919E-6815F3B17772}"/>
              </a:ext>
            </a:extLst>
          </p:cNvPr>
          <p:cNvSpPr txBox="1"/>
          <p:nvPr/>
        </p:nvSpPr>
        <p:spPr>
          <a:xfrm>
            <a:off x="2191765" y="5025978"/>
            <a:ext cx="2248701" cy="646331"/>
          </a:xfrm>
          <a:prstGeom prst="rect">
            <a:avLst/>
          </a:prstGeom>
          <a:noFill/>
        </p:spPr>
        <p:txBody>
          <a:bodyPr wrap="square" lIns="91440" tIns="45720" rIns="91440" bIns="45720" rtlCol="0" anchor="t">
            <a:spAutoFit/>
          </a:bodyPr>
          <a:lstStyle/>
          <a:p>
            <a:pPr algn="ctr"/>
            <a:r>
              <a:rPr lang="en-US">
                <a:latin typeface="Avenir Next" panose="020B0503020202020204" pitchFamily="34" charset="0"/>
                <a:cs typeface="Times New Roman"/>
              </a:rPr>
              <a:t>Musculoskeletal modeling</a:t>
            </a:r>
          </a:p>
        </p:txBody>
      </p:sp>
      <p:sp>
        <p:nvSpPr>
          <p:cNvPr id="10" name="TextBox 9">
            <a:extLst>
              <a:ext uri="{FF2B5EF4-FFF2-40B4-BE49-F238E27FC236}">
                <a16:creationId xmlns:a16="http://schemas.microsoft.com/office/drawing/2014/main" id="{90878A6A-3463-4152-AA88-3E2E628E0853}"/>
              </a:ext>
            </a:extLst>
          </p:cNvPr>
          <p:cNvSpPr txBox="1"/>
          <p:nvPr/>
        </p:nvSpPr>
        <p:spPr>
          <a:xfrm>
            <a:off x="4228406" y="5743599"/>
            <a:ext cx="2094826" cy="646331"/>
          </a:xfrm>
          <a:prstGeom prst="rect">
            <a:avLst/>
          </a:prstGeom>
          <a:noFill/>
        </p:spPr>
        <p:txBody>
          <a:bodyPr wrap="square" rtlCol="0">
            <a:spAutoFit/>
          </a:bodyPr>
          <a:lstStyle/>
          <a:p>
            <a:pPr algn="ctr"/>
            <a:r>
              <a:rPr lang="en-US">
                <a:latin typeface="Avenir Next" panose="020B0503020202020204" pitchFamily="34" charset="0"/>
                <a:cs typeface="Times New Roman" panose="02020603050405020304" pitchFamily="18" charset="0"/>
              </a:rPr>
              <a:t>Subject-specific models</a:t>
            </a:r>
          </a:p>
        </p:txBody>
      </p:sp>
      <p:sp>
        <p:nvSpPr>
          <p:cNvPr id="11" name="TextBox 10">
            <a:extLst>
              <a:ext uri="{FF2B5EF4-FFF2-40B4-BE49-F238E27FC236}">
                <a16:creationId xmlns:a16="http://schemas.microsoft.com/office/drawing/2014/main" id="{D51EBDFE-E174-43C9-8003-4DE548E2B0AC}"/>
              </a:ext>
            </a:extLst>
          </p:cNvPr>
          <p:cNvSpPr txBox="1"/>
          <p:nvPr/>
        </p:nvSpPr>
        <p:spPr>
          <a:xfrm>
            <a:off x="6193303" y="6342670"/>
            <a:ext cx="1597065" cy="369332"/>
          </a:xfrm>
          <a:prstGeom prst="rect">
            <a:avLst/>
          </a:prstGeom>
          <a:noFill/>
        </p:spPr>
        <p:txBody>
          <a:bodyPr wrap="square" rtlCol="0">
            <a:spAutoFit/>
          </a:bodyPr>
          <a:lstStyle/>
          <a:p>
            <a:pPr algn="ctr"/>
            <a:r>
              <a:rPr lang="en-US">
                <a:latin typeface="Avenir Next" panose="020B0503020202020204" pitchFamily="34" charset="0"/>
                <a:cs typeface="Times New Roman" panose="02020603050405020304" pitchFamily="18" charset="0"/>
              </a:rPr>
              <a:t>Tissue loads</a:t>
            </a:r>
          </a:p>
        </p:txBody>
      </p:sp>
      <p:sp>
        <p:nvSpPr>
          <p:cNvPr id="12" name="TextBox 11">
            <a:extLst>
              <a:ext uri="{FF2B5EF4-FFF2-40B4-BE49-F238E27FC236}">
                <a16:creationId xmlns:a16="http://schemas.microsoft.com/office/drawing/2014/main" id="{06192C80-E09D-4E62-B73E-4A9849E1DCE8}"/>
              </a:ext>
            </a:extLst>
          </p:cNvPr>
          <p:cNvSpPr txBox="1"/>
          <p:nvPr/>
        </p:nvSpPr>
        <p:spPr>
          <a:xfrm>
            <a:off x="8008628" y="5377699"/>
            <a:ext cx="1649364" cy="923330"/>
          </a:xfrm>
          <a:prstGeom prst="rect">
            <a:avLst/>
          </a:prstGeom>
          <a:noFill/>
        </p:spPr>
        <p:txBody>
          <a:bodyPr wrap="square" rtlCol="0">
            <a:spAutoFit/>
          </a:bodyPr>
          <a:lstStyle/>
          <a:p>
            <a:pPr algn="ctr"/>
            <a:r>
              <a:rPr lang="en-US">
                <a:latin typeface="Avenir Next" panose="020B0503020202020204" pitchFamily="34" charset="0"/>
                <a:cs typeface="Times New Roman" panose="02020603050405020304" pitchFamily="18" charset="0"/>
              </a:rPr>
              <a:t>Probabilistic injury  </a:t>
            </a:r>
          </a:p>
          <a:p>
            <a:pPr algn="ctr"/>
            <a:r>
              <a:rPr lang="en-US">
                <a:latin typeface="Avenir Next" panose="020B0503020202020204" pitchFamily="34" charset="0"/>
                <a:cs typeface="Times New Roman" panose="02020603050405020304" pitchFamily="18" charset="0"/>
              </a:rPr>
              <a:t>prediction</a:t>
            </a:r>
          </a:p>
        </p:txBody>
      </p:sp>
      <p:pic>
        <p:nvPicPr>
          <p:cNvPr id="13" name="Picture 12">
            <a:extLst>
              <a:ext uri="{FF2B5EF4-FFF2-40B4-BE49-F238E27FC236}">
                <a16:creationId xmlns:a16="http://schemas.microsoft.com/office/drawing/2014/main" id="{909ADF50-8282-43FE-970B-D48FFBCD1A39}"/>
              </a:ext>
            </a:extLst>
          </p:cNvPr>
          <p:cNvPicPr>
            <a:picLocks noChangeAspect="1"/>
          </p:cNvPicPr>
          <p:nvPr/>
        </p:nvPicPr>
        <p:blipFill>
          <a:blip r:embed="rId4"/>
          <a:stretch>
            <a:fillRect/>
          </a:stretch>
        </p:blipFill>
        <p:spPr>
          <a:xfrm>
            <a:off x="501190" y="1292561"/>
            <a:ext cx="2026415" cy="2701888"/>
          </a:xfrm>
          <a:prstGeom prst="rect">
            <a:avLst/>
          </a:prstGeom>
        </p:spPr>
      </p:pic>
      <p:pic>
        <p:nvPicPr>
          <p:cNvPr id="14" name="Picture 13">
            <a:extLst>
              <a:ext uri="{FF2B5EF4-FFF2-40B4-BE49-F238E27FC236}">
                <a16:creationId xmlns:a16="http://schemas.microsoft.com/office/drawing/2014/main" id="{288DC153-E7F5-4904-8009-694C88F7D502}"/>
              </a:ext>
            </a:extLst>
          </p:cNvPr>
          <p:cNvPicPr>
            <a:picLocks noChangeAspect="1"/>
          </p:cNvPicPr>
          <p:nvPr/>
        </p:nvPicPr>
        <p:blipFill>
          <a:blip r:embed="rId5"/>
          <a:stretch>
            <a:fillRect/>
          </a:stretch>
        </p:blipFill>
        <p:spPr>
          <a:xfrm>
            <a:off x="2861074" y="2661523"/>
            <a:ext cx="1019167" cy="2346768"/>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637D76C5-6322-48B8-AA55-73CFD46B8044}"/>
              </a:ext>
            </a:extLst>
          </p:cNvPr>
          <p:cNvPicPr>
            <a:picLocks noChangeAspect="1"/>
          </p:cNvPicPr>
          <p:nvPr/>
        </p:nvPicPr>
        <p:blipFill>
          <a:blip r:embed="rId6"/>
          <a:stretch>
            <a:fillRect/>
          </a:stretch>
        </p:blipFill>
        <p:spPr>
          <a:xfrm flipH="1">
            <a:off x="4545442" y="4283980"/>
            <a:ext cx="1291343" cy="1448622"/>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3CAAFB55-A945-4B66-B580-EAE1CBD5D4A8}"/>
              </a:ext>
            </a:extLst>
          </p:cNvPr>
          <p:cNvPicPr>
            <a:picLocks noChangeAspect="1"/>
          </p:cNvPicPr>
          <p:nvPr/>
        </p:nvPicPr>
        <p:blipFill>
          <a:blip r:embed="rId7"/>
          <a:stretch>
            <a:fillRect/>
          </a:stretch>
        </p:blipFill>
        <p:spPr>
          <a:xfrm>
            <a:off x="6622668" y="4387686"/>
            <a:ext cx="738337" cy="1940049"/>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04EF1966-907B-40BF-B18D-33A058FA7D46}"/>
              </a:ext>
            </a:extLst>
          </p:cNvPr>
          <p:cNvPicPr>
            <a:picLocks noChangeAspect="1"/>
          </p:cNvPicPr>
          <p:nvPr/>
        </p:nvPicPr>
        <p:blipFill>
          <a:blip r:embed="rId8"/>
          <a:stretch>
            <a:fillRect/>
          </a:stretch>
        </p:blipFill>
        <p:spPr>
          <a:xfrm>
            <a:off x="8202940" y="4040647"/>
            <a:ext cx="1260741" cy="1337052"/>
          </a:xfrm>
          <a:prstGeom prst="rect">
            <a:avLst/>
          </a:prstGeom>
        </p:spPr>
      </p:pic>
      <p:sp>
        <p:nvSpPr>
          <p:cNvPr id="19" name="TextBox 18">
            <a:extLst>
              <a:ext uri="{FF2B5EF4-FFF2-40B4-BE49-F238E27FC236}">
                <a16:creationId xmlns:a16="http://schemas.microsoft.com/office/drawing/2014/main" id="{51279F0A-3FD4-4599-BACA-91B7D19698C2}"/>
              </a:ext>
            </a:extLst>
          </p:cNvPr>
          <p:cNvSpPr txBox="1"/>
          <p:nvPr/>
        </p:nvSpPr>
        <p:spPr>
          <a:xfrm>
            <a:off x="10406934" y="4460370"/>
            <a:ext cx="1419898" cy="646331"/>
          </a:xfrm>
          <a:prstGeom prst="rect">
            <a:avLst/>
          </a:prstGeom>
          <a:noFill/>
        </p:spPr>
        <p:txBody>
          <a:bodyPr wrap="square" rtlCol="0">
            <a:spAutoFit/>
          </a:bodyPr>
          <a:lstStyle/>
          <a:p>
            <a:pPr algn="ctr"/>
            <a:r>
              <a:rPr lang="en-US">
                <a:latin typeface="Avenir Next" panose="020B0503020202020204" pitchFamily="34" charset="0"/>
                <a:cs typeface="Times New Roman" panose="02020603050405020304" pitchFamily="18" charset="0"/>
              </a:rPr>
              <a:t>Innovative solutions</a:t>
            </a:r>
          </a:p>
        </p:txBody>
      </p:sp>
      <p:sp>
        <p:nvSpPr>
          <p:cNvPr id="20" name="TextBox 19">
            <a:extLst>
              <a:ext uri="{FF2B5EF4-FFF2-40B4-BE49-F238E27FC236}">
                <a16:creationId xmlns:a16="http://schemas.microsoft.com/office/drawing/2014/main" id="{D1DF8E44-9B06-4BC9-8252-37774DF23591}"/>
              </a:ext>
            </a:extLst>
          </p:cNvPr>
          <p:cNvSpPr txBox="1"/>
          <p:nvPr/>
        </p:nvSpPr>
        <p:spPr>
          <a:xfrm>
            <a:off x="10795460" y="365125"/>
            <a:ext cx="1248596" cy="261610"/>
          </a:xfrm>
          <a:prstGeom prst="rect">
            <a:avLst/>
          </a:prstGeom>
          <a:noFill/>
        </p:spPr>
        <p:txBody>
          <a:bodyPr wrap="square" rtlCol="0">
            <a:spAutoFit/>
          </a:bodyPr>
          <a:lstStyle/>
          <a:p>
            <a:pPr algn="r"/>
            <a:r>
              <a:rPr lang="en-US" sz="1100">
                <a:solidFill>
                  <a:schemeClr val="tx1">
                    <a:lumMod val="65000"/>
                    <a:lumOff val="35000"/>
                  </a:schemeClr>
                </a:solidFill>
                <a:latin typeface="Avenir Next" panose="020B0503020202020204" pitchFamily="34" charset="0"/>
                <a:cs typeface="Times New Roman" panose="02020603050405020304" pitchFamily="18" charset="0"/>
              </a:rPr>
              <a:t>Concussion</a:t>
            </a:r>
          </a:p>
        </p:txBody>
      </p:sp>
      <p:sp>
        <p:nvSpPr>
          <p:cNvPr id="21" name="TextBox 20">
            <a:extLst>
              <a:ext uri="{FF2B5EF4-FFF2-40B4-BE49-F238E27FC236}">
                <a16:creationId xmlns:a16="http://schemas.microsoft.com/office/drawing/2014/main" id="{BD9C18A2-F915-4851-944D-90657366035D}"/>
              </a:ext>
            </a:extLst>
          </p:cNvPr>
          <p:cNvSpPr txBox="1"/>
          <p:nvPr/>
        </p:nvSpPr>
        <p:spPr>
          <a:xfrm>
            <a:off x="11291079" y="2329212"/>
            <a:ext cx="661136" cy="261610"/>
          </a:xfrm>
          <a:prstGeom prst="rect">
            <a:avLst/>
          </a:prstGeom>
          <a:noFill/>
        </p:spPr>
        <p:txBody>
          <a:bodyPr wrap="square" rtlCol="0">
            <a:spAutoFit/>
          </a:bodyPr>
          <a:lstStyle/>
          <a:p>
            <a:r>
              <a:rPr lang="en-US" sz="1100">
                <a:solidFill>
                  <a:schemeClr val="tx1">
                    <a:lumMod val="65000"/>
                    <a:lumOff val="35000"/>
                  </a:schemeClr>
                </a:solidFill>
                <a:latin typeface="Avenir Next" panose="020B0503020202020204" pitchFamily="34" charset="0"/>
                <a:cs typeface="Times New Roman" panose="02020603050405020304" pitchFamily="18" charset="0"/>
              </a:rPr>
              <a:t>ITBS</a:t>
            </a:r>
          </a:p>
        </p:txBody>
      </p:sp>
      <p:sp>
        <p:nvSpPr>
          <p:cNvPr id="22" name="TextBox 21">
            <a:extLst>
              <a:ext uri="{FF2B5EF4-FFF2-40B4-BE49-F238E27FC236}">
                <a16:creationId xmlns:a16="http://schemas.microsoft.com/office/drawing/2014/main" id="{8F57FCC5-82D2-4E9B-A5A5-B7D1DB96C156}"/>
              </a:ext>
            </a:extLst>
          </p:cNvPr>
          <p:cNvSpPr txBox="1"/>
          <p:nvPr/>
        </p:nvSpPr>
        <p:spPr>
          <a:xfrm>
            <a:off x="11279212" y="2956585"/>
            <a:ext cx="817639" cy="430887"/>
          </a:xfrm>
          <a:prstGeom prst="rect">
            <a:avLst/>
          </a:prstGeom>
          <a:noFill/>
        </p:spPr>
        <p:txBody>
          <a:bodyPr wrap="square" rtlCol="0">
            <a:spAutoFit/>
          </a:bodyPr>
          <a:lstStyle/>
          <a:p>
            <a:r>
              <a:rPr lang="en-US" sz="1100">
                <a:solidFill>
                  <a:schemeClr val="tx1">
                    <a:lumMod val="65000"/>
                    <a:lumOff val="35000"/>
                  </a:schemeClr>
                </a:solidFill>
                <a:latin typeface="Avenir Next" panose="020B0503020202020204" pitchFamily="34" charset="0"/>
                <a:cs typeface="Times New Roman" panose="02020603050405020304" pitchFamily="18" charset="0"/>
              </a:rPr>
              <a:t> PFP</a:t>
            </a:r>
          </a:p>
          <a:p>
            <a:r>
              <a:rPr lang="en-US" sz="1100">
                <a:solidFill>
                  <a:schemeClr val="tx1">
                    <a:lumMod val="65000"/>
                    <a:lumOff val="35000"/>
                  </a:schemeClr>
                </a:solidFill>
                <a:latin typeface="Avenir Next" panose="020B0503020202020204" pitchFamily="34" charset="0"/>
                <a:cs typeface="Times New Roman" panose="02020603050405020304" pitchFamily="18" charset="0"/>
              </a:rPr>
              <a:t> ACL</a:t>
            </a:r>
          </a:p>
        </p:txBody>
      </p:sp>
      <p:sp>
        <p:nvSpPr>
          <p:cNvPr id="23" name="TextBox 22">
            <a:extLst>
              <a:ext uri="{FF2B5EF4-FFF2-40B4-BE49-F238E27FC236}">
                <a16:creationId xmlns:a16="http://schemas.microsoft.com/office/drawing/2014/main" id="{076F0FD6-7EBB-4F7A-A6A6-D19D25BFC63D}"/>
              </a:ext>
            </a:extLst>
          </p:cNvPr>
          <p:cNvSpPr txBox="1"/>
          <p:nvPr/>
        </p:nvSpPr>
        <p:spPr>
          <a:xfrm>
            <a:off x="8913110" y="3234119"/>
            <a:ext cx="1336766" cy="261610"/>
          </a:xfrm>
          <a:prstGeom prst="rect">
            <a:avLst/>
          </a:prstGeom>
          <a:noFill/>
        </p:spPr>
        <p:txBody>
          <a:bodyPr wrap="square" rtlCol="0">
            <a:spAutoFit/>
          </a:bodyPr>
          <a:lstStyle/>
          <a:p>
            <a:r>
              <a:rPr lang="en-US" sz="1100">
                <a:solidFill>
                  <a:schemeClr val="tx1">
                    <a:lumMod val="65000"/>
                    <a:lumOff val="35000"/>
                  </a:schemeClr>
                </a:solidFill>
                <a:latin typeface="Avenir Next" panose="020B0503020202020204" pitchFamily="34" charset="0"/>
                <a:cs typeface="Times New Roman" panose="02020603050405020304" pitchFamily="18" charset="0"/>
              </a:rPr>
              <a:t>Bone stress injury</a:t>
            </a:r>
          </a:p>
        </p:txBody>
      </p:sp>
      <p:sp>
        <p:nvSpPr>
          <p:cNvPr id="24" name="TextBox 23">
            <a:extLst>
              <a:ext uri="{FF2B5EF4-FFF2-40B4-BE49-F238E27FC236}">
                <a16:creationId xmlns:a16="http://schemas.microsoft.com/office/drawing/2014/main" id="{FCC0CF6E-8C46-43AD-BCF8-F697FFC72A9C}"/>
              </a:ext>
            </a:extLst>
          </p:cNvPr>
          <p:cNvSpPr txBox="1"/>
          <p:nvPr/>
        </p:nvSpPr>
        <p:spPr>
          <a:xfrm>
            <a:off x="11232043" y="3582622"/>
            <a:ext cx="911975" cy="430887"/>
          </a:xfrm>
          <a:prstGeom prst="rect">
            <a:avLst/>
          </a:prstGeom>
          <a:noFill/>
        </p:spPr>
        <p:txBody>
          <a:bodyPr wrap="square" lIns="91440" tIns="45720" rIns="91440" bIns="45720" rtlCol="0" anchor="t">
            <a:spAutoFit/>
          </a:bodyPr>
          <a:lstStyle/>
          <a:p>
            <a:r>
              <a:rPr lang="en-US" sz="1100">
                <a:solidFill>
                  <a:schemeClr val="tx1">
                    <a:lumMod val="65000"/>
                    <a:lumOff val="35000"/>
                  </a:schemeClr>
                </a:solidFill>
                <a:latin typeface="Avenir Next" panose="020B0503020202020204" pitchFamily="34" charset="0"/>
                <a:cs typeface="Times New Roman"/>
              </a:rPr>
              <a:t>Achilles injury</a:t>
            </a:r>
          </a:p>
        </p:txBody>
      </p:sp>
      <p:sp>
        <p:nvSpPr>
          <p:cNvPr id="25" name="TextBox 24">
            <a:extLst>
              <a:ext uri="{FF2B5EF4-FFF2-40B4-BE49-F238E27FC236}">
                <a16:creationId xmlns:a16="http://schemas.microsoft.com/office/drawing/2014/main" id="{C506C87F-3CBF-4C2F-9399-F337751567F2}"/>
              </a:ext>
            </a:extLst>
          </p:cNvPr>
          <p:cNvSpPr txBox="1"/>
          <p:nvPr/>
        </p:nvSpPr>
        <p:spPr>
          <a:xfrm>
            <a:off x="9165287" y="2774732"/>
            <a:ext cx="1084589" cy="261610"/>
          </a:xfrm>
          <a:prstGeom prst="rect">
            <a:avLst/>
          </a:prstGeom>
          <a:noFill/>
        </p:spPr>
        <p:txBody>
          <a:bodyPr wrap="square" rtlCol="0">
            <a:spAutoFit/>
          </a:bodyPr>
          <a:lstStyle/>
          <a:p>
            <a:pPr algn="r"/>
            <a:r>
              <a:rPr lang="en-US" sz="1100">
                <a:solidFill>
                  <a:schemeClr val="tx1">
                    <a:lumMod val="65000"/>
                    <a:lumOff val="35000"/>
                  </a:schemeClr>
                </a:solidFill>
                <a:latin typeface="Avenir Next" panose="020B0503020202020204" pitchFamily="34" charset="0"/>
                <a:cs typeface="Times New Roman" panose="02020603050405020304" pitchFamily="18" charset="0"/>
              </a:rPr>
              <a:t>Amputation</a:t>
            </a:r>
          </a:p>
        </p:txBody>
      </p:sp>
      <p:sp>
        <p:nvSpPr>
          <p:cNvPr id="26" name="TextBox 25">
            <a:extLst>
              <a:ext uri="{FF2B5EF4-FFF2-40B4-BE49-F238E27FC236}">
                <a16:creationId xmlns:a16="http://schemas.microsoft.com/office/drawing/2014/main" id="{C761EE85-EB4F-45CA-B16D-2FC48F75B95C}"/>
              </a:ext>
            </a:extLst>
          </p:cNvPr>
          <p:cNvSpPr txBox="1"/>
          <p:nvPr/>
        </p:nvSpPr>
        <p:spPr>
          <a:xfrm>
            <a:off x="8684815" y="2347062"/>
            <a:ext cx="1546130" cy="261610"/>
          </a:xfrm>
          <a:prstGeom prst="rect">
            <a:avLst/>
          </a:prstGeom>
          <a:noFill/>
        </p:spPr>
        <p:txBody>
          <a:bodyPr wrap="square" rtlCol="0">
            <a:spAutoFit/>
          </a:bodyPr>
          <a:lstStyle/>
          <a:p>
            <a:pPr algn="r"/>
            <a:r>
              <a:rPr lang="en-US" sz="1100">
                <a:solidFill>
                  <a:schemeClr val="tx1">
                    <a:lumMod val="65000"/>
                    <a:lumOff val="35000"/>
                  </a:schemeClr>
                </a:solidFill>
                <a:latin typeface="Avenir Next" panose="020B0503020202020204" pitchFamily="34" charset="0"/>
                <a:cs typeface="Times New Roman" panose="02020603050405020304" pitchFamily="18" charset="0"/>
              </a:rPr>
              <a:t>Post-traumatic OA</a:t>
            </a:r>
          </a:p>
        </p:txBody>
      </p:sp>
      <p:sp>
        <p:nvSpPr>
          <p:cNvPr id="36" name="TextBox 35">
            <a:extLst>
              <a:ext uri="{FF2B5EF4-FFF2-40B4-BE49-F238E27FC236}">
                <a16:creationId xmlns:a16="http://schemas.microsoft.com/office/drawing/2014/main" id="{84F97203-DAA3-40DA-951F-2742DB298C40}"/>
              </a:ext>
            </a:extLst>
          </p:cNvPr>
          <p:cNvSpPr txBox="1"/>
          <p:nvPr/>
        </p:nvSpPr>
        <p:spPr>
          <a:xfrm>
            <a:off x="9552565" y="3648779"/>
            <a:ext cx="661136" cy="430887"/>
          </a:xfrm>
          <a:prstGeom prst="rect">
            <a:avLst/>
          </a:prstGeom>
          <a:noFill/>
        </p:spPr>
        <p:txBody>
          <a:bodyPr wrap="square" rtlCol="0">
            <a:spAutoFit/>
          </a:bodyPr>
          <a:lstStyle/>
          <a:p>
            <a:pPr algn="r"/>
            <a:r>
              <a:rPr lang="en-US" sz="1100">
                <a:solidFill>
                  <a:schemeClr val="tx1">
                    <a:lumMod val="65000"/>
                    <a:lumOff val="35000"/>
                  </a:schemeClr>
                </a:solidFill>
                <a:latin typeface="Avenir Next" panose="020B0503020202020204" pitchFamily="34" charset="0"/>
                <a:cs typeface="Times New Roman" panose="02020603050405020304" pitchFamily="18" charset="0"/>
              </a:rPr>
              <a:t>CAI, Ankle </a:t>
            </a:r>
            <a:r>
              <a:rPr lang="en-US" sz="1100" err="1">
                <a:solidFill>
                  <a:schemeClr val="tx1">
                    <a:lumMod val="65000"/>
                    <a:lumOff val="35000"/>
                  </a:schemeClr>
                </a:solidFill>
                <a:latin typeface="Avenir Next" panose="020B0503020202020204" pitchFamily="34" charset="0"/>
                <a:cs typeface="Times New Roman" panose="02020603050405020304" pitchFamily="18" charset="0"/>
              </a:rPr>
              <a:t>fx</a:t>
            </a:r>
            <a:endParaRPr lang="en-US" sz="1100">
              <a:solidFill>
                <a:schemeClr val="tx1">
                  <a:lumMod val="65000"/>
                  <a:lumOff val="35000"/>
                </a:schemeClr>
              </a:solidFill>
              <a:latin typeface="Avenir Next" panose="020B050302020202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414A4D20-826B-42AC-A3D9-04DB417EB370}"/>
              </a:ext>
            </a:extLst>
          </p:cNvPr>
          <p:cNvPicPr>
            <a:picLocks noChangeAspect="1"/>
          </p:cNvPicPr>
          <p:nvPr/>
        </p:nvPicPr>
        <p:blipFill>
          <a:blip r:embed="rId9"/>
          <a:stretch>
            <a:fillRect/>
          </a:stretch>
        </p:blipFill>
        <p:spPr>
          <a:xfrm>
            <a:off x="9517967" y="5847682"/>
            <a:ext cx="2830851" cy="879487"/>
          </a:xfrm>
          <a:prstGeom prst="rect">
            <a:avLst/>
          </a:prstGeom>
        </p:spPr>
      </p:pic>
      <p:pic>
        <p:nvPicPr>
          <p:cNvPr id="29" name="Picture 28">
            <a:extLst>
              <a:ext uri="{FF2B5EF4-FFF2-40B4-BE49-F238E27FC236}">
                <a16:creationId xmlns:a16="http://schemas.microsoft.com/office/drawing/2014/main" id="{8055DA96-A912-40C4-82DC-0307604347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9050" y="5593155"/>
            <a:ext cx="2248701" cy="828469"/>
          </a:xfrm>
          <a:prstGeom prst="rect">
            <a:avLst/>
          </a:prstGeom>
        </p:spPr>
      </p:pic>
      <p:sp>
        <p:nvSpPr>
          <p:cNvPr id="5" name="TextBox 4">
            <a:extLst>
              <a:ext uri="{FF2B5EF4-FFF2-40B4-BE49-F238E27FC236}">
                <a16:creationId xmlns:a16="http://schemas.microsoft.com/office/drawing/2014/main" id="{071A7F37-27CC-BB5F-D3C4-CA3F22C7749B}"/>
              </a:ext>
            </a:extLst>
          </p:cNvPr>
          <p:cNvSpPr txBox="1"/>
          <p:nvPr/>
        </p:nvSpPr>
        <p:spPr>
          <a:xfrm>
            <a:off x="111136" y="6298214"/>
            <a:ext cx="2677905" cy="461665"/>
          </a:xfrm>
          <a:prstGeom prst="rect">
            <a:avLst/>
          </a:prstGeom>
          <a:noFill/>
        </p:spPr>
        <p:txBody>
          <a:bodyPr wrap="square" lIns="91440" tIns="45720" rIns="91440" bIns="45720" anchor="t">
            <a:spAutoFit/>
          </a:bodyPr>
          <a:lstStyle/>
          <a:p>
            <a:r>
              <a:rPr lang="en-US" sz="2400" i="1">
                <a:solidFill>
                  <a:srgbClr val="7030A0"/>
                </a:solidFill>
              </a:rPr>
              <a:t>sites.ecu.edu/</a:t>
            </a:r>
            <a:r>
              <a:rPr lang="en-US" sz="2400" i="1" err="1">
                <a:solidFill>
                  <a:srgbClr val="7030A0"/>
                </a:solidFill>
              </a:rPr>
              <a:t>hmal</a:t>
            </a:r>
            <a:endParaRPr lang="en-US" sz="2400" i="1">
              <a:solidFill>
                <a:srgbClr val="7030A0"/>
              </a:solidFill>
            </a:endParaRPr>
          </a:p>
        </p:txBody>
      </p:sp>
      <p:pic>
        <p:nvPicPr>
          <p:cNvPr id="4" name="Picture 3">
            <a:extLst>
              <a:ext uri="{FF2B5EF4-FFF2-40B4-BE49-F238E27FC236}">
                <a16:creationId xmlns:a16="http://schemas.microsoft.com/office/drawing/2014/main" id="{EE0088F1-4F4A-47E5-8FD3-6AF6DDCCA00C}"/>
              </a:ext>
            </a:extLst>
          </p:cNvPr>
          <p:cNvPicPr>
            <a:picLocks noChangeAspect="1"/>
          </p:cNvPicPr>
          <p:nvPr/>
        </p:nvPicPr>
        <p:blipFill>
          <a:blip r:embed="rId11"/>
          <a:stretch>
            <a:fillRect/>
          </a:stretch>
        </p:blipFill>
        <p:spPr>
          <a:xfrm>
            <a:off x="6600888" y="3704102"/>
            <a:ext cx="747025" cy="631250"/>
          </a:xfrm>
          <a:prstGeom prst="rect">
            <a:avLst/>
          </a:prstGeom>
        </p:spPr>
      </p:pic>
      <p:pic>
        <p:nvPicPr>
          <p:cNvPr id="33" name="Picture 32">
            <a:extLst>
              <a:ext uri="{FF2B5EF4-FFF2-40B4-BE49-F238E27FC236}">
                <a16:creationId xmlns:a16="http://schemas.microsoft.com/office/drawing/2014/main" id="{E10310D1-E5DB-C1A9-FFA4-194820ED728B}"/>
              </a:ext>
            </a:extLst>
          </p:cNvPr>
          <p:cNvPicPr>
            <a:picLocks noChangeAspect="1"/>
          </p:cNvPicPr>
          <p:nvPr/>
        </p:nvPicPr>
        <p:blipFill rotWithShape="1">
          <a:blip r:embed="rId12"/>
          <a:srcRect l="6961" t="21904" r="7052" b="29524"/>
          <a:stretch/>
        </p:blipFill>
        <p:spPr>
          <a:xfrm>
            <a:off x="188604" y="158260"/>
            <a:ext cx="1409682" cy="796292"/>
          </a:xfrm>
          <a:prstGeom prst="rect">
            <a:avLst/>
          </a:prstGeom>
        </p:spPr>
      </p:pic>
    </p:spTree>
    <p:extLst>
      <p:ext uri="{BB962C8B-B14F-4D97-AF65-F5344CB8AC3E}">
        <p14:creationId xmlns:p14="http://schemas.microsoft.com/office/powerpoint/2010/main" val="2998627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5B12-C2F5-E278-3625-83B4B0A18E48}"/>
              </a:ext>
            </a:extLst>
          </p:cNvPr>
          <p:cNvSpPr>
            <a:spLocks noGrp="1"/>
          </p:cNvSpPr>
          <p:nvPr>
            <p:ph type="title"/>
          </p:nvPr>
        </p:nvSpPr>
        <p:spPr>
          <a:xfrm>
            <a:off x="1986101" y="16042"/>
            <a:ext cx="9098993" cy="1325563"/>
          </a:xfrm>
        </p:spPr>
        <p:txBody>
          <a:bodyPr/>
          <a:lstStyle/>
          <a:p>
            <a:r>
              <a:rPr lang="en-US">
                <a:latin typeface="Garamond" panose="02020404030301010803" pitchFamily="18" charset="0"/>
              </a:rPr>
              <a:t>Military relevant outcomes from our lab</a:t>
            </a:r>
          </a:p>
        </p:txBody>
      </p:sp>
      <p:sp>
        <p:nvSpPr>
          <p:cNvPr id="3" name="Content Placeholder 2">
            <a:extLst>
              <a:ext uri="{FF2B5EF4-FFF2-40B4-BE49-F238E27FC236}">
                <a16:creationId xmlns:a16="http://schemas.microsoft.com/office/drawing/2014/main" id="{C8DCDC9E-2510-92A0-648D-9FBD9DB02454}"/>
              </a:ext>
            </a:extLst>
          </p:cNvPr>
          <p:cNvSpPr>
            <a:spLocks noGrp="1"/>
          </p:cNvSpPr>
          <p:nvPr>
            <p:ph idx="1"/>
          </p:nvPr>
        </p:nvSpPr>
        <p:spPr>
          <a:xfrm>
            <a:off x="783717" y="1472956"/>
            <a:ext cx="10515600" cy="4908629"/>
          </a:xfrm>
        </p:spPr>
        <p:txBody>
          <a:bodyPr>
            <a:normAutofit fontScale="92500" lnSpcReduction="10000"/>
          </a:bodyPr>
          <a:lstStyle/>
          <a:p>
            <a:pPr marL="635000" indent="0">
              <a:lnSpc>
                <a:spcPct val="110000"/>
              </a:lnSpc>
              <a:spcAft>
                <a:spcPts val="1200"/>
              </a:spcAft>
              <a:buNone/>
            </a:pPr>
            <a:r>
              <a:rPr lang="en-US">
                <a:latin typeface="Garamond" panose="02020404030301010803" pitchFamily="18" charset="0"/>
              </a:rPr>
              <a:t>Tissue loads can be estimated during training activities using efficient computational models of the musculoskeletal system</a:t>
            </a:r>
            <a:r>
              <a:rPr lang="en-US" baseline="30000">
                <a:latin typeface="Garamond" panose="02020404030301010803" pitchFamily="18" charset="0"/>
              </a:rPr>
              <a:t>4,5,6,7,8, 15, 17,18</a:t>
            </a:r>
          </a:p>
          <a:p>
            <a:pPr marL="635000" indent="0">
              <a:lnSpc>
                <a:spcPct val="110000"/>
              </a:lnSpc>
              <a:spcAft>
                <a:spcPts val="1200"/>
              </a:spcAft>
              <a:buNone/>
            </a:pPr>
            <a:r>
              <a:rPr lang="en-US">
                <a:latin typeface="Garamond" panose="02020404030301010803" pitchFamily="18" charset="0"/>
              </a:rPr>
              <a:t>Tibial stress may be higher in females across a variety of gait speeds</a:t>
            </a:r>
            <a:r>
              <a:rPr lang="en-US" baseline="30000">
                <a:latin typeface="Garamond" panose="02020404030301010803" pitchFamily="18" charset="0"/>
              </a:rPr>
              <a:t>6</a:t>
            </a:r>
          </a:p>
          <a:p>
            <a:pPr marL="635000" indent="0">
              <a:lnSpc>
                <a:spcPct val="110000"/>
              </a:lnSpc>
              <a:spcAft>
                <a:spcPts val="1200"/>
              </a:spcAft>
              <a:buNone/>
            </a:pPr>
            <a:r>
              <a:rPr lang="en-US">
                <a:latin typeface="Garamond" panose="02020404030301010803" pitchFamily="18" charset="0"/>
              </a:rPr>
              <a:t>Tissue loads are mediated by activity type and speed</a:t>
            </a:r>
            <a:r>
              <a:rPr lang="en-US" baseline="30000">
                <a:latin typeface="Garamond" panose="02020404030301010803" pitchFamily="18" charset="0"/>
              </a:rPr>
              <a:t>6,8,16</a:t>
            </a:r>
          </a:p>
          <a:p>
            <a:pPr marL="635000" indent="0">
              <a:lnSpc>
                <a:spcPct val="110000"/>
              </a:lnSpc>
              <a:spcAft>
                <a:spcPts val="1200"/>
              </a:spcAft>
              <a:buNone/>
            </a:pPr>
            <a:r>
              <a:rPr lang="en-US">
                <a:latin typeface="Garamond" panose="02020404030301010803" pitchFamily="18" charset="0"/>
              </a:rPr>
              <a:t>Tissue loads are influenced by running technique</a:t>
            </a:r>
            <a:r>
              <a:rPr lang="en-US" baseline="30000">
                <a:latin typeface="Garamond" panose="02020404030301010803" pitchFamily="18" charset="0"/>
              </a:rPr>
              <a:t>4,7,9,10</a:t>
            </a:r>
            <a:r>
              <a:rPr lang="en-US">
                <a:latin typeface="Garamond" panose="02020404030301010803" pitchFamily="18" charset="0"/>
              </a:rPr>
              <a:t>, exertion</a:t>
            </a:r>
            <a:r>
              <a:rPr lang="en-US" baseline="30000">
                <a:latin typeface="Garamond" panose="02020404030301010803" pitchFamily="18" charset="0"/>
              </a:rPr>
              <a:t>11,12,13</a:t>
            </a:r>
            <a:r>
              <a:rPr lang="en-US">
                <a:latin typeface="Garamond" panose="02020404030301010803" pitchFamily="18" charset="0"/>
              </a:rPr>
              <a:t>, footwear</a:t>
            </a:r>
            <a:r>
              <a:rPr lang="en-US" baseline="30000">
                <a:latin typeface="Garamond" panose="02020404030301010803" pitchFamily="18" charset="0"/>
              </a:rPr>
              <a:t>14</a:t>
            </a:r>
            <a:r>
              <a:rPr lang="en-US">
                <a:latin typeface="Garamond" panose="02020404030301010803" pitchFamily="18" charset="0"/>
              </a:rPr>
              <a:t>, and load carriage</a:t>
            </a:r>
            <a:r>
              <a:rPr lang="en-US" baseline="30000">
                <a:latin typeface="Garamond" panose="02020404030301010803" pitchFamily="18" charset="0"/>
              </a:rPr>
              <a:t>18</a:t>
            </a:r>
            <a:endParaRPr lang="en-US">
              <a:latin typeface="Garamond" panose="02020404030301010803" pitchFamily="18" charset="0"/>
            </a:endParaRPr>
          </a:p>
          <a:p>
            <a:pPr marL="635000" indent="0">
              <a:lnSpc>
                <a:spcPct val="110000"/>
              </a:lnSpc>
              <a:spcAft>
                <a:spcPts val="1200"/>
              </a:spcAft>
              <a:buNone/>
            </a:pPr>
            <a:r>
              <a:rPr lang="en-US">
                <a:latin typeface="Garamond" panose="02020404030301010803" pitchFamily="18" charset="0"/>
              </a:rPr>
              <a:t>Tissue loads can be input to damage formation indices and probabilistic models of failure that account for adaptation</a:t>
            </a:r>
            <a:r>
              <a:rPr lang="en-US" baseline="30000">
                <a:latin typeface="Garamond" panose="02020404030301010803" pitchFamily="18" charset="0"/>
              </a:rPr>
              <a:t>19 </a:t>
            </a:r>
            <a:r>
              <a:rPr lang="en-US">
                <a:latin typeface="Garamond" panose="02020404030301010803" pitchFamily="18" charset="0"/>
              </a:rPr>
              <a:t>to identify military relevant solutions</a:t>
            </a:r>
            <a:endParaRPr lang="en-US" baseline="30000">
              <a:latin typeface="Garamond" panose="02020404030301010803" pitchFamily="18" charset="0"/>
            </a:endParaRPr>
          </a:p>
        </p:txBody>
      </p:sp>
      <p:pic>
        <p:nvPicPr>
          <p:cNvPr id="5" name="Graphic 4" descr="Laptop with solid fill">
            <a:extLst>
              <a:ext uri="{FF2B5EF4-FFF2-40B4-BE49-F238E27FC236}">
                <a16:creationId xmlns:a16="http://schemas.microsoft.com/office/drawing/2014/main" id="{6971544A-6838-4A36-FFFB-F47CFC5C7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645" y="1478566"/>
            <a:ext cx="548640" cy="548640"/>
          </a:xfrm>
          <a:prstGeom prst="rect">
            <a:avLst/>
          </a:prstGeom>
        </p:spPr>
      </p:pic>
      <p:pic>
        <p:nvPicPr>
          <p:cNvPr id="7" name="Graphic 6" descr="Gender with solid fill">
            <a:extLst>
              <a:ext uri="{FF2B5EF4-FFF2-40B4-BE49-F238E27FC236}">
                <a16:creationId xmlns:a16="http://schemas.microsoft.com/office/drawing/2014/main" id="{F72696E8-99A9-4512-55A9-7CCA5B02C2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645" y="2465897"/>
            <a:ext cx="548640" cy="548640"/>
          </a:xfrm>
          <a:prstGeom prst="rect">
            <a:avLst/>
          </a:prstGeom>
        </p:spPr>
      </p:pic>
      <p:pic>
        <p:nvPicPr>
          <p:cNvPr id="9" name="Graphic 8" descr="Hike with solid fill">
            <a:extLst>
              <a:ext uri="{FF2B5EF4-FFF2-40B4-BE49-F238E27FC236}">
                <a16:creationId xmlns:a16="http://schemas.microsoft.com/office/drawing/2014/main" id="{4E8F3ECB-E981-85B4-6725-218AC73C4D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9645" y="3968684"/>
            <a:ext cx="548640" cy="548640"/>
          </a:xfrm>
          <a:prstGeom prst="rect">
            <a:avLst/>
          </a:prstGeom>
        </p:spPr>
      </p:pic>
      <p:pic>
        <p:nvPicPr>
          <p:cNvPr id="13" name="Graphic 12" descr="Run with solid fill">
            <a:extLst>
              <a:ext uri="{FF2B5EF4-FFF2-40B4-BE49-F238E27FC236}">
                <a16:creationId xmlns:a16="http://schemas.microsoft.com/office/drawing/2014/main" id="{E369AEAB-E63E-509E-7BE2-152918D4A2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645" y="3193420"/>
            <a:ext cx="548640" cy="548640"/>
          </a:xfrm>
          <a:prstGeom prst="rect">
            <a:avLst/>
          </a:prstGeom>
        </p:spPr>
      </p:pic>
      <p:pic>
        <p:nvPicPr>
          <p:cNvPr id="15" name="Graphic 14" descr="Exponential Graph with solid fill">
            <a:extLst>
              <a:ext uri="{FF2B5EF4-FFF2-40B4-BE49-F238E27FC236}">
                <a16:creationId xmlns:a16="http://schemas.microsoft.com/office/drawing/2014/main" id="{A5253562-1788-F619-BCF5-7C1B40C47D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9645" y="4992328"/>
            <a:ext cx="548640" cy="548640"/>
          </a:xfrm>
          <a:prstGeom prst="rect">
            <a:avLst/>
          </a:prstGeom>
        </p:spPr>
      </p:pic>
      <p:grpSp>
        <p:nvGrpSpPr>
          <p:cNvPr id="8" name="Group 1">
            <a:extLst>
              <a:ext uri="{FF2B5EF4-FFF2-40B4-BE49-F238E27FC236}">
                <a16:creationId xmlns:a16="http://schemas.microsoft.com/office/drawing/2014/main" id="{FBCB8123-57C1-3E7C-6049-C24C0B7A7B83}"/>
              </a:ext>
            </a:extLst>
          </p:cNvPr>
          <p:cNvGrpSpPr/>
          <p:nvPr/>
        </p:nvGrpSpPr>
        <p:grpSpPr>
          <a:xfrm>
            <a:off x="-16058" y="1155005"/>
            <a:ext cx="12192016" cy="148108"/>
            <a:chOff x="-16" y="946459"/>
            <a:chExt cx="12192016" cy="148108"/>
          </a:xfrm>
        </p:grpSpPr>
        <p:sp>
          <p:nvSpPr>
            <p:cNvPr id="10" name="Rectangle 2">
              <a:extLst>
                <a:ext uri="{FF2B5EF4-FFF2-40B4-BE49-F238E27FC236}">
                  <a16:creationId xmlns:a16="http://schemas.microsoft.com/office/drawing/2014/main" id="{62FB2499-451F-A440-C5DC-811228D69F7E}"/>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9F7D18-0D5E-FA28-5702-8987543B3F7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3301067-92A4-1F66-424E-A28B899D4C51}"/>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57F043E7-00E8-34D4-4092-5F98695EADD9}"/>
              </a:ext>
            </a:extLst>
          </p:cNvPr>
          <p:cNvPicPr>
            <a:picLocks noChangeAspect="1"/>
          </p:cNvPicPr>
          <p:nvPr/>
        </p:nvPicPr>
        <p:blipFill rotWithShape="1">
          <a:blip r:embed="rId13"/>
          <a:srcRect l="6961" t="21904" r="7052" b="29524"/>
          <a:stretch/>
        </p:blipFill>
        <p:spPr>
          <a:xfrm>
            <a:off x="188604" y="158260"/>
            <a:ext cx="1409682" cy="796292"/>
          </a:xfrm>
          <a:prstGeom prst="rect">
            <a:avLst/>
          </a:prstGeom>
        </p:spPr>
      </p:pic>
    </p:spTree>
    <p:extLst>
      <p:ext uri="{BB962C8B-B14F-4D97-AF65-F5344CB8AC3E}">
        <p14:creationId xmlns:p14="http://schemas.microsoft.com/office/powerpoint/2010/main" val="374547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9EA05FB2-DE6A-C239-A2E4-419BAACA5575}"/>
              </a:ext>
            </a:extLst>
          </p:cNvPr>
          <p:cNvSpPr>
            <a:spLocks noGrp="1"/>
          </p:cNvSpPr>
          <p:nvPr>
            <p:ph idx="1"/>
          </p:nvPr>
        </p:nvSpPr>
        <p:spPr>
          <a:xfrm>
            <a:off x="838199" y="1679320"/>
            <a:ext cx="10940845" cy="3760649"/>
          </a:xfrm>
        </p:spPr>
        <p:txBody>
          <a:bodyPr>
            <a:normAutofit fontScale="92500" lnSpcReduction="10000"/>
          </a:bodyPr>
          <a:lstStyle/>
          <a:p>
            <a:pPr marL="407988" indent="-407988">
              <a:lnSpc>
                <a:spcPct val="110000"/>
              </a:lnSpc>
              <a:buFont typeface=".Apple Color Emoji UI"/>
              <a:buChar char="🦴"/>
            </a:pPr>
            <a:r>
              <a:rPr lang="en-US" sz="2400">
                <a:latin typeface="Garamond" panose="02020404030301010803" pitchFamily="18" charset="0"/>
              </a:rPr>
              <a:t>Real time feedback on running form (females and males)</a:t>
            </a:r>
            <a:r>
              <a:rPr lang="en-US" sz="2400" baseline="30000">
                <a:latin typeface="Garamond" panose="02020404030301010803" pitchFamily="18" charset="0"/>
              </a:rPr>
              <a:t>*</a:t>
            </a:r>
          </a:p>
          <a:p>
            <a:pPr marL="407988" indent="-407988">
              <a:lnSpc>
                <a:spcPct val="110000"/>
              </a:lnSpc>
              <a:buFont typeface=".Apple Color Emoji UI"/>
              <a:buChar char="🦴"/>
            </a:pPr>
            <a:r>
              <a:rPr lang="en-US" sz="2400">
                <a:latin typeface="Garamond" panose="02020404030301010803" pitchFamily="18" charset="0"/>
              </a:rPr>
              <a:t>Load progression (females and males)</a:t>
            </a:r>
          </a:p>
          <a:p>
            <a:pPr marL="407988" indent="-407988">
              <a:lnSpc>
                <a:spcPct val="110000"/>
              </a:lnSpc>
              <a:buFont typeface=".Apple Color Emoji UI"/>
              <a:buChar char="🦴"/>
            </a:pPr>
            <a:r>
              <a:rPr lang="en-US" sz="2400">
                <a:latin typeface="Garamond" panose="02020404030301010803" pitchFamily="18" charset="0"/>
              </a:rPr>
              <a:t>Effect of exercise protocol on tissue load and damage formation (females and males)</a:t>
            </a:r>
          </a:p>
          <a:p>
            <a:pPr marL="407988" indent="-407988">
              <a:lnSpc>
                <a:spcPct val="110000"/>
              </a:lnSpc>
              <a:buFont typeface=".Apple Color Emoji UI"/>
              <a:buChar char="🦴"/>
            </a:pPr>
            <a:r>
              <a:rPr lang="en-US" sz="2400">
                <a:latin typeface="Garamond" panose="02020404030301010803" pitchFamily="18" charset="0"/>
              </a:rPr>
              <a:t>Relationship between musculoskeletal injury and postural control (females and males)</a:t>
            </a:r>
            <a:r>
              <a:rPr lang="en-US" sz="2400" b="0" i="0" baseline="30000">
                <a:solidFill>
                  <a:srgbClr val="414446"/>
                </a:solidFill>
                <a:effectLst/>
                <a:latin typeface="Garamond" panose="02020404030301010803" pitchFamily="18" charset="0"/>
              </a:rPr>
              <a:t> †</a:t>
            </a:r>
          </a:p>
          <a:p>
            <a:pPr marL="407988" indent="-407988">
              <a:lnSpc>
                <a:spcPct val="110000"/>
              </a:lnSpc>
              <a:buFont typeface=".Apple Color Emoji UI"/>
              <a:buChar char="🦴"/>
            </a:pPr>
            <a:r>
              <a:rPr lang="en-US" sz="2400">
                <a:latin typeface="Garamond" panose="02020404030301010803" pitchFamily="18" charset="0"/>
              </a:rPr>
              <a:t>Effect of simulated bone strengthening on tibial stress (females and males)</a:t>
            </a:r>
            <a:r>
              <a:rPr lang="en-US" sz="2400" baseline="30000">
                <a:latin typeface="Garamond" panose="02020404030301010803" pitchFamily="18" charset="0"/>
              </a:rPr>
              <a:t>*</a:t>
            </a:r>
            <a:endParaRPr lang="en-US" sz="2400" b="0" i="0" baseline="30000">
              <a:solidFill>
                <a:srgbClr val="414446"/>
              </a:solidFill>
              <a:effectLst/>
              <a:latin typeface="Garamond" panose="02020404030301010803" pitchFamily="18" charset="0"/>
            </a:endParaRPr>
          </a:p>
          <a:p>
            <a:pPr marL="407988" indent="-407988">
              <a:lnSpc>
                <a:spcPct val="110000"/>
              </a:lnSpc>
              <a:buFont typeface=".Apple Color Emoji UI"/>
              <a:buChar char="🦴"/>
            </a:pPr>
            <a:r>
              <a:rPr lang="en-US" sz="2400">
                <a:latin typeface="Garamond" panose="02020404030301010803" pitchFamily="18" charset="0"/>
              </a:rPr>
              <a:t>Wearable sensors to predict tissue loads outside of the lab (females and males)</a:t>
            </a:r>
            <a:r>
              <a:rPr lang="en-US" sz="2400" b="0" i="0" baseline="30000">
                <a:solidFill>
                  <a:srgbClr val="414446"/>
                </a:solidFill>
                <a:effectLst/>
                <a:latin typeface="Garamond" panose="02020404030301010803" pitchFamily="18" charset="0"/>
              </a:rPr>
              <a:t> </a:t>
            </a:r>
            <a:r>
              <a:rPr lang="en-US" sz="2400" baseline="30000">
                <a:latin typeface="Garamond" panose="02020404030301010803" pitchFamily="18" charset="0"/>
              </a:rPr>
              <a:t>‡</a:t>
            </a:r>
            <a:endParaRPr lang="en-US" sz="2400" b="0" i="0" baseline="30000">
              <a:solidFill>
                <a:srgbClr val="414446"/>
              </a:solidFill>
              <a:effectLst/>
              <a:latin typeface="Garamond" panose="02020404030301010803" pitchFamily="18" charset="0"/>
            </a:endParaRPr>
          </a:p>
          <a:p>
            <a:pPr marL="407988" indent="-407988">
              <a:lnSpc>
                <a:spcPct val="110000"/>
              </a:lnSpc>
              <a:buFont typeface=".Apple Color Emoji UI"/>
              <a:buChar char="🦴"/>
            </a:pPr>
            <a:r>
              <a:rPr lang="en-US" sz="2400">
                <a:latin typeface="Garamond" panose="02020404030301010803" pitchFamily="18" charset="0"/>
              </a:rPr>
              <a:t>Effect of fitness and exertion on musculoskeletal loads in females at risk of bone stress injury</a:t>
            </a:r>
            <a:r>
              <a:rPr lang="en-US" sz="2400" baseline="30000">
                <a:latin typeface="Garamond" panose="02020404030301010803" pitchFamily="18" charset="0"/>
              </a:rPr>
              <a:t>§</a:t>
            </a:r>
          </a:p>
          <a:p>
            <a:pPr marL="407988" indent="-407988">
              <a:lnSpc>
                <a:spcPct val="110000"/>
              </a:lnSpc>
              <a:buFont typeface=".Apple Color Emoji UI"/>
              <a:buChar char="🦴"/>
            </a:pPr>
            <a:r>
              <a:rPr lang="en-US" sz="2400">
                <a:latin typeface="Garamond" panose="02020404030301010803" pitchFamily="18" charset="0"/>
              </a:rPr>
              <a:t>Field measures of bone structure to inform screening algorithms</a:t>
            </a:r>
            <a:r>
              <a:rPr lang="en-US" sz="2400" baseline="30000">
                <a:latin typeface="Garamond" panose="02020404030301010803" pitchFamily="18" charset="0"/>
              </a:rPr>
              <a:t> §</a:t>
            </a:r>
            <a:endParaRPr lang="en-US" sz="2400">
              <a:solidFill>
                <a:schemeClr val="tx1">
                  <a:lumMod val="75000"/>
                  <a:lumOff val="25000"/>
                </a:schemeClr>
              </a:solidFill>
              <a:latin typeface="Garamond" panose="02020404030301010803" pitchFamily="18" charset="0"/>
            </a:endParaRPr>
          </a:p>
          <a:p>
            <a:pPr marL="0" indent="0">
              <a:lnSpc>
                <a:spcPct val="110000"/>
              </a:lnSpc>
              <a:buNone/>
            </a:pPr>
            <a:endParaRPr lang="en-US" baseline="30000">
              <a:solidFill>
                <a:schemeClr val="tx1">
                  <a:lumMod val="75000"/>
                  <a:lumOff val="25000"/>
                </a:schemeClr>
              </a:solidFill>
            </a:endParaRPr>
          </a:p>
        </p:txBody>
      </p:sp>
      <p:grpSp>
        <p:nvGrpSpPr>
          <p:cNvPr id="4" name="Group 1">
            <a:extLst>
              <a:ext uri="{FF2B5EF4-FFF2-40B4-BE49-F238E27FC236}">
                <a16:creationId xmlns:a16="http://schemas.microsoft.com/office/drawing/2014/main" id="{451646B0-A861-EFA1-8115-5C93FCA67DD0}"/>
              </a:ext>
            </a:extLst>
          </p:cNvPr>
          <p:cNvGrpSpPr/>
          <p:nvPr/>
        </p:nvGrpSpPr>
        <p:grpSpPr>
          <a:xfrm>
            <a:off x="-16058" y="1155005"/>
            <a:ext cx="12192016" cy="148108"/>
            <a:chOff x="-16" y="946459"/>
            <a:chExt cx="12192016" cy="148108"/>
          </a:xfrm>
        </p:grpSpPr>
        <p:sp>
          <p:nvSpPr>
            <p:cNvPr id="6" name="Rectangle 2">
              <a:extLst>
                <a:ext uri="{FF2B5EF4-FFF2-40B4-BE49-F238E27FC236}">
                  <a16:creationId xmlns:a16="http://schemas.microsoft.com/office/drawing/2014/main" id="{66807A69-9DB0-CE30-E2EA-4DBCDCE869F3}"/>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37021D-B802-8BD1-2096-375D0A0F6F89}"/>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56807-343A-677A-1D15-A1A67F653AE6}"/>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6B273E27-7896-7223-4019-40830BA4115E}"/>
              </a:ext>
            </a:extLst>
          </p:cNvPr>
          <p:cNvPicPr>
            <a:picLocks noChangeAspect="1"/>
          </p:cNvPicPr>
          <p:nvPr/>
        </p:nvPicPr>
        <p:blipFill rotWithShape="1">
          <a:blip r:embed="rId3"/>
          <a:srcRect l="6961" t="21904" r="7052" b="29524"/>
          <a:stretch/>
        </p:blipFill>
        <p:spPr>
          <a:xfrm>
            <a:off x="188604" y="158260"/>
            <a:ext cx="1409682" cy="796292"/>
          </a:xfrm>
          <a:prstGeom prst="rect">
            <a:avLst/>
          </a:prstGeom>
        </p:spPr>
      </p:pic>
      <p:sp>
        <p:nvSpPr>
          <p:cNvPr id="21" name="Rectangle 20">
            <a:extLst>
              <a:ext uri="{FF2B5EF4-FFF2-40B4-BE49-F238E27FC236}">
                <a16:creationId xmlns:a16="http://schemas.microsoft.com/office/drawing/2014/main" id="{0B48978F-DF62-42BB-ED34-3878AC0D3195}"/>
              </a:ext>
            </a:extLst>
          </p:cNvPr>
          <p:cNvSpPr/>
          <p:nvPr/>
        </p:nvSpPr>
        <p:spPr>
          <a:xfrm>
            <a:off x="66176" y="2069027"/>
            <a:ext cx="11603022" cy="3331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D28597D-53D8-E94E-2521-358B37FAF291}"/>
              </a:ext>
            </a:extLst>
          </p:cNvPr>
          <p:cNvSpPr txBox="1"/>
          <p:nvPr/>
        </p:nvSpPr>
        <p:spPr>
          <a:xfrm>
            <a:off x="-226314" y="5439970"/>
            <a:ext cx="12242292" cy="1254446"/>
          </a:xfrm>
          <a:prstGeom prst="rect">
            <a:avLst/>
          </a:prstGeom>
          <a:noFill/>
        </p:spPr>
        <p:txBody>
          <a:bodyPr wrap="square">
            <a:spAutoFit/>
          </a:bodyPr>
          <a:lstStyle/>
          <a:p>
            <a:pPr marL="457200" lvl="1" indent="0">
              <a:lnSpc>
                <a:spcPct val="120000"/>
              </a:lnSpc>
              <a:spcBef>
                <a:spcPts val="0"/>
              </a:spcBef>
              <a:buNone/>
            </a:pPr>
            <a:r>
              <a:rPr lang="en-US" sz="1600" baseline="30000">
                <a:solidFill>
                  <a:schemeClr val="tx1">
                    <a:lumMod val="65000"/>
                    <a:lumOff val="35000"/>
                  </a:schemeClr>
                </a:solidFill>
                <a:latin typeface="Garamond" panose="02020404030301010803" pitchFamily="18" charset="0"/>
              </a:rPr>
              <a:t>* </a:t>
            </a:r>
            <a:r>
              <a:rPr lang="en-US" sz="1600">
                <a:solidFill>
                  <a:schemeClr val="tx1">
                    <a:lumMod val="65000"/>
                    <a:lumOff val="35000"/>
                  </a:schemeClr>
                </a:solidFill>
                <a:latin typeface="Garamond" panose="02020404030301010803" pitchFamily="18" charset="0"/>
              </a:rPr>
              <a:t>partially supported by by NSF EEC-1659796 and EEC-1359183</a:t>
            </a:r>
          </a:p>
          <a:p>
            <a:pPr lvl="1">
              <a:lnSpc>
                <a:spcPct val="120000"/>
              </a:lnSpc>
            </a:pPr>
            <a:r>
              <a:rPr lang="en-US" sz="1600" b="0" i="0" baseline="30000">
                <a:solidFill>
                  <a:schemeClr val="tx1">
                    <a:lumMod val="65000"/>
                    <a:lumOff val="35000"/>
                  </a:schemeClr>
                </a:solidFill>
                <a:effectLst/>
                <a:latin typeface="Garamond" panose="02020404030301010803" pitchFamily="18" charset="0"/>
              </a:rPr>
              <a:t>† </a:t>
            </a:r>
            <a:r>
              <a:rPr lang="en-US" sz="1600">
                <a:solidFill>
                  <a:schemeClr val="tx1">
                    <a:lumMod val="65000"/>
                    <a:lumOff val="35000"/>
                  </a:schemeClr>
                </a:solidFill>
                <a:latin typeface="Garamond" panose="02020404030301010803" pitchFamily="18" charset="0"/>
              </a:rPr>
              <a:t>in collaboration with Dr. Chia-Cheng Lin and supported by NIH NIA-1R15AG058228-01A1</a:t>
            </a:r>
          </a:p>
          <a:p>
            <a:pPr lvl="1">
              <a:lnSpc>
                <a:spcPct val="120000"/>
              </a:lnSpc>
            </a:pPr>
            <a:r>
              <a:rPr lang="en-US" sz="1600">
                <a:solidFill>
                  <a:schemeClr val="tx1">
                    <a:lumMod val="65000"/>
                    <a:lumOff val="35000"/>
                  </a:schemeClr>
                </a:solidFill>
                <a:latin typeface="Garamond" panose="02020404030301010803" pitchFamily="18" charset="0"/>
              </a:rPr>
              <a:t>‡ in collaboration with Jon Davis (IU) and Dr. Allison Gruber (IU) and supported by ASB and ACSM grants</a:t>
            </a:r>
          </a:p>
          <a:p>
            <a:pPr marL="457200" lvl="1" indent="0">
              <a:lnSpc>
                <a:spcPct val="120000"/>
              </a:lnSpc>
              <a:spcBef>
                <a:spcPts val="0"/>
              </a:spcBef>
              <a:buNone/>
            </a:pPr>
            <a:r>
              <a:rPr lang="en-US" sz="1600" baseline="30000">
                <a:solidFill>
                  <a:schemeClr val="tx1">
                    <a:lumMod val="65000"/>
                    <a:lumOff val="35000"/>
                  </a:schemeClr>
                </a:solidFill>
                <a:latin typeface="Garamond" panose="02020404030301010803" pitchFamily="18" charset="0"/>
              </a:rPr>
              <a:t>§</a:t>
            </a:r>
            <a:r>
              <a:rPr lang="en-US" sz="1600">
                <a:solidFill>
                  <a:schemeClr val="tx1">
                    <a:lumMod val="65000"/>
                    <a:lumOff val="35000"/>
                  </a:schemeClr>
                </a:solidFill>
                <a:latin typeface="Garamond" panose="02020404030301010803" pitchFamily="18" charset="0"/>
              </a:rPr>
              <a:t> in collaboration with Dr. John </a:t>
            </a:r>
            <a:r>
              <a:rPr lang="en-US" sz="1600" err="1">
                <a:solidFill>
                  <a:schemeClr val="tx1">
                    <a:lumMod val="65000"/>
                    <a:lumOff val="35000"/>
                  </a:schemeClr>
                </a:solidFill>
                <a:latin typeface="Garamond" panose="02020404030301010803" pitchFamily="18" charset="0"/>
              </a:rPr>
              <a:t>Willson</a:t>
            </a:r>
            <a:r>
              <a:rPr lang="en-US" sz="1600">
                <a:solidFill>
                  <a:schemeClr val="tx1">
                    <a:lumMod val="65000"/>
                    <a:lumOff val="35000"/>
                  </a:schemeClr>
                </a:solidFill>
                <a:latin typeface="Garamond" panose="02020404030301010803" pitchFamily="18" charset="0"/>
              </a:rPr>
              <a:t> (ECU) and </a:t>
            </a:r>
            <a:r>
              <a:rPr lang="en-US" sz="1600" err="1">
                <a:solidFill>
                  <a:schemeClr val="tx1">
                    <a:lumMod val="65000"/>
                    <a:lumOff val="35000"/>
                  </a:schemeClr>
                </a:solidFill>
                <a:latin typeface="Garamond" panose="02020404030301010803" pitchFamily="18" charset="0"/>
              </a:rPr>
              <a:t>Junfei</a:t>
            </a:r>
            <a:r>
              <a:rPr lang="en-US" sz="1600">
                <a:solidFill>
                  <a:schemeClr val="tx1">
                    <a:lumMod val="65000"/>
                    <a:lumOff val="35000"/>
                  </a:schemeClr>
                </a:solidFill>
                <a:latin typeface="Garamond" panose="02020404030301010803" pitchFamily="18" charset="0"/>
              </a:rPr>
              <a:t> Tong (BHSAI) and supported by HJF. </a:t>
            </a:r>
          </a:p>
        </p:txBody>
      </p:sp>
      <p:pic>
        <p:nvPicPr>
          <p:cNvPr id="20" name="Picture 19">
            <a:extLst>
              <a:ext uri="{FF2B5EF4-FFF2-40B4-BE49-F238E27FC236}">
                <a16:creationId xmlns:a16="http://schemas.microsoft.com/office/drawing/2014/main" id="{46878904-6AC3-C613-A67B-E92215DF2AA0}"/>
              </a:ext>
            </a:extLst>
          </p:cNvPr>
          <p:cNvPicPr>
            <a:picLocks noChangeAspect="1"/>
          </p:cNvPicPr>
          <p:nvPr/>
        </p:nvPicPr>
        <p:blipFill>
          <a:blip r:embed="rId4"/>
          <a:stretch>
            <a:fillRect/>
          </a:stretch>
        </p:blipFill>
        <p:spPr>
          <a:xfrm>
            <a:off x="176022" y="2172295"/>
            <a:ext cx="11383330" cy="3370064"/>
          </a:xfrm>
          <a:prstGeom prst="rect">
            <a:avLst/>
          </a:prstGeom>
        </p:spPr>
      </p:pic>
      <p:sp>
        <p:nvSpPr>
          <p:cNvPr id="30" name="Title 1">
            <a:extLst>
              <a:ext uri="{FF2B5EF4-FFF2-40B4-BE49-F238E27FC236}">
                <a16:creationId xmlns:a16="http://schemas.microsoft.com/office/drawing/2014/main" id="{00415D3D-BD12-E757-44BD-E171D7C15A82}"/>
              </a:ext>
            </a:extLst>
          </p:cNvPr>
          <p:cNvSpPr>
            <a:spLocks noGrp="1"/>
          </p:cNvSpPr>
          <p:nvPr>
            <p:ph type="title"/>
          </p:nvPr>
        </p:nvSpPr>
        <p:spPr>
          <a:xfrm>
            <a:off x="1929062" y="32739"/>
            <a:ext cx="7744968" cy="1325563"/>
          </a:xfrm>
        </p:spPr>
        <p:txBody>
          <a:bodyPr/>
          <a:lstStyle/>
          <a:p>
            <a:pPr algn="ctr"/>
            <a:r>
              <a:rPr lang="en-US">
                <a:latin typeface="Garamond" panose="02020404030301010803" pitchFamily="18" charset="0"/>
              </a:rPr>
              <a:t>Current projects</a:t>
            </a:r>
          </a:p>
        </p:txBody>
      </p:sp>
    </p:spTree>
    <p:extLst>
      <p:ext uri="{BB962C8B-B14F-4D97-AF65-F5344CB8AC3E}">
        <p14:creationId xmlns:p14="http://schemas.microsoft.com/office/powerpoint/2010/main" val="204056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4A0B06F-8AB0-234B-D896-91CD8060A502}"/>
              </a:ext>
            </a:extLst>
          </p:cNvPr>
          <p:cNvCxnSpPr/>
          <p:nvPr/>
        </p:nvCxnSpPr>
        <p:spPr>
          <a:xfrm>
            <a:off x="357759" y="5439970"/>
            <a:ext cx="3429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4" name="Group 1">
            <a:extLst>
              <a:ext uri="{FF2B5EF4-FFF2-40B4-BE49-F238E27FC236}">
                <a16:creationId xmlns:a16="http://schemas.microsoft.com/office/drawing/2014/main" id="{451646B0-A861-EFA1-8115-5C93FCA67DD0}"/>
              </a:ext>
            </a:extLst>
          </p:cNvPr>
          <p:cNvGrpSpPr/>
          <p:nvPr/>
        </p:nvGrpSpPr>
        <p:grpSpPr>
          <a:xfrm>
            <a:off x="-16058" y="1155005"/>
            <a:ext cx="12192016" cy="148108"/>
            <a:chOff x="-16" y="946459"/>
            <a:chExt cx="12192016" cy="148108"/>
          </a:xfrm>
        </p:grpSpPr>
        <p:sp>
          <p:nvSpPr>
            <p:cNvPr id="6" name="Rectangle 2">
              <a:extLst>
                <a:ext uri="{FF2B5EF4-FFF2-40B4-BE49-F238E27FC236}">
                  <a16:creationId xmlns:a16="http://schemas.microsoft.com/office/drawing/2014/main" id="{66807A69-9DB0-CE30-E2EA-4DBCDCE869F3}"/>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37021D-B802-8BD1-2096-375D0A0F6F89}"/>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56807-343A-677A-1D15-A1A67F653AE6}"/>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6B273E27-7896-7223-4019-40830BA4115E}"/>
              </a:ext>
            </a:extLst>
          </p:cNvPr>
          <p:cNvPicPr>
            <a:picLocks noChangeAspect="1"/>
          </p:cNvPicPr>
          <p:nvPr/>
        </p:nvPicPr>
        <p:blipFill rotWithShape="1">
          <a:blip r:embed="rId3"/>
          <a:srcRect l="6961" t="21904" r="7052" b="29524"/>
          <a:stretch/>
        </p:blipFill>
        <p:spPr>
          <a:xfrm>
            <a:off x="188604" y="158260"/>
            <a:ext cx="1409682" cy="796292"/>
          </a:xfrm>
          <a:prstGeom prst="rect">
            <a:avLst/>
          </a:prstGeom>
        </p:spPr>
      </p:pic>
      <p:sp>
        <p:nvSpPr>
          <p:cNvPr id="23" name="TextBox 22">
            <a:extLst>
              <a:ext uri="{FF2B5EF4-FFF2-40B4-BE49-F238E27FC236}">
                <a16:creationId xmlns:a16="http://schemas.microsoft.com/office/drawing/2014/main" id="{3AFD7C9D-5FC5-6735-C9B4-26464C8CED70}"/>
              </a:ext>
            </a:extLst>
          </p:cNvPr>
          <p:cNvSpPr txBox="1"/>
          <p:nvPr/>
        </p:nvSpPr>
        <p:spPr>
          <a:xfrm>
            <a:off x="-226314" y="5439970"/>
            <a:ext cx="12242292" cy="1254446"/>
          </a:xfrm>
          <a:prstGeom prst="rect">
            <a:avLst/>
          </a:prstGeom>
          <a:noFill/>
        </p:spPr>
        <p:txBody>
          <a:bodyPr wrap="square">
            <a:spAutoFit/>
          </a:bodyPr>
          <a:lstStyle/>
          <a:p>
            <a:pPr marL="457200" lvl="1" indent="0">
              <a:lnSpc>
                <a:spcPct val="120000"/>
              </a:lnSpc>
              <a:spcBef>
                <a:spcPts val="0"/>
              </a:spcBef>
              <a:buNone/>
            </a:pPr>
            <a:r>
              <a:rPr lang="en-US" sz="1600" baseline="30000">
                <a:solidFill>
                  <a:schemeClr val="tx1">
                    <a:lumMod val="65000"/>
                    <a:lumOff val="35000"/>
                  </a:schemeClr>
                </a:solidFill>
                <a:latin typeface="Garamond" panose="02020404030301010803" pitchFamily="18" charset="0"/>
              </a:rPr>
              <a:t>* </a:t>
            </a:r>
            <a:r>
              <a:rPr lang="en-US" sz="1600">
                <a:solidFill>
                  <a:schemeClr val="tx1">
                    <a:lumMod val="65000"/>
                    <a:lumOff val="35000"/>
                  </a:schemeClr>
                </a:solidFill>
                <a:latin typeface="Garamond" panose="02020404030301010803" pitchFamily="18" charset="0"/>
              </a:rPr>
              <a:t>partially supported by by NSF EEC-1659796 and EEC-1359183</a:t>
            </a:r>
          </a:p>
          <a:p>
            <a:pPr lvl="1">
              <a:lnSpc>
                <a:spcPct val="120000"/>
              </a:lnSpc>
            </a:pPr>
            <a:r>
              <a:rPr lang="en-US" sz="1600" b="0" i="0" baseline="30000">
                <a:solidFill>
                  <a:schemeClr val="tx1">
                    <a:lumMod val="65000"/>
                    <a:lumOff val="35000"/>
                  </a:schemeClr>
                </a:solidFill>
                <a:effectLst/>
                <a:latin typeface="Garamond" panose="02020404030301010803" pitchFamily="18" charset="0"/>
              </a:rPr>
              <a:t>† </a:t>
            </a:r>
            <a:r>
              <a:rPr lang="en-US" sz="1600">
                <a:solidFill>
                  <a:schemeClr val="tx1">
                    <a:lumMod val="65000"/>
                    <a:lumOff val="35000"/>
                  </a:schemeClr>
                </a:solidFill>
                <a:latin typeface="Garamond" panose="02020404030301010803" pitchFamily="18" charset="0"/>
              </a:rPr>
              <a:t>in collaboration with Dr. Chia-Cheng Lin and supported by NIH NIA-1R15AG058228-01A1</a:t>
            </a:r>
          </a:p>
          <a:p>
            <a:pPr lvl="1">
              <a:lnSpc>
                <a:spcPct val="120000"/>
              </a:lnSpc>
            </a:pPr>
            <a:r>
              <a:rPr lang="en-US" sz="1600">
                <a:solidFill>
                  <a:schemeClr val="tx1">
                    <a:lumMod val="65000"/>
                    <a:lumOff val="35000"/>
                  </a:schemeClr>
                </a:solidFill>
                <a:latin typeface="Garamond" panose="02020404030301010803" pitchFamily="18" charset="0"/>
              </a:rPr>
              <a:t>‡ in collaboration with Jon Davis (IU) and Dr. Allison Gruber (IU) and supported by ASB and ACSM grants</a:t>
            </a:r>
          </a:p>
          <a:p>
            <a:pPr marL="457200" lvl="1" indent="0">
              <a:lnSpc>
                <a:spcPct val="120000"/>
              </a:lnSpc>
              <a:spcBef>
                <a:spcPts val="0"/>
              </a:spcBef>
              <a:buNone/>
            </a:pPr>
            <a:r>
              <a:rPr lang="en-US" sz="1600" baseline="30000">
                <a:solidFill>
                  <a:schemeClr val="tx1">
                    <a:lumMod val="65000"/>
                    <a:lumOff val="35000"/>
                  </a:schemeClr>
                </a:solidFill>
                <a:latin typeface="Garamond" panose="02020404030301010803" pitchFamily="18" charset="0"/>
              </a:rPr>
              <a:t>§</a:t>
            </a:r>
            <a:r>
              <a:rPr lang="en-US" sz="1600">
                <a:solidFill>
                  <a:schemeClr val="tx1">
                    <a:lumMod val="65000"/>
                    <a:lumOff val="35000"/>
                  </a:schemeClr>
                </a:solidFill>
                <a:latin typeface="Garamond" panose="02020404030301010803" pitchFamily="18" charset="0"/>
              </a:rPr>
              <a:t> in collaboration with Dr. John </a:t>
            </a:r>
            <a:r>
              <a:rPr lang="en-US" sz="1600" err="1">
                <a:solidFill>
                  <a:schemeClr val="tx1">
                    <a:lumMod val="65000"/>
                    <a:lumOff val="35000"/>
                  </a:schemeClr>
                </a:solidFill>
                <a:latin typeface="Garamond" panose="02020404030301010803" pitchFamily="18" charset="0"/>
              </a:rPr>
              <a:t>Willson</a:t>
            </a:r>
            <a:r>
              <a:rPr lang="en-US" sz="1600">
                <a:solidFill>
                  <a:schemeClr val="tx1">
                    <a:lumMod val="65000"/>
                    <a:lumOff val="35000"/>
                  </a:schemeClr>
                </a:solidFill>
                <a:latin typeface="Garamond" panose="02020404030301010803" pitchFamily="18" charset="0"/>
              </a:rPr>
              <a:t> (ECU) and </a:t>
            </a:r>
            <a:r>
              <a:rPr lang="en-US" sz="1600" err="1">
                <a:solidFill>
                  <a:schemeClr val="tx1">
                    <a:lumMod val="65000"/>
                    <a:lumOff val="35000"/>
                  </a:schemeClr>
                </a:solidFill>
                <a:latin typeface="Garamond" panose="02020404030301010803" pitchFamily="18" charset="0"/>
              </a:rPr>
              <a:t>Junfei</a:t>
            </a:r>
            <a:r>
              <a:rPr lang="en-US" sz="1600">
                <a:solidFill>
                  <a:schemeClr val="tx1">
                    <a:lumMod val="65000"/>
                    <a:lumOff val="35000"/>
                  </a:schemeClr>
                </a:solidFill>
                <a:latin typeface="Garamond" panose="02020404030301010803" pitchFamily="18" charset="0"/>
              </a:rPr>
              <a:t> Tong (BHSAI) and supported by HJF. </a:t>
            </a:r>
          </a:p>
        </p:txBody>
      </p:sp>
      <p:sp>
        <p:nvSpPr>
          <p:cNvPr id="24" name="Content Placeholder 2">
            <a:extLst>
              <a:ext uri="{FF2B5EF4-FFF2-40B4-BE49-F238E27FC236}">
                <a16:creationId xmlns:a16="http://schemas.microsoft.com/office/drawing/2014/main" id="{CF1EBEA0-D515-5326-C0EB-BDD03BF6489B}"/>
              </a:ext>
            </a:extLst>
          </p:cNvPr>
          <p:cNvSpPr>
            <a:spLocks noGrp="1"/>
          </p:cNvSpPr>
          <p:nvPr>
            <p:ph idx="1"/>
          </p:nvPr>
        </p:nvSpPr>
        <p:spPr>
          <a:xfrm>
            <a:off x="625577" y="1695225"/>
            <a:ext cx="10940845" cy="3760649"/>
          </a:xfrm>
        </p:spPr>
        <p:txBody>
          <a:bodyPr>
            <a:normAutofit fontScale="92500" lnSpcReduction="10000"/>
          </a:bodyPr>
          <a:lstStyle/>
          <a:p>
            <a:pPr marL="407988" indent="-407988">
              <a:lnSpc>
                <a:spcPct val="110000"/>
              </a:lnSpc>
              <a:buFont typeface=".Apple Color Emoji UI"/>
              <a:buChar char="🦴"/>
            </a:pPr>
            <a:r>
              <a:rPr lang="en-US" sz="2400">
                <a:latin typeface="Garamond" panose="02020404030301010803" pitchFamily="18" charset="0"/>
              </a:rPr>
              <a:t>Real time feedback on running form (females and males)</a:t>
            </a:r>
            <a:r>
              <a:rPr lang="en-US" sz="2400" baseline="30000">
                <a:latin typeface="Garamond" panose="02020404030301010803" pitchFamily="18" charset="0"/>
              </a:rPr>
              <a:t>*</a:t>
            </a:r>
          </a:p>
          <a:p>
            <a:pPr marL="407988" indent="-407988">
              <a:lnSpc>
                <a:spcPct val="110000"/>
              </a:lnSpc>
              <a:buFont typeface=".Apple Color Emoji UI"/>
              <a:buChar char="🦴"/>
            </a:pPr>
            <a:r>
              <a:rPr lang="en-US" sz="2400">
                <a:latin typeface="Garamond" panose="02020404030301010803" pitchFamily="18" charset="0"/>
              </a:rPr>
              <a:t>Load progression (females and males)</a:t>
            </a:r>
          </a:p>
          <a:p>
            <a:pPr marL="407988" indent="-407988">
              <a:lnSpc>
                <a:spcPct val="110000"/>
              </a:lnSpc>
              <a:buFont typeface=".Apple Color Emoji UI"/>
              <a:buChar char="🦴"/>
            </a:pPr>
            <a:r>
              <a:rPr lang="en-US" sz="2400">
                <a:latin typeface="Garamond" panose="02020404030301010803" pitchFamily="18" charset="0"/>
              </a:rPr>
              <a:t>Effect of exercise protocol on tissue load and damage formation (females and males)</a:t>
            </a:r>
          </a:p>
          <a:p>
            <a:pPr marL="407988" indent="-407988">
              <a:lnSpc>
                <a:spcPct val="110000"/>
              </a:lnSpc>
              <a:buFont typeface=".Apple Color Emoji UI"/>
              <a:buChar char="🦴"/>
            </a:pPr>
            <a:r>
              <a:rPr lang="en-US" sz="2400">
                <a:latin typeface="Garamond" panose="02020404030301010803" pitchFamily="18" charset="0"/>
              </a:rPr>
              <a:t>Relationship between musculoskeletal injury and postural control (females and males)</a:t>
            </a:r>
            <a:r>
              <a:rPr lang="en-US" sz="2400" b="0" i="0" baseline="30000">
                <a:solidFill>
                  <a:srgbClr val="414446"/>
                </a:solidFill>
                <a:effectLst/>
                <a:latin typeface="Garamond" panose="02020404030301010803" pitchFamily="18" charset="0"/>
              </a:rPr>
              <a:t> †</a:t>
            </a:r>
          </a:p>
          <a:p>
            <a:pPr marL="407988" indent="-407988">
              <a:lnSpc>
                <a:spcPct val="110000"/>
              </a:lnSpc>
              <a:buFont typeface=".Apple Color Emoji UI"/>
              <a:buChar char="🦴"/>
            </a:pPr>
            <a:r>
              <a:rPr lang="en-US" sz="2400">
                <a:latin typeface="Garamond" panose="02020404030301010803" pitchFamily="18" charset="0"/>
              </a:rPr>
              <a:t>Effect of simulated bone strengthening on tibial stress (females and males)</a:t>
            </a:r>
            <a:r>
              <a:rPr lang="en-US" sz="2400" baseline="30000">
                <a:latin typeface="Garamond" panose="02020404030301010803" pitchFamily="18" charset="0"/>
              </a:rPr>
              <a:t>*</a:t>
            </a:r>
            <a:endParaRPr lang="en-US" sz="2400" b="0" i="0" baseline="30000">
              <a:solidFill>
                <a:srgbClr val="414446"/>
              </a:solidFill>
              <a:effectLst/>
              <a:latin typeface="Garamond" panose="02020404030301010803" pitchFamily="18" charset="0"/>
            </a:endParaRPr>
          </a:p>
          <a:p>
            <a:pPr marL="407988" indent="-407988">
              <a:lnSpc>
                <a:spcPct val="110000"/>
              </a:lnSpc>
              <a:buFont typeface=".Apple Color Emoji UI"/>
              <a:buChar char="🦴"/>
            </a:pPr>
            <a:r>
              <a:rPr lang="en-US" sz="2400">
                <a:latin typeface="Garamond" panose="02020404030301010803" pitchFamily="18" charset="0"/>
              </a:rPr>
              <a:t>Wearable sensors to predict tissue loads outside of the lab (females and males)</a:t>
            </a:r>
            <a:r>
              <a:rPr lang="en-US" sz="2400" b="0" i="0" baseline="30000">
                <a:solidFill>
                  <a:srgbClr val="414446"/>
                </a:solidFill>
                <a:effectLst/>
                <a:latin typeface="Garamond" panose="02020404030301010803" pitchFamily="18" charset="0"/>
              </a:rPr>
              <a:t> </a:t>
            </a:r>
            <a:r>
              <a:rPr lang="en-US" sz="2400" baseline="30000">
                <a:latin typeface="Garamond" panose="02020404030301010803" pitchFamily="18" charset="0"/>
              </a:rPr>
              <a:t>‡</a:t>
            </a:r>
            <a:endParaRPr lang="en-US" sz="2400" b="0" i="0" baseline="30000">
              <a:solidFill>
                <a:srgbClr val="414446"/>
              </a:solidFill>
              <a:effectLst/>
              <a:latin typeface="Garamond" panose="02020404030301010803" pitchFamily="18" charset="0"/>
            </a:endParaRPr>
          </a:p>
          <a:p>
            <a:pPr marL="407988" indent="-407988">
              <a:lnSpc>
                <a:spcPct val="110000"/>
              </a:lnSpc>
              <a:buFont typeface=".Apple Color Emoji UI"/>
              <a:buChar char="🦴"/>
            </a:pPr>
            <a:r>
              <a:rPr lang="en-US" sz="2400">
                <a:latin typeface="Garamond" panose="02020404030301010803" pitchFamily="18" charset="0"/>
              </a:rPr>
              <a:t>Effect of fitness and exertion on musculoskeletal loads in females at risk of bone stress injury</a:t>
            </a:r>
            <a:r>
              <a:rPr lang="en-US" sz="2400" baseline="30000">
                <a:latin typeface="Garamond" panose="02020404030301010803" pitchFamily="18" charset="0"/>
              </a:rPr>
              <a:t>§</a:t>
            </a:r>
          </a:p>
          <a:p>
            <a:pPr marL="407988" indent="-407988">
              <a:lnSpc>
                <a:spcPct val="110000"/>
              </a:lnSpc>
              <a:buFont typeface=".Apple Color Emoji UI"/>
              <a:buChar char="🦴"/>
            </a:pPr>
            <a:r>
              <a:rPr lang="en-US" sz="2400">
                <a:latin typeface="Garamond" panose="02020404030301010803" pitchFamily="18" charset="0"/>
              </a:rPr>
              <a:t>Field measures of bone structure to inform screening algorithms</a:t>
            </a:r>
            <a:r>
              <a:rPr lang="en-US" sz="2400" baseline="30000">
                <a:latin typeface="Garamond" panose="02020404030301010803" pitchFamily="18" charset="0"/>
              </a:rPr>
              <a:t> §</a:t>
            </a:r>
            <a:endParaRPr lang="en-US" sz="2400">
              <a:solidFill>
                <a:schemeClr val="tx1">
                  <a:lumMod val="75000"/>
                  <a:lumOff val="25000"/>
                </a:schemeClr>
              </a:solidFill>
              <a:latin typeface="Garamond" panose="02020404030301010803" pitchFamily="18" charset="0"/>
            </a:endParaRPr>
          </a:p>
          <a:p>
            <a:pPr marL="0" indent="0">
              <a:lnSpc>
                <a:spcPct val="110000"/>
              </a:lnSpc>
              <a:buNone/>
            </a:pPr>
            <a:endParaRPr lang="en-US" baseline="30000">
              <a:solidFill>
                <a:schemeClr val="tx1">
                  <a:lumMod val="75000"/>
                  <a:lumOff val="25000"/>
                </a:schemeClr>
              </a:solidFill>
            </a:endParaRPr>
          </a:p>
        </p:txBody>
      </p:sp>
      <p:sp>
        <p:nvSpPr>
          <p:cNvPr id="12" name="Rectangle 11">
            <a:extLst>
              <a:ext uri="{FF2B5EF4-FFF2-40B4-BE49-F238E27FC236}">
                <a16:creationId xmlns:a16="http://schemas.microsoft.com/office/drawing/2014/main" id="{42ED9406-4E4A-6E78-DC41-64CBD5DA3998}"/>
              </a:ext>
            </a:extLst>
          </p:cNvPr>
          <p:cNvSpPr/>
          <p:nvPr/>
        </p:nvSpPr>
        <p:spPr>
          <a:xfrm>
            <a:off x="176022" y="2526288"/>
            <a:ext cx="11779044" cy="277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hart, bar chart&#10;&#10;Description automatically generated">
            <a:extLst>
              <a:ext uri="{FF2B5EF4-FFF2-40B4-BE49-F238E27FC236}">
                <a16:creationId xmlns:a16="http://schemas.microsoft.com/office/drawing/2014/main" id="{35979B50-6640-FCCA-8FD5-E99D697AFBCB}"/>
              </a:ext>
            </a:extLst>
          </p:cNvPr>
          <p:cNvPicPr>
            <a:picLocks noChangeAspect="1"/>
          </p:cNvPicPr>
          <p:nvPr/>
        </p:nvPicPr>
        <p:blipFill>
          <a:blip r:embed="rId4"/>
          <a:stretch>
            <a:fillRect/>
          </a:stretch>
        </p:blipFill>
        <p:spPr>
          <a:xfrm>
            <a:off x="6079942" y="2093192"/>
            <a:ext cx="6174816" cy="3699605"/>
          </a:xfrm>
          <a:prstGeom prst="rect">
            <a:avLst/>
          </a:prstGeom>
        </p:spPr>
      </p:pic>
      <p:sp>
        <p:nvSpPr>
          <p:cNvPr id="28" name="Title 1">
            <a:extLst>
              <a:ext uri="{FF2B5EF4-FFF2-40B4-BE49-F238E27FC236}">
                <a16:creationId xmlns:a16="http://schemas.microsoft.com/office/drawing/2014/main" id="{5963F108-A86B-F36C-1A32-9F2838CBF3AB}"/>
              </a:ext>
            </a:extLst>
          </p:cNvPr>
          <p:cNvSpPr>
            <a:spLocks noGrp="1"/>
          </p:cNvSpPr>
          <p:nvPr>
            <p:ph type="title"/>
          </p:nvPr>
        </p:nvSpPr>
        <p:spPr>
          <a:xfrm>
            <a:off x="1929062" y="32739"/>
            <a:ext cx="7744968" cy="1325563"/>
          </a:xfrm>
        </p:spPr>
        <p:txBody>
          <a:bodyPr/>
          <a:lstStyle/>
          <a:p>
            <a:pPr algn="ctr"/>
            <a:r>
              <a:rPr lang="en-US">
                <a:latin typeface="Garamond" panose="02020404030301010803" pitchFamily="18" charset="0"/>
              </a:rPr>
              <a:t>Current projects</a:t>
            </a:r>
          </a:p>
        </p:txBody>
      </p:sp>
    </p:spTree>
    <p:extLst>
      <p:ext uri="{BB962C8B-B14F-4D97-AF65-F5344CB8AC3E}">
        <p14:creationId xmlns:p14="http://schemas.microsoft.com/office/powerpoint/2010/main" val="308994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39B9B1-FB0E-0D8E-CDC1-3F8774047A3F}"/>
              </a:ext>
            </a:extLst>
          </p:cNvPr>
          <p:cNvSpPr txBox="1"/>
          <p:nvPr/>
        </p:nvSpPr>
        <p:spPr>
          <a:xfrm>
            <a:off x="-226314" y="5439970"/>
            <a:ext cx="12242292" cy="1254511"/>
          </a:xfrm>
          <a:prstGeom prst="rect">
            <a:avLst/>
          </a:prstGeom>
          <a:noFill/>
        </p:spPr>
        <p:txBody>
          <a:bodyPr wrap="square">
            <a:spAutoFit/>
          </a:bodyPr>
          <a:lstStyle/>
          <a:p>
            <a:pPr marL="457200" lvl="1" indent="0">
              <a:lnSpc>
                <a:spcPct val="120000"/>
              </a:lnSpc>
              <a:spcBef>
                <a:spcPts val="0"/>
              </a:spcBef>
              <a:buNone/>
            </a:pPr>
            <a:r>
              <a:rPr lang="en-US" sz="1600" baseline="30000">
                <a:solidFill>
                  <a:schemeClr val="tx1">
                    <a:lumMod val="65000"/>
                    <a:lumOff val="35000"/>
                  </a:schemeClr>
                </a:solidFill>
              </a:rPr>
              <a:t>* </a:t>
            </a:r>
            <a:r>
              <a:rPr lang="en-US" sz="1600">
                <a:solidFill>
                  <a:schemeClr val="tx1">
                    <a:lumMod val="65000"/>
                    <a:lumOff val="35000"/>
                  </a:schemeClr>
                </a:solidFill>
              </a:rPr>
              <a:t>partially supported by by NSF EEC-1659796 and EEC-1359183</a:t>
            </a:r>
          </a:p>
          <a:p>
            <a:pPr marL="457200" lvl="1" indent="0">
              <a:lnSpc>
                <a:spcPct val="120000"/>
              </a:lnSpc>
              <a:spcBef>
                <a:spcPts val="0"/>
              </a:spcBef>
              <a:buNone/>
            </a:pPr>
            <a:r>
              <a:rPr lang="en-US" sz="1600" b="0" i="0" baseline="30000">
                <a:solidFill>
                  <a:schemeClr val="tx1">
                    <a:lumMod val="65000"/>
                    <a:lumOff val="35000"/>
                  </a:schemeClr>
                </a:solidFill>
                <a:effectLst/>
              </a:rPr>
              <a:t>† </a:t>
            </a:r>
            <a:r>
              <a:rPr lang="en-US" sz="1600">
                <a:solidFill>
                  <a:schemeClr val="tx1">
                    <a:lumMod val="65000"/>
                    <a:lumOff val="35000"/>
                  </a:schemeClr>
                </a:solidFill>
              </a:rPr>
              <a:t>in collaboration with Jon Davis (IU) and Dr. Allison Gruber (IU) and supported by ASB and ACSM grants</a:t>
            </a:r>
          </a:p>
          <a:p>
            <a:pPr marL="457200" lvl="1" indent="0">
              <a:lnSpc>
                <a:spcPct val="120000"/>
              </a:lnSpc>
              <a:spcBef>
                <a:spcPts val="0"/>
              </a:spcBef>
              <a:buNone/>
            </a:pPr>
            <a:r>
              <a:rPr lang="en-US" sz="1600">
                <a:solidFill>
                  <a:schemeClr val="tx1">
                    <a:lumMod val="65000"/>
                    <a:lumOff val="35000"/>
                  </a:schemeClr>
                </a:solidFill>
              </a:rPr>
              <a:t>‡ in collaboration with Dr. Chia-Cheng Lin and supported by NIH NIA-1R15AG058228-01A1</a:t>
            </a:r>
          </a:p>
          <a:p>
            <a:pPr marL="457200" lvl="1" indent="0">
              <a:lnSpc>
                <a:spcPct val="120000"/>
              </a:lnSpc>
              <a:spcBef>
                <a:spcPts val="0"/>
              </a:spcBef>
              <a:buNone/>
            </a:pPr>
            <a:r>
              <a:rPr lang="en-US" sz="1600" baseline="30000">
                <a:solidFill>
                  <a:schemeClr val="tx1">
                    <a:lumMod val="65000"/>
                    <a:lumOff val="35000"/>
                  </a:schemeClr>
                </a:solidFill>
              </a:rPr>
              <a:t>§</a:t>
            </a:r>
            <a:r>
              <a:rPr lang="en-US" sz="1600">
                <a:solidFill>
                  <a:schemeClr val="tx1">
                    <a:lumMod val="65000"/>
                    <a:lumOff val="35000"/>
                  </a:schemeClr>
                </a:solidFill>
              </a:rPr>
              <a:t> in collaboration with Dr. John </a:t>
            </a:r>
            <a:r>
              <a:rPr lang="en-US" sz="1600" err="1">
                <a:solidFill>
                  <a:schemeClr val="tx1">
                    <a:lumMod val="65000"/>
                    <a:lumOff val="35000"/>
                  </a:schemeClr>
                </a:solidFill>
              </a:rPr>
              <a:t>Willson</a:t>
            </a:r>
            <a:r>
              <a:rPr lang="en-US" sz="1600">
                <a:solidFill>
                  <a:schemeClr val="tx1">
                    <a:lumMod val="65000"/>
                    <a:lumOff val="35000"/>
                  </a:schemeClr>
                </a:solidFill>
              </a:rPr>
              <a:t> (ECU) and </a:t>
            </a:r>
            <a:r>
              <a:rPr lang="en-US" sz="1600" err="1">
                <a:solidFill>
                  <a:schemeClr val="tx1">
                    <a:lumMod val="65000"/>
                    <a:lumOff val="35000"/>
                  </a:schemeClr>
                </a:solidFill>
              </a:rPr>
              <a:t>Junfei</a:t>
            </a:r>
            <a:r>
              <a:rPr lang="en-US" sz="1600">
                <a:solidFill>
                  <a:schemeClr val="tx1">
                    <a:lumMod val="65000"/>
                    <a:lumOff val="35000"/>
                  </a:schemeClr>
                </a:solidFill>
              </a:rPr>
              <a:t> Tong (BHSAI) and supported by HJF. </a:t>
            </a:r>
          </a:p>
        </p:txBody>
      </p:sp>
      <p:grpSp>
        <p:nvGrpSpPr>
          <p:cNvPr id="4" name="Group 1">
            <a:extLst>
              <a:ext uri="{FF2B5EF4-FFF2-40B4-BE49-F238E27FC236}">
                <a16:creationId xmlns:a16="http://schemas.microsoft.com/office/drawing/2014/main" id="{451646B0-A861-EFA1-8115-5C93FCA67DD0}"/>
              </a:ext>
            </a:extLst>
          </p:cNvPr>
          <p:cNvGrpSpPr/>
          <p:nvPr/>
        </p:nvGrpSpPr>
        <p:grpSpPr>
          <a:xfrm>
            <a:off x="-16058" y="1155005"/>
            <a:ext cx="12192016" cy="148108"/>
            <a:chOff x="-16" y="946459"/>
            <a:chExt cx="12192016" cy="148108"/>
          </a:xfrm>
        </p:grpSpPr>
        <p:sp>
          <p:nvSpPr>
            <p:cNvPr id="6" name="Rectangle 2">
              <a:extLst>
                <a:ext uri="{FF2B5EF4-FFF2-40B4-BE49-F238E27FC236}">
                  <a16:creationId xmlns:a16="http://schemas.microsoft.com/office/drawing/2014/main" id="{66807A69-9DB0-CE30-E2EA-4DBCDCE869F3}"/>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37021D-B802-8BD1-2096-375D0A0F6F89}"/>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56807-343A-677A-1D15-A1A67F653AE6}"/>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6B273E27-7896-7223-4019-40830BA4115E}"/>
              </a:ext>
            </a:extLst>
          </p:cNvPr>
          <p:cNvPicPr>
            <a:picLocks noChangeAspect="1"/>
          </p:cNvPicPr>
          <p:nvPr/>
        </p:nvPicPr>
        <p:blipFill rotWithShape="1">
          <a:blip r:embed="rId3"/>
          <a:srcRect l="6961" t="21904" r="7052" b="29524"/>
          <a:stretch/>
        </p:blipFill>
        <p:spPr>
          <a:xfrm>
            <a:off x="188604" y="158260"/>
            <a:ext cx="1409682" cy="796292"/>
          </a:xfrm>
          <a:prstGeom prst="rect">
            <a:avLst/>
          </a:prstGeom>
        </p:spPr>
      </p:pic>
      <p:sp>
        <p:nvSpPr>
          <p:cNvPr id="12" name="Rectangle 11">
            <a:extLst>
              <a:ext uri="{FF2B5EF4-FFF2-40B4-BE49-F238E27FC236}">
                <a16:creationId xmlns:a16="http://schemas.microsoft.com/office/drawing/2014/main" id="{42ED9406-4E4A-6E78-DC41-64CBD5DA3998}"/>
              </a:ext>
            </a:extLst>
          </p:cNvPr>
          <p:cNvSpPr/>
          <p:nvPr/>
        </p:nvSpPr>
        <p:spPr>
          <a:xfrm>
            <a:off x="5310" y="2884355"/>
            <a:ext cx="11779044" cy="39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3F7A30-673D-933A-2441-115F993637F0}"/>
              </a:ext>
            </a:extLst>
          </p:cNvPr>
          <p:cNvSpPr txBox="1"/>
          <p:nvPr/>
        </p:nvSpPr>
        <p:spPr>
          <a:xfrm>
            <a:off x="-226314" y="5439970"/>
            <a:ext cx="12242292" cy="1254446"/>
          </a:xfrm>
          <a:prstGeom prst="rect">
            <a:avLst/>
          </a:prstGeom>
          <a:noFill/>
        </p:spPr>
        <p:txBody>
          <a:bodyPr wrap="square">
            <a:spAutoFit/>
          </a:bodyPr>
          <a:lstStyle/>
          <a:p>
            <a:pPr marL="457200" lvl="1" indent="0">
              <a:lnSpc>
                <a:spcPct val="120000"/>
              </a:lnSpc>
              <a:spcBef>
                <a:spcPts val="0"/>
              </a:spcBef>
              <a:buNone/>
            </a:pPr>
            <a:r>
              <a:rPr lang="en-US" sz="1600" baseline="30000">
                <a:solidFill>
                  <a:schemeClr val="tx1">
                    <a:lumMod val="65000"/>
                    <a:lumOff val="35000"/>
                  </a:schemeClr>
                </a:solidFill>
                <a:latin typeface="Garamond" panose="02020404030301010803" pitchFamily="18" charset="0"/>
              </a:rPr>
              <a:t>* </a:t>
            </a:r>
            <a:r>
              <a:rPr lang="en-US" sz="1600">
                <a:solidFill>
                  <a:schemeClr val="tx1">
                    <a:lumMod val="65000"/>
                    <a:lumOff val="35000"/>
                  </a:schemeClr>
                </a:solidFill>
                <a:latin typeface="Garamond" panose="02020404030301010803" pitchFamily="18" charset="0"/>
              </a:rPr>
              <a:t>partially supported by by NSF EEC-1659796 and EEC-1359183</a:t>
            </a:r>
          </a:p>
          <a:p>
            <a:pPr lvl="1">
              <a:lnSpc>
                <a:spcPct val="120000"/>
              </a:lnSpc>
            </a:pPr>
            <a:r>
              <a:rPr lang="en-US" sz="1600" b="0" i="0" baseline="30000">
                <a:solidFill>
                  <a:schemeClr val="tx1">
                    <a:lumMod val="65000"/>
                    <a:lumOff val="35000"/>
                  </a:schemeClr>
                </a:solidFill>
                <a:effectLst/>
                <a:latin typeface="Garamond" panose="02020404030301010803" pitchFamily="18" charset="0"/>
              </a:rPr>
              <a:t>† </a:t>
            </a:r>
            <a:r>
              <a:rPr lang="en-US" sz="1600">
                <a:solidFill>
                  <a:schemeClr val="tx1">
                    <a:lumMod val="65000"/>
                    <a:lumOff val="35000"/>
                  </a:schemeClr>
                </a:solidFill>
                <a:latin typeface="Garamond" panose="02020404030301010803" pitchFamily="18" charset="0"/>
              </a:rPr>
              <a:t>in collaboration with Dr. Chia-Cheng Lin and supported by NIH NIA-1R15AG058228-01A1</a:t>
            </a:r>
          </a:p>
          <a:p>
            <a:pPr lvl="1">
              <a:lnSpc>
                <a:spcPct val="120000"/>
              </a:lnSpc>
            </a:pPr>
            <a:r>
              <a:rPr lang="en-US" sz="1600">
                <a:solidFill>
                  <a:schemeClr val="tx1">
                    <a:lumMod val="65000"/>
                    <a:lumOff val="35000"/>
                  </a:schemeClr>
                </a:solidFill>
                <a:latin typeface="Garamond" panose="02020404030301010803" pitchFamily="18" charset="0"/>
              </a:rPr>
              <a:t>‡ in collaboration with Jon Davis (IU) and Dr. Allison Gruber (IU) and supported by ASB and ACSM grants</a:t>
            </a:r>
          </a:p>
          <a:p>
            <a:pPr marL="457200" lvl="1" indent="0">
              <a:lnSpc>
                <a:spcPct val="120000"/>
              </a:lnSpc>
              <a:spcBef>
                <a:spcPts val="0"/>
              </a:spcBef>
              <a:buNone/>
            </a:pPr>
            <a:r>
              <a:rPr lang="en-US" sz="1600" baseline="30000">
                <a:solidFill>
                  <a:schemeClr val="tx1">
                    <a:lumMod val="65000"/>
                    <a:lumOff val="35000"/>
                  </a:schemeClr>
                </a:solidFill>
                <a:latin typeface="Garamond" panose="02020404030301010803" pitchFamily="18" charset="0"/>
              </a:rPr>
              <a:t>§</a:t>
            </a:r>
            <a:r>
              <a:rPr lang="en-US" sz="1600">
                <a:solidFill>
                  <a:schemeClr val="tx1">
                    <a:lumMod val="65000"/>
                    <a:lumOff val="35000"/>
                  </a:schemeClr>
                </a:solidFill>
                <a:latin typeface="Garamond" panose="02020404030301010803" pitchFamily="18" charset="0"/>
              </a:rPr>
              <a:t> in collaboration with Dr. John </a:t>
            </a:r>
            <a:r>
              <a:rPr lang="en-US" sz="1600" err="1">
                <a:solidFill>
                  <a:schemeClr val="tx1">
                    <a:lumMod val="65000"/>
                    <a:lumOff val="35000"/>
                  </a:schemeClr>
                </a:solidFill>
                <a:latin typeface="Garamond" panose="02020404030301010803" pitchFamily="18" charset="0"/>
              </a:rPr>
              <a:t>Willson</a:t>
            </a:r>
            <a:r>
              <a:rPr lang="en-US" sz="1600">
                <a:solidFill>
                  <a:schemeClr val="tx1">
                    <a:lumMod val="65000"/>
                    <a:lumOff val="35000"/>
                  </a:schemeClr>
                </a:solidFill>
                <a:latin typeface="Garamond" panose="02020404030301010803" pitchFamily="18" charset="0"/>
              </a:rPr>
              <a:t> (ECU) and </a:t>
            </a:r>
            <a:r>
              <a:rPr lang="en-US" sz="1600" err="1">
                <a:solidFill>
                  <a:schemeClr val="tx1">
                    <a:lumMod val="65000"/>
                    <a:lumOff val="35000"/>
                  </a:schemeClr>
                </a:solidFill>
                <a:latin typeface="Garamond" panose="02020404030301010803" pitchFamily="18" charset="0"/>
              </a:rPr>
              <a:t>Junfei</a:t>
            </a:r>
            <a:r>
              <a:rPr lang="en-US" sz="1600">
                <a:solidFill>
                  <a:schemeClr val="tx1">
                    <a:lumMod val="65000"/>
                    <a:lumOff val="35000"/>
                  </a:schemeClr>
                </a:solidFill>
                <a:latin typeface="Garamond" panose="02020404030301010803" pitchFamily="18" charset="0"/>
              </a:rPr>
              <a:t> Tong (BHSAI) and supported by HJF. </a:t>
            </a:r>
          </a:p>
        </p:txBody>
      </p:sp>
      <p:sp>
        <p:nvSpPr>
          <p:cNvPr id="22" name="Content Placeholder 2">
            <a:extLst>
              <a:ext uri="{FF2B5EF4-FFF2-40B4-BE49-F238E27FC236}">
                <a16:creationId xmlns:a16="http://schemas.microsoft.com/office/drawing/2014/main" id="{81BEAE52-179C-0D5C-0587-374E3D971544}"/>
              </a:ext>
            </a:extLst>
          </p:cNvPr>
          <p:cNvSpPr>
            <a:spLocks noGrp="1"/>
          </p:cNvSpPr>
          <p:nvPr>
            <p:ph idx="1"/>
          </p:nvPr>
        </p:nvSpPr>
        <p:spPr>
          <a:xfrm>
            <a:off x="838199" y="1679320"/>
            <a:ext cx="10940845" cy="3760649"/>
          </a:xfrm>
        </p:spPr>
        <p:txBody>
          <a:bodyPr>
            <a:normAutofit fontScale="92500" lnSpcReduction="10000"/>
          </a:bodyPr>
          <a:lstStyle/>
          <a:p>
            <a:pPr marL="407988" indent="-407988">
              <a:lnSpc>
                <a:spcPct val="110000"/>
              </a:lnSpc>
              <a:buFont typeface=".Apple Color Emoji UI"/>
              <a:buChar char="🦴"/>
            </a:pPr>
            <a:r>
              <a:rPr lang="en-US" sz="2400" dirty="0">
                <a:latin typeface="Garamond" panose="02020404030301010803" pitchFamily="18" charset="0"/>
              </a:rPr>
              <a:t>Real time feedback on running form (females and males)</a:t>
            </a:r>
            <a:r>
              <a:rPr lang="en-US" sz="2400" baseline="30000" dirty="0">
                <a:latin typeface="Garamond" panose="02020404030301010803" pitchFamily="18" charset="0"/>
              </a:rPr>
              <a:t>*</a:t>
            </a:r>
          </a:p>
          <a:p>
            <a:pPr marL="407988" indent="-407988">
              <a:lnSpc>
                <a:spcPct val="110000"/>
              </a:lnSpc>
              <a:buFont typeface=".Apple Color Emoji UI"/>
              <a:buChar char="🦴"/>
            </a:pPr>
            <a:r>
              <a:rPr lang="en-US" sz="2400" dirty="0">
                <a:latin typeface="Garamond" panose="02020404030301010803" pitchFamily="18" charset="0"/>
              </a:rPr>
              <a:t>Load progression (females and males)</a:t>
            </a:r>
          </a:p>
          <a:p>
            <a:pPr marL="407988" indent="-407988">
              <a:lnSpc>
                <a:spcPct val="110000"/>
              </a:lnSpc>
              <a:buFont typeface=".Apple Color Emoji UI"/>
              <a:buChar char="🦴"/>
            </a:pPr>
            <a:r>
              <a:rPr lang="en-US" sz="2400">
                <a:latin typeface="Garamond" panose="02020404030301010803" pitchFamily="18" charset="0"/>
              </a:rPr>
              <a:t>Effect of exercise protocols on tissue load and damage formation (females and males)</a:t>
            </a:r>
          </a:p>
          <a:p>
            <a:pPr marL="407988" indent="-407988">
              <a:lnSpc>
                <a:spcPct val="110000"/>
              </a:lnSpc>
              <a:buFont typeface=".Apple Color Emoji UI"/>
              <a:buChar char="🦴"/>
            </a:pPr>
            <a:r>
              <a:rPr lang="en-US" sz="2400" dirty="0">
                <a:latin typeface="Garamond" panose="02020404030301010803" pitchFamily="18" charset="0"/>
              </a:rPr>
              <a:t>Relationship between musculoskeletal injury and postural control (females and males)</a:t>
            </a:r>
            <a:r>
              <a:rPr lang="en-US" sz="2400" b="0" i="0" baseline="30000" dirty="0">
                <a:solidFill>
                  <a:srgbClr val="414446"/>
                </a:solidFill>
                <a:effectLst/>
                <a:latin typeface="Garamond" panose="02020404030301010803" pitchFamily="18" charset="0"/>
              </a:rPr>
              <a:t> †</a:t>
            </a:r>
          </a:p>
          <a:p>
            <a:pPr marL="407988" indent="-407988">
              <a:lnSpc>
                <a:spcPct val="110000"/>
              </a:lnSpc>
              <a:buFont typeface=".Apple Color Emoji UI"/>
              <a:buChar char="🦴"/>
            </a:pPr>
            <a:r>
              <a:rPr lang="en-US" sz="2400" dirty="0">
                <a:latin typeface="Garamond" panose="02020404030301010803" pitchFamily="18" charset="0"/>
              </a:rPr>
              <a:t>Effect of simulated bone strengthening on tibial stress (females and males)</a:t>
            </a:r>
            <a:r>
              <a:rPr lang="en-US" sz="2400" baseline="30000" dirty="0">
                <a:latin typeface="Garamond" panose="02020404030301010803" pitchFamily="18" charset="0"/>
              </a:rPr>
              <a:t>*</a:t>
            </a:r>
            <a:endParaRPr lang="en-US" sz="2400" b="0" i="0" baseline="30000" dirty="0">
              <a:solidFill>
                <a:srgbClr val="414446"/>
              </a:solidFill>
              <a:effectLst/>
              <a:latin typeface="Garamond" panose="02020404030301010803" pitchFamily="18" charset="0"/>
            </a:endParaRPr>
          </a:p>
          <a:p>
            <a:pPr marL="407988" indent="-407988">
              <a:lnSpc>
                <a:spcPct val="110000"/>
              </a:lnSpc>
              <a:buFont typeface=".Apple Color Emoji UI"/>
              <a:buChar char="🦴"/>
            </a:pPr>
            <a:r>
              <a:rPr lang="en-US" sz="2400" dirty="0">
                <a:latin typeface="Garamond" panose="02020404030301010803" pitchFamily="18" charset="0"/>
              </a:rPr>
              <a:t>Wearable sensors to predict tissue loads outside of the lab (females and males)</a:t>
            </a:r>
            <a:r>
              <a:rPr lang="en-US" sz="2400" b="0" i="0" baseline="30000" dirty="0">
                <a:solidFill>
                  <a:srgbClr val="414446"/>
                </a:solidFill>
                <a:effectLst/>
                <a:latin typeface="Garamond" panose="02020404030301010803" pitchFamily="18" charset="0"/>
              </a:rPr>
              <a:t> </a:t>
            </a:r>
            <a:r>
              <a:rPr lang="en-US" sz="2400" baseline="30000" dirty="0">
                <a:latin typeface="Garamond" panose="02020404030301010803" pitchFamily="18" charset="0"/>
              </a:rPr>
              <a:t>‡</a:t>
            </a:r>
            <a:endParaRPr lang="en-US" sz="2400" b="0" i="0" baseline="30000" dirty="0">
              <a:solidFill>
                <a:srgbClr val="414446"/>
              </a:solidFill>
              <a:effectLst/>
              <a:latin typeface="Garamond" panose="02020404030301010803" pitchFamily="18" charset="0"/>
            </a:endParaRPr>
          </a:p>
          <a:p>
            <a:pPr marL="407988" indent="-407988">
              <a:lnSpc>
                <a:spcPct val="110000"/>
              </a:lnSpc>
              <a:buFont typeface=".Apple Color Emoji UI"/>
              <a:buChar char="🦴"/>
            </a:pPr>
            <a:r>
              <a:rPr lang="en-US" sz="2400" dirty="0">
                <a:latin typeface="Garamond" panose="02020404030301010803" pitchFamily="18" charset="0"/>
              </a:rPr>
              <a:t>Effect of fitness and exertion on musculoskeletal loads in females at risk of bone stress injury</a:t>
            </a:r>
            <a:r>
              <a:rPr lang="en-US" sz="2400" baseline="30000" dirty="0">
                <a:latin typeface="Garamond" panose="02020404030301010803" pitchFamily="18" charset="0"/>
              </a:rPr>
              <a:t>§</a:t>
            </a:r>
          </a:p>
          <a:p>
            <a:pPr marL="407988" indent="-407988">
              <a:lnSpc>
                <a:spcPct val="110000"/>
              </a:lnSpc>
              <a:buFont typeface=".Apple Color Emoji UI"/>
              <a:buChar char="🦴"/>
            </a:pPr>
            <a:r>
              <a:rPr lang="en-US" sz="2400" dirty="0">
                <a:latin typeface="Garamond" panose="02020404030301010803" pitchFamily="18" charset="0"/>
              </a:rPr>
              <a:t>Field measures of bone structure to inform screening algorithms</a:t>
            </a:r>
            <a:r>
              <a:rPr lang="en-US" sz="2400" baseline="30000" dirty="0">
                <a:latin typeface="Garamond" panose="02020404030301010803" pitchFamily="18" charset="0"/>
              </a:rPr>
              <a:t> §</a:t>
            </a:r>
            <a:endParaRPr lang="en-US" sz="2400" dirty="0">
              <a:solidFill>
                <a:schemeClr val="tx1">
                  <a:lumMod val="75000"/>
                  <a:lumOff val="25000"/>
                </a:schemeClr>
              </a:solidFill>
              <a:latin typeface="Garamond" panose="02020404030301010803" pitchFamily="18" charset="0"/>
            </a:endParaRPr>
          </a:p>
          <a:p>
            <a:pPr marL="0" indent="0">
              <a:lnSpc>
                <a:spcPct val="110000"/>
              </a:lnSpc>
              <a:buNone/>
            </a:pPr>
            <a:endParaRPr lang="en-US" baseline="30000" dirty="0">
              <a:solidFill>
                <a:schemeClr val="tx1">
                  <a:lumMod val="75000"/>
                  <a:lumOff val="25000"/>
                </a:schemeClr>
              </a:solidFill>
            </a:endParaRPr>
          </a:p>
        </p:txBody>
      </p:sp>
      <p:sp>
        <p:nvSpPr>
          <p:cNvPr id="23" name="Rectangle 22">
            <a:extLst>
              <a:ext uri="{FF2B5EF4-FFF2-40B4-BE49-F238E27FC236}">
                <a16:creationId xmlns:a16="http://schemas.microsoft.com/office/drawing/2014/main" id="{2F1283EE-B8C1-A429-8FA8-CBBEF657E221}"/>
              </a:ext>
            </a:extLst>
          </p:cNvPr>
          <p:cNvSpPr/>
          <p:nvPr/>
        </p:nvSpPr>
        <p:spPr>
          <a:xfrm>
            <a:off x="176022" y="3041934"/>
            <a:ext cx="11779044" cy="3760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0B9CA2B-DF7C-4146-EBA2-7D711CF33A36}"/>
              </a:ext>
            </a:extLst>
          </p:cNvPr>
          <p:cNvPicPr>
            <a:picLocks noChangeAspect="1"/>
          </p:cNvPicPr>
          <p:nvPr/>
        </p:nvPicPr>
        <p:blipFill>
          <a:blip r:embed="rId4"/>
          <a:stretch>
            <a:fillRect/>
          </a:stretch>
        </p:blipFill>
        <p:spPr>
          <a:xfrm>
            <a:off x="331830" y="3294329"/>
            <a:ext cx="7772400" cy="3108960"/>
          </a:xfrm>
          <a:prstGeom prst="rect">
            <a:avLst/>
          </a:prstGeom>
        </p:spPr>
      </p:pic>
      <p:sp>
        <p:nvSpPr>
          <p:cNvPr id="16" name="TextBox 15">
            <a:extLst>
              <a:ext uri="{FF2B5EF4-FFF2-40B4-BE49-F238E27FC236}">
                <a16:creationId xmlns:a16="http://schemas.microsoft.com/office/drawing/2014/main" id="{C31524A3-A774-A6E0-891B-A3BA51DE4F27}"/>
              </a:ext>
            </a:extLst>
          </p:cNvPr>
          <p:cNvSpPr txBox="1"/>
          <p:nvPr/>
        </p:nvSpPr>
        <p:spPr>
          <a:xfrm>
            <a:off x="7618133" y="3241952"/>
            <a:ext cx="4216146" cy="2950936"/>
          </a:xfrm>
          <a:prstGeom prst="rect">
            <a:avLst/>
          </a:prstGeom>
          <a:noFill/>
        </p:spPr>
        <p:txBody>
          <a:bodyPr wrap="square">
            <a:spAutoFit/>
          </a:bodyPr>
          <a:lstStyle/>
          <a:p>
            <a:pPr marL="514350" marR="0" lvl="1" algn="ctr" defTabSz="457200" rtl="0" eaLnBrk="1" fontAlgn="auto" latinLnBrk="0" hangingPunct="1">
              <a:lnSpc>
                <a:spcPct val="120000"/>
              </a:lnSpc>
              <a:spcBef>
                <a:spcPct val="20000"/>
              </a:spcBef>
              <a:spcAft>
                <a:spcPts val="0"/>
              </a:spcAft>
              <a:buClr>
                <a:srgbClr val="70AD47"/>
              </a:buClr>
              <a:buSzTx/>
              <a:tabLst/>
              <a:defRPr/>
            </a:pPr>
            <a:r>
              <a:rPr kumimoji="0" lang="en-US" sz="1800" b="1" i="0" u="none" strike="noStrike" kern="1200" cap="none" spc="0" normalizeH="0" baseline="0" noProof="0">
                <a:ln>
                  <a:noFill/>
                </a:ln>
                <a:effectLst/>
                <a:uLnTx/>
                <a:uFillTx/>
                <a:latin typeface="Candara" panose="020E0502030303020204"/>
                <a:ea typeface="+mn-ea"/>
                <a:cs typeface="+mn-cs"/>
              </a:rPr>
              <a:t>2:3 HIIT vs Prolonged Run</a:t>
            </a:r>
          </a:p>
          <a:p>
            <a:pPr marL="800100" marR="0" lvl="1" indent="-285750" algn="l" defTabSz="457200" rtl="0" eaLnBrk="1" fontAlgn="auto" latinLnBrk="0" hangingPunct="1">
              <a:lnSpc>
                <a:spcPct val="120000"/>
              </a:lnSpc>
              <a:spcBef>
                <a:spcPct val="20000"/>
              </a:spcBef>
              <a:spcAft>
                <a:spcPts val="0"/>
              </a:spcAft>
              <a:buClr>
                <a:srgbClr val="70AD47"/>
              </a:buClr>
              <a:buSzTx/>
              <a:buFont typeface="Wingdings" pitchFamily="2" charset="2"/>
              <a:buChar char="ü"/>
              <a:tabLst/>
              <a:defRPr/>
            </a:pPr>
            <a:r>
              <a:rPr kumimoji="0" lang="en-US" sz="1800" i="0" u="none" strike="noStrike" kern="1200" cap="none" spc="0" normalizeH="0" baseline="0" noProof="0">
                <a:ln>
                  <a:noFill/>
                </a:ln>
                <a:effectLst/>
                <a:uLnTx/>
                <a:uFillTx/>
                <a:latin typeface="Candara" panose="020E0502030303020204"/>
                <a:ea typeface="+mn-ea"/>
                <a:cs typeface="+mn-cs"/>
              </a:rPr>
              <a:t>35% less cumulative peak stress</a:t>
            </a:r>
          </a:p>
          <a:p>
            <a:pPr marL="800100" marR="0" lvl="1" indent="-285750" algn="l" defTabSz="457200" rtl="0" eaLnBrk="1" fontAlgn="auto" latinLnBrk="0" hangingPunct="1">
              <a:lnSpc>
                <a:spcPct val="120000"/>
              </a:lnSpc>
              <a:spcBef>
                <a:spcPct val="20000"/>
              </a:spcBef>
              <a:spcAft>
                <a:spcPts val="0"/>
              </a:spcAft>
              <a:buClr>
                <a:srgbClr val="70AD47"/>
              </a:buClr>
              <a:buSzTx/>
              <a:buFont typeface="Wingdings" pitchFamily="2" charset="2"/>
              <a:buChar char="ü"/>
              <a:tabLst/>
              <a:defRPr/>
            </a:pPr>
            <a:r>
              <a:rPr kumimoji="0" lang="en-US" sz="1800" i="0" u="none" strike="noStrike" kern="1200" cap="none" spc="0" normalizeH="0" baseline="0" noProof="0">
                <a:ln>
                  <a:noFill/>
                </a:ln>
                <a:effectLst/>
                <a:uLnTx/>
                <a:uFillTx/>
                <a:latin typeface="Candara" panose="020E0502030303020204"/>
                <a:ea typeface="+mn-ea"/>
                <a:cs typeface="+mn-cs"/>
              </a:rPr>
              <a:t>30-32% lower damage formation rate</a:t>
            </a:r>
          </a:p>
          <a:p>
            <a:pPr marL="800100" marR="0" lvl="1" indent="-285750" algn="l" defTabSz="457200" rtl="0" eaLnBrk="1" fontAlgn="auto" latinLnBrk="0" hangingPunct="1">
              <a:lnSpc>
                <a:spcPct val="120000"/>
              </a:lnSpc>
              <a:spcBef>
                <a:spcPct val="20000"/>
              </a:spcBef>
              <a:spcAft>
                <a:spcPts val="0"/>
              </a:spcAft>
              <a:buClr>
                <a:srgbClr val="70AD47"/>
              </a:buClr>
              <a:buSzTx/>
              <a:buFont typeface="Wingdings" pitchFamily="2" charset="2"/>
              <a:buChar char="ü"/>
              <a:tabLst/>
              <a:defRPr/>
            </a:pPr>
            <a:r>
              <a:rPr kumimoji="0" lang="en-US" sz="1800" i="0" u="none" strike="noStrike" kern="1200" cap="none" spc="0" normalizeH="0" baseline="0" noProof="0">
                <a:ln>
                  <a:noFill/>
                </a:ln>
                <a:effectLst/>
                <a:uLnTx/>
                <a:uFillTx/>
                <a:latin typeface="Candara" panose="020E0502030303020204"/>
                <a:ea typeface="+mn-ea"/>
                <a:cs typeface="+mn-cs"/>
              </a:rPr>
              <a:t>57% fewer “high impact” load cycles</a:t>
            </a:r>
          </a:p>
          <a:p>
            <a:pPr marL="800100" lvl="1" indent="-285750" defTabSz="457200">
              <a:lnSpc>
                <a:spcPct val="120000"/>
              </a:lnSpc>
              <a:spcBef>
                <a:spcPct val="20000"/>
              </a:spcBef>
              <a:buClr>
                <a:srgbClr val="70AD47"/>
              </a:buClr>
              <a:buFont typeface="Wingdings" pitchFamily="2" charset="2"/>
              <a:buChar char="ü"/>
              <a:defRPr/>
            </a:pPr>
            <a:r>
              <a:rPr kumimoji="0" lang="en-US" sz="1800" i="0" u="none" strike="noStrike" kern="1200" cap="none" spc="0" normalizeH="0" baseline="0" noProof="0">
                <a:ln>
                  <a:noFill/>
                </a:ln>
                <a:effectLst/>
                <a:uLnTx/>
                <a:uFillTx/>
                <a:latin typeface="Candara" panose="020E0502030303020204"/>
                <a:ea typeface="+mn-ea"/>
                <a:cs typeface="+mn-cs"/>
              </a:rPr>
              <a:t>Less increase in bone stress with exertion</a:t>
            </a:r>
          </a:p>
        </p:txBody>
      </p:sp>
      <p:sp>
        <p:nvSpPr>
          <p:cNvPr id="26" name="Title 1">
            <a:extLst>
              <a:ext uri="{FF2B5EF4-FFF2-40B4-BE49-F238E27FC236}">
                <a16:creationId xmlns:a16="http://schemas.microsoft.com/office/drawing/2014/main" id="{E3E6845A-075D-EE81-149C-13C0A7F4D3F0}"/>
              </a:ext>
            </a:extLst>
          </p:cNvPr>
          <p:cNvSpPr txBox="1">
            <a:spLocks/>
          </p:cNvSpPr>
          <p:nvPr/>
        </p:nvSpPr>
        <p:spPr>
          <a:xfrm>
            <a:off x="1929062" y="32739"/>
            <a:ext cx="77443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Next" panose="020B0503020202020204" pitchFamily="34" charset="0"/>
                <a:ea typeface="+mj-ea"/>
                <a:cs typeface="+mj-cs"/>
              </a:defRPr>
            </a:lvl1pPr>
          </a:lstStyle>
          <a:p>
            <a:pPr algn="ctr"/>
            <a:r>
              <a:rPr lang="en-US">
                <a:latin typeface="Garamond" panose="02020404030301010803" pitchFamily="18" charset="0"/>
              </a:rPr>
              <a:t>Current projects</a:t>
            </a:r>
          </a:p>
        </p:txBody>
      </p:sp>
    </p:spTree>
    <p:extLst>
      <p:ext uri="{BB962C8B-B14F-4D97-AF65-F5344CB8AC3E}">
        <p14:creationId xmlns:p14="http://schemas.microsoft.com/office/powerpoint/2010/main" val="40060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DFA7F47-5D08-9135-54AC-4A3D026D0153}"/>
              </a:ext>
            </a:extLst>
          </p:cNvPr>
          <p:cNvSpPr txBox="1"/>
          <p:nvPr/>
        </p:nvSpPr>
        <p:spPr>
          <a:xfrm>
            <a:off x="-226314" y="5439970"/>
            <a:ext cx="12242292" cy="1254446"/>
          </a:xfrm>
          <a:prstGeom prst="rect">
            <a:avLst/>
          </a:prstGeom>
          <a:noFill/>
        </p:spPr>
        <p:txBody>
          <a:bodyPr wrap="square">
            <a:spAutoFit/>
          </a:bodyPr>
          <a:lstStyle/>
          <a:p>
            <a:pPr marL="457200" lvl="1" indent="0">
              <a:lnSpc>
                <a:spcPct val="120000"/>
              </a:lnSpc>
              <a:spcBef>
                <a:spcPts val="0"/>
              </a:spcBef>
              <a:buNone/>
            </a:pPr>
            <a:r>
              <a:rPr lang="en-US" sz="1600" baseline="30000">
                <a:solidFill>
                  <a:schemeClr val="tx1">
                    <a:lumMod val="65000"/>
                    <a:lumOff val="35000"/>
                  </a:schemeClr>
                </a:solidFill>
              </a:rPr>
              <a:t>* </a:t>
            </a:r>
            <a:r>
              <a:rPr lang="en-US" sz="1600">
                <a:solidFill>
                  <a:schemeClr val="tx1">
                    <a:lumMod val="65000"/>
                    <a:lumOff val="35000"/>
                  </a:schemeClr>
                </a:solidFill>
              </a:rPr>
              <a:t>partially supported by by NSF EEC-1659796 and EEC-1359183</a:t>
            </a:r>
          </a:p>
          <a:p>
            <a:pPr lvl="1">
              <a:lnSpc>
                <a:spcPct val="120000"/>
              </a:lnSpc>
            </a:pPr>
            <a:r>
              <a:rPr lang="en-US" sz="1600" b="0" i="0" baseline="30000">
                <a:solidFill>
                  <a:schemeClr val="tx1">
                    <a:lumMod val="65000"/>
                    <a:lumOff val="35000"/>
                  </a:schemeClr>
                </a:solidFill>
                <a:effectLst/>
              </a:rPr>
              <a:t>† </a:t>
            </a:r>
            <a:r>
              <a:rPr lang="en-US" sz="1600">
                <a:solidFill>
                  <a:schemeClr val="tx1">
                    <a:lumMod val="65000"/>
                    <a:lumOff val="35000"/>
                  </a:schemeClr>
                </a:solidFill>
              </a:rPr>
              <a:t>in collaboration with Dr. Chia-Cheng Lin and supported by NIH NIA-1R15AG058228-01A1</a:t>
            </a:r>
          </a:p>
          <a:p>
            <a:pPr lvl="1">
              <a:lnSpc>
                <a:spcPct val="120000"/>
              </a:lnSpc>
            </a:pPr>
            <a:r>
              <a:rPr lang="en-US" sz="1600">
                <a:solidFill>
                  <a:schemeClr val="tx1">
                    <a:lumMod val="65000"/>
                    <a:lumOff val="35000"/>
                  </a:schemeClr>
                </a:solidFill>
              </a:rPr>
              <a:t>‡ in collaboration with Jon Davis (IU) and Dr. Allison Gruber (IU) and supported by ASB and ACSM grants</a:t>
            </a:r>
          </a:p>
          <a:p>
            <a:pPr marL="457200" lvl="1" indent="0">
              <a:lnSpc>
                <a:spcPct val="120000"/>
              </a:lnSpc>
              <a:spcBef>
                <a:spcPts val="0"/>
              </a:spcBef>
              <a:buNone/>
            </a:pPr>
            <a:r>
              <a:rPr lang="en-US" sz="1600" baseline="30000">
                <a:solidFill>
                  <a:schemeClr val="tx1">
                    <a:lumMod val="65000"/>
                    <a:lumOff val="35000"/>
                  </a:schemeClr>
                </a:solidFill>
              </a:rPr>
              <a:t>§</a:t>
            </a:r>
            <a:r>
              <a:rPr lang="en-US" sz="1600">
                <a:solidFill>
                  <a:schemeClr val="tx1">
                    <a:lumMod val="65000"/>
                    <a:lumOff val="35000"/>
                  </a:schemeClr>
                </a:solidFill>
              </a:rPr>
              <a:t> in collaboration with Dr. John </a:t>
            </a:r>
            <a:r>
              <a:rPr lang="en-US" sz="1600" err="1">
                <a:solidFill>
                  <a:schemeClr val="tx1">
                    <a:lumMod val="65000"/>
                    <a:lumOff val="35000"/>
                  </a:schemeClr>
                </a:solidFill>
              </a:rPr>
              <a:t>Willson</a:t>
            </a:r>
            <a:r>
              <a:rPr lang="en-US" sz="1600">
                <a:solidFill>
                  <a:schemeClr val="tx1">
                    <a:lumMod val="65000"/>
                    <a:lumOff val="35000"/>
                  </a:schemeClr>
                </a:solidFill>
              </a:rPr>
              <a:t> (ECU) and </a:t>
            </a:r>
            <a:r>
              <a:rPr lang="en-US" sz="1600" err="1">
                <a:solidFill>
                  <a:schemeClr val="tx1">
                    <a:lumMod val="65000"/>
                    <a:lumOff val="35000"/>
                  </a:schemeClr>
                </a:solidFill>
              </a:rPr>
              <a:t>Junfei</a:t>
            </a:r>
            <a:r>
              <a:rPr lang="en-US" sz="1600">
                <a:solidFill>
                  <a:schemeClr val="tx1">
                    <a:lumMod val="65000"/>
                    <a:lumOff val="35000"/>
                  </a:schemeClr>
                </a:solidFill>
              </a:rPr>
              <a:t> Tong (BHSAI) and supported by HJF. </a:t>
            </a:r>
          </a:p>
        </p:txBody>
      </p:sp>
      <p:sp>
        <p:nvSpPr>
          <p:cNvPr id="2" name="Title 1">
            <a:extLst>
              <a:ext uri="{FF2B5EF4-FFF2-40B4-BE49-F238E27FC236}">
                <a16:creationId xmlns:a16="http://schemas.microsoft.com/office/drawing/2014/main" id="{98C6BDDD-46F7-71CE-B200-2173D12775B4}"/>
              </a:ext>
            </a:extLst>
          </p:cNvPr>
          <p:cNvSpPr>
            <a:spLocks noGrp="1"/>
          </p:cNvSpPr>
          <p:nvPr>
            <p:ph type="title"/>
          </p:nvPr>
        </p:nvSpPr>
        <p:spPr>
          <a:xfrm>
            <a:off x="1929062" y="32739"/>
            <a:ext cx="7744327" cy="1325563"/>
          </a:xfrm>
        </p:spPr>
        <p:txBody>
          <a:bodyPr/>
          <a:lstStyle/>
          <a:p>
            <a:pPr algn="ctr"/>
            <a:r>
              <a:rPr lang="en-US">
                <a:latin typeface="Garamond" panose="02020404030301010803" pitchFamily="18" charset="0"/>
              </a:rPr>
              <a:t>Current projects</a:t>
            </a:r>
          </a:p>
        </p:txBody>
      </p:sp>
      <p:cxnSp>
        <p:nvCxnSpPr>
          <p:cNvPr id="5" name="Straight Connector 4">
            <a:extLst>
              <a:ext uri="{FF2B5EF4-FFF2-40B4-BE49-F238E27FC236}">
                <a16:creationId xmlns:a16="http://schemas.microsoft.com/office/drawing/2014/main" id="{B4A0B06F-8AB0-234B-D896-91CD8060A502}"/>
              </a:ext>
            </a:extLst>
          </p:cNvPr>
          <p:cNvCxnSpPr/>
          <p:nvPr/>
        </p:nvCxnSpPr>
        <p:spPr>
          <a:xfrm>
            <a:off x="357759" y="5439970"/>
            <a:ext cx="3429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4" name="Group 1">
            <a:extLst>
              <a:ext uri="{FF2B5EF4-FFF2-40B4-BE49-F238E27FC236}">
                <a16:creationId xmlns:a16="http://schemas.microsoft.com/office/drawing/2014/main" id="{451646B0-A861-EFA1-8115-5C93FCA67DD0}"/>
              </a:ext>
            </a:extLst>
          </p:cNvPr>
          <p:cNvGrpSpPr/>
          <p:nvPr/>
        </p:nvGrpSpPr>
        <p:grpSpPr>
          <a:xfrm>
            <a:off x="-16058" y="1155005"/>
            <a:ext cx="12192016" cy="148108"/>
            <a:chOff x="-16" y="946459"/>
            <a:chExt cx="12192016" cy="148108"/>
          </a:xfrm>
        </p:grpSpPr>
        <p:sp>
          <p:nvSpPr>
            <p:cNvPr id="6" name="Rectangle 2">
              <a:extLst>
                <a:ext uri="{FF2B5EF4-FFF2-40B4-BE49-F238E27FC236}">
                  <a16:creationId xmlns:a16="http://schemas.microsoft.com/office/drawing/2014/main" id="{66807A69-9DB0-CE30-E2EA-4DBCDCE869F3}"/>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37021D-B802-8BD1-2096-375D0A0F6F89}"/>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56807-343A-677A-1D15-A1A67F653AE6}"/>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6B273E27-7896-7223-4019-40830BA4115E}"/>
              </a:ext>
            </a:extLst>
          </p:cNvPr>
          <p:cNvPicPr>
            <a:picLocks noChangeAspect="1"/>
          </p:cNvPicPr>
          <p:nvPr/>
        </p:nvPicPr>
        <p:blipFill rotWithShape="1">
          <a:blip r:embed="rId3"/>
          <a:srcRect l="6961" t="21904" r="7052" b="29524"/>
          <a:stretch/>
        </p:blipFill>
        <p:spPr>
          <a:xfrm>
            <a:off x="188604" y="158260"/>
            <a:ext cx="1409682" cy="796292"/>
          </a:xfrm>
          <a:prstGeom prst="rect">
            <a:avLst/>
          </a:prstGeom>
        </p:spPr>
      </p:pic>
      <p:sp>
        <p:nvSpPr>
          <p:cNvPr id="12" name="Rectangle 11">
            <a:extLst>
              <a:ext uri="{FF2B5EF4-FFF2-40B4-BE49-F238E27FC236}">
                <a16:creationId xmlns:a16="http://schemas.microsoft.com/office/drawing/2014/main" id="{42ED9406-4E4A-6E78-DC41-64CBD5DA3998}"/>
              </a:ext>
            </a:extLst>
          </p:cNvPr>
          <p:cNvSpPr/>
          <p:nvPr/>
        </p:nvSpPr>
        <p:spPr>
          <a:xfrm>
            <a:off x="55197" y="3328035"/>
            <a:ext cx="11779044" cy="359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29C7EED-DB47-77D4-B9D2-52FFA440D0E9}"/>
              </a:ext>
            </a:extLst>
          </p:cNvPr>
          <p:cNvSpPr txBox="1"/>
          <p:nvPr/>
        </p:nvSpPr>
        <p:spPr>
          <a:xfrm>
            <a:off x="-226314" y="5439970"/>
            <a:ext cx="12242292" cy="1254446"/>
          </a:xfrm>
          <a:prstGeom prst="rect">
            <a:avLst/>
          </a:prstGeom>
          <a:noFill/>
        </p:spPr>
        <p:txBody>
          <a:bodyPr wrap="square">
            <a:spAutoFit/>
          </a:bodyPr>
          <a:lstStyle/>
          <a:p>
            <a:pPr marL="457200" lvl="1" indent="0">
              <a:lnSpc>
                <a:spcPct val="120000"/>
              </a:lnSpc>
              <a:spcBef>
                <a:spcPts val="0"/>
              </a:spcBef>
              <a:buNone/>
            </a:pPr>
            <a:r>
              <a:rPr lang="en-US" sz="1600" baseline="30000">
                <a:solidFill>
                  <a:schemeClr val="tx1">
                    <a:lumMod val="65000"/>
                    <a:lumOff val="35000"/>
                  </a:schemeClr>
                </a:solidFill>
                <a:latin typeface="Garamond" panose="02020404030301010803" pitchFamily="18" charset="0"/>
              </a:rPr>
              <a:t>* </a:t>
            </a:r>
            <a:r>
              <a:rPr lang="en-US" sz="1600">
                <a:solidFill>
                  <a:schemeClr val="tx1">
                    <a:lumMod val="65000"/>
                    <a:lumOff val="35000"/>
                  </a:schemeClr>
                </a:solidFill>
                <a:latin typeface="Garamond" panose="02020404030301010803" pitchFamily="18" charset="0"/>
              </a:rPr>
              <a:t>partially supported by by NSF EEC-1659796 and EEC-1359183</a:t>
            </a:r>
          </a:p>
          <a:p>
            <a:pPr lvl="1">
              <a:lnSpc>
                <a:spcPct val="120000"/>
              </a:lnSpc>
            </a:pPr>
            <a:r>
              <a:rPr lang="en-US" sz="1600" b="0" i="0" baseline="30000">
                <a:solidFill>
                  <a:schemeClr val="tx1">
                    <a:lumMod val="65000"/>
                    <a:lumOff val="35000"/>
                  </a:schemeClr>
                </a:solidFill>
                <a:effectLst/>
                <a:latin typeface="Garamond" panose="02020404030301010803" pitchFamily="18" charset="0"/>
              </a:rPr>
              <a:t>† </a:t>
            </a:r>
            <a:r>
              <a:rPr lang="en-US" sz="1600">
                <a:solidFill>
                  <a:schemeClr val="tx1">
                    <a:lumMod val="65000"/>
                    <a:lumOff val="35000"/>
                  </a:schemeClr>
                </a:solidFill>
                <a:latin typeface="Garamond" panose="02020404030301010803" pitchFamily="18" charset="0"/>
              </a:rPr>
              <a:t>in collaboration with Dr. Chia-Cheng Lin and supported by NIH NIA-1R15AG058228-01A1</a:t>
            </a:r>
          </a:p>
          <a:p>
            <a:pPr lvl="1">
              <a:lnSpc>
                <a:spcPct val="120000"/>
              </a:lnSpc>
            </a:pPr>
            <a:r>
              <a:rPr lang="en-US" sz="1600">
                <a:solidFill>
                  <a:schemeClr val="tx1">
                    <a:lumMod val="65000"/>
                    <a:lumOff val="35000"/>
                  </a:schemeClr>
                </a:solidFill>
                <a:latin typeface="Garamond" panose="02020404030301010803" pitchFamily="18" charset="0"/>
              </a:rPr>
              <a:t>‡ in collaboration with Jon Davis (IU) and Dr. Allison Gruber (IU) and supported by ASB and ACSM grants</a:t>
            </a:r>
          </a:p>
          <a:p>
            <a:pPr marL="457200" lvl="1" indent="0">
              <a:lnSpc>
                <a:spcPct val="120000"/>
              </a:lnSpc>
              <a:spcBef>
                <a:spcPts val="0"/>
              </a:spcBef>
              <a:buNone/>
            </a:pPr>
            <a:r>
              <a:rPr lang="en-US" sz="1600" baseline="30000">
                <a:solidFill>
                  <a:schemeClr val="tx1">
                    <a:lumMod val="65000"/>
                    <a:lumOff val="35000"/>
                  </a:schemeClr>
                </a:solidFill>
                <a:latin typeface="Garamond" panose="02020404030301010803" pitchFamily="18" charset="0"/>
              </a:rPr>
              <a:t>§</a:t>
            </a:r>
            <a:r>
              <a:rPr lang="en-US" sz="1600">
                <a:solidFill>
                  <a:schemeClr val="tx1">
                    <a:lumMod val="65000"/>
                    <a:lumOff val="35000"/>
                  </a:schemeClr>
                </a:solidFill>
                <a:latin typeface="Garamond" panose="02020404030301010803" pitchFamily="18" charset="0"/>
              </a:rPr>
              <a:t> in collaboration with Dr. John </a:t>
            </a:r>
            <a:r>
              <a:rPr lang="en-US" sz="1600" err="1">
                <a:solidFill>
                  <a:schemeClr val="tx1">
                    <a:lumMod val="65000"/>
                    <a:lumOff val="35000"/>
                  </a:schemeClr>
                </a:solidFill>
                <a:latin typeface="Garamond" panose="02020404030301010803" pitchFamily="18" charset="0"/>
              </a:rPr>
              <a:t>Willson</a:t>
            </a:r>
            <a:r>
              <a:rPr lang="en-US" sz="1600">
                <a:solidFill>
                  <a:schemeClr val="tx1">
                    <a:lumMod val="65000"/>
                    <a:lumOff val="35000"/>
                  </a:schemeClr>
                </a:solidFill>
                <a:latin typeface="Garamond" panose="02020404030301010803" pitchFamily="18" charset="0"/>
              </a:rPr>
              <a:t> (ECU) and </a:t>
            </a:r>
            <a:r>
              <a:rPr lang="en-US" sz="1600" err="1">
                <a:solidFill>
                  <a:schemeClr val="tx1">
                    <a:lumMod val="65000"/>
                    <a:lumOff val="35000"/>
                  </a:schemeClr>
                </a:solidFill>
                <a:latin typeface="Garamond" panose="02020404030301010803" pitchFamily="18" charset="0"/>
              </a:rPr>
              <a:t>Junfei</a:t>
            </a:r>
            <a:r>
              <a:rPr lang="en-US" sz="1600">
                <a:solidFill>
                  <a:schemeClr val="tx1">
                    <a:lumMod val="65000"/>
                    <a:lumOff val="35000"/>
                  </a:schemeClr>
                </a:solidFill>
                <a:latin typeface="Garamond" panose="02020404030301010803" pitchFamily="18" charset="0"/>
              </a:rPr>
              <a:t> Tong (BHSAI) and supported by HJF. </a:t>
            </a:r>
          </a:p>
        </p:txBody>
      </p:sp>
      <p:sp>
        <p:nvSpPr>
          <p:cNvPr id="20" name="Content Placeholder 2">
            <a:extLst>
              <a:ext uri="{FF2B5EF4-FFF2-40B4-BE49-F238E27FC236}">
                <a16:creationId xmlns:a16="http://schemas.microsoft.com/office/drawing/2014/main" id="{4C969F8F-1F83-32C5-C419-F995FDE38E45}"/>
              </a:ext>
            </a:extLst>
          </p:cNvPr>
          <p:cNvSpPr>
            <a:spLocks noGrp="1"/>
          </p:cNvSpPr>
          <p:nvPr>
            <p:ph idx="1"/>
          </p:nvPr>
        </p:nvSpPr>
        <p:spPr>
          <a:xfrm>
            <a:off x="838199" y="1679320"/>
            <a:ext cx="10940845" cy="3760649"/>
          </a:xfrm>
        </p:spPr>
        <p:txBody>
          <a:bodyPr>
            <a:normAutofit fontScale="92500" lnSpcReduction="10000"/>
          </a:bodyPr>
          <a:lstStyle/>
          <a:p>
            <a:pPr marL="407988" indent="-407988">
              <a:lnSpc>
                <a:spcPct val="110000"/>
              </a:lnSpc>
              <a:buFont typeface=".Apple Color Emoji UI"/>
              <a:buChar char="🦴"/>
            </a:pPr>
            <a:r>
              <a:rPr lang="en-US" sz="2400" dirty="0">
                <a:latin typeface="Garamond" panose="02020404030301010803" pitchFamily="18" charset="0"/>
              </a:rPr>
              <a:t>Real time feedback on running form (females and males)</a:t>
            </a:r>
            <a:r>
              <a:rPr lang="en-US" sz="2400" baseline="30000" dirty="0">
                <a:latin typeface="Garamond" panose="02020404030301010803" pitchFamily="18" charset="0"/>
              </a:rPr>
              <a:t>*</a:t>
            </a:r>
          </a:p>
          <a:p>
            <a:pPr marL="407988" indent="-407988">
              <a:lnSpc>
                <a:spcPct val="110000"/>
              </a:lnSpc>
              <a:buFont typeface=".Apple Color Emoji UI"/>
              <a:buChar char="🦴"/>
            </a:pPr>
            <a:r>
              <a:rPr lang="en-US" sz="2400" dirty="0">
                <a:latin typeface="Garamond" panose="02020404030301010803" pitchFamily="18" charset="0"/>
              </a:rPr>
              <a:t>Load progression (females and males)</a:t>
            </a:r>
          </a:p>
          <a:p>
            <a:pPr marL="407988" indent="-407988">
              <a:lnSpc>
                <a:spcPct val="110000"/>
              </a:lnSpc>
              <a:buFont typeface=".Apple Color Emoji UI"/>
              <a:buChar char="🦴"/>
            </a:pPr>
            <a:r>
              <a:rPr lang="en-US" sz="2400" dirty="0">
                <a:latin typeface="Garamond" panose="02020404030301010803" pitchFamily="18" charset="0"/>
              </a:rPr>
              <a:t>Effect of exercise protocols on tissue load and damage formation (females and males)</a:t>
            </a:r>
          </a:p>
          <a:p>
            <a:pPr marL="407988" indent="-407988">
              <a:lnSpc>
                <a:spcPct val="110000"/>
              </a:lnSpc>
              <a:buFont typeface=".Apple Color Emoji UI"/>
              <a:buChar char="🦴"/>
            </a:pPr>
            <a:r>
              <a:rPr lang="en-US" sz="2400" dirty="0">
                <a:latin typeface="Garamond" panose="02020404030301010803" pitchFamily="18" charset="0"/>
              </a:rPr>
              <a:t>Relationship between musculoskeletal injury and postural control (females and males)</a:t>
            </a:r>
            <a:r>
              <a:rPr lang="en-US" sz="2400" b="0" i="0" baseline="30000" dirty="0">
                <a:solidFill>
                  <a:srgbClr val="414446"/>
                </a:solidFill>
                <a:effectLst/>
                <a:latin typeface="Garamond" panose="02020404030301010803" pitchFamily="18" charset="0"/>
              </a:rPr>
              <a:t> †</a:t>
            </a:r>
          </a:p>
          <a:p>
            <a:pPr marL="407988" indent="-407988">
              <a:lnSpc>
                <a:spcPct val="110000"/>
              </a:lnSpc>
              <a:buFont typeface=".Apple Color Emoji UI"/>
              <a:buChar char="🦴"/>
            </a:pPr>
            <a:r>
              <a:rPr lang="en-US" sz="2400" dirty="0">
                <a:latin typeface="Garamond" panose="02020404030301010803" pitchFamily="18" charset="0"/>
              </a:rPr>
              <a:t>Effect of simulated bone strengthening on tibial stress (females and males)</a:t>
            </a:r>
            <a:r>
              <a:rPr lang="en-US" sz="2400" baseline="30000" dirty="0">
                <a:latin typeface="Garamond" panose="02020404030301010803" pitchFamily="18" charset="0"/>
              </a:rPr>
              <a:t>*</a:t>
            </a:r>
            <a:endParaRPr lang="en-US" sz="2400" b="0" i="0" baseline="30000" dirty="0">
              <a:solidFill>
                <a:srgbClr val="414446"/>
              </a:solidFill>
              <a:effectLst/>
              <a:latin typeface="Garamond" panose="02020404030301010803" pitchFamily="18" charset="0"/>
            </a:endParaRPr>
          </a:p>
          <a:p>
            <a:pPr marL="407988" indent="-407988">
              <a:lnSpc>
                <a:spcPct val="110000"/>
              </a:lnSpc>
              <a:buFont typeface=".Apple Color Emoji UI"/>
              <a:buChar char="🦴"/>
            </a:pPr>
            <a:r>
              <a:rPr lang="en-US" sz="2400" dirty="0">
                <a:latin typeface="Garamond" panose="02020404030301010803" pitchFamily="18" charset="0"/>
              </a:rPr>
              <a:t>Wearable sensors to predict tissue loads outside of the lab (females and males)</a:t>
            </a:r>
            <a:r>
              <a:rPr lang="en-US" sz="2400" b="0" i="0" baseline="30000" dirty="0">
                <a:solidFill>
                  <a:srgbClr val="414446"/>
                </a:solidFill>
                <a:effectLst/>
                <a:latin typeface="Garamond" panose="02020404030301010803" pitchFamily="18" charset="0"/>
              </a:rPr>
              <a:t> </a:t>
            </a:r>
            <a:r>
              <a:rPr lang="en-US" sz="2400" baseline="30000" dirty="0">
                <a:latin typeface="Garamond" panose="02020404030301010803" pitchFamily="18" charset="0"/>
              </a:rPr>
              <a:t>‡</a:t>
            </a:r>
            <a:endParaRPr lang="en-US" sz="2400" b="0" i="0" baseline="30000" dirty="0">
              <a:solidFill>
                <a:srgbClr val="414446"/>
              </a:solidFill>
              <a:effectLst/>
              <a:latin typeface="Garamond" panose="02020404030301010803" pitchFamily="18" charset="0"/>
            </a:endParaRPr>
          </a:p>
          <a:p>
            <a:pPr marL="407988" indent="-407988">
              <a:lnSpc>
                <a:spcPct val="110000"/>
              </a:lnSpc>
              <a:buFont typeface=".Apple Color Emoji UI"/>
              <a:buChar char="🦴"/>
            </a:pPr>
            <a:r>
              <a:rPr lang="en-US" sz="2400" dirty="0">
                <a:latin typeface="Garamond" panose="02020404030301010803" pitchFamily="18" charset="0"/>
              </a:rPr>
              <a:t>Effect of fitness and exertion on musculoskeletal loads in females at risk of bone stress injury</a:t>
            </a:r>
            <a:r>
              <a:rPr lang="en-US" sz="2400" baseline="30000" dirty="0">
                <a:latin typeface="Garamond" panose="02020404030301010803" pitchFamily="18" charset="0"/>
              </a:rPr>
              <a:t>§</a:t>
            </a:r>
          </a:p>
          <a:p>
            <a:pPr marL="407988" indent="-407988">
              <a:lnSpc>
                <a:spcPct val="110000"/>
              </a:lnSpc>
              <a:buFont typeface=".Apple Color Emoji UI"/>
              <a:buChar char="🦴"/>
            </a:pPr>
            <a:r>
              <a:rPr lang="en-US" sz="2400" dirty="0">
                <a:latin typeface="Garamond" panose="02020404030301010803" pitchFamily="18" charset="0"/>
              </a:rPr>
              <a:t>Field measures of bone structure to inform screening algorithms</a:t>
            </a:r>
            <a:r>
              <a:rPr lang="en-US" sz="2400" baseline="30000" dirty="0">
                <a:latin typeface="Garamond" panose="02020404030301010803" pitchFamily="18" charset="0"/>
              </a:rPr>
              <a:t> §</a:t>
            </a:r>
            <a:endParaRPr lang="en-US" sz="2400" dirty="0">
              <a:solidFill>
                <a:schemeClr val="tx1">
                  <a:lumMod val="75000"/>
                  <a:lumOff val="25000"/>
                </a:schemeClr>
              </a:solidFill>
              <a:latin typeface="Garamond" panose="02020404030301010803" pitchFamily="18" charset="0"/>
            </a:endParaRPr>
          </a:p>
          <a:p>
            <a:pPr marL="0" indent="0">
              <a:lnSpc>
                <a:spcPct val="110000"/>
              </a:lnSpc>
              <a:buNone/>
            </a:pPr>
            <a:endParaRPr lang="en-US" baseline="300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07B25AD5-FAB0-9C46-04EA-989F9B7C6AC5}"/>
              </a:ext>
            </a:extLst>
          </p:cNvPr>
          <p:cNvSpPr/>
          <p:nvPr/>
        </p:nvSpPr>
        <p:spPr>
          <a:xfrm>
            <a:off x="176022" y="3577388"/>
            <a:ext cx="11779044" cy="3280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83BB30C-FC52-DEAC-C9F7-E1C291C919B6}"/>
              </a:ext>
            </a:extLst>
          </p:cNvPr>
          <p:cNvPicPr>
            <a:picLocks noChangeAspect="1"/>
          </p:cNvPicPr>
          <p:nvPr/>
        </p:nvPicPr>
        <p:blipFill>
          <a:blip r:embed="rId4"/>
          <a:stretch>
            <a:fillRect/>
          </a:stretch>
        </p:blipFill>
        <p:spPr>
          <a:xfrm>
            <a:off x="3424758" y="3632573"/>
            <a:ext cx="4940147" cy="3285825"/>
          </a:xfrm>
          <a:prstGeom prst="rect">
            <a:avLst/>
          </a:prstGeom>
        </p:spPr>
      </p:pic>
    </p:spTree>
    <p:extLst>
      <p:ext uri="{BB962C8B-B14F-4D97-AF65-F5344CB8AC3E}">
        <p14:creationId xmlns:p14="http://schemas.microsoft.com/office/powerpoint/2010/main" val="88856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DFA7F47-5D08-9135-54AC-4A3D026D0153}"/>
              </a:ext>
            </a:extLst>
          </p:cNvPr>
          <p:cNvSpPr txBox="1"/>
          <p:nvPr/>
        </p:nvSpPr>
        <p:spPr>
          <a:xfrm>
            <a:off x="-226314" y="5439970"/>
            <a:ext cx="12242292" cy="1254446"/>
          </a:xfrm>
          <a:prstGeom prst="rect">
            <a:avLst/>
          </a:prstGeom>
          <a:noFill/>
        </p:spPr>
        <p:txBody>
          <a:bodyPr wrap="square">
            <a:spAutoFit/>
          </a:bodyPr>
          <a:lstStyle/>
          <a:p>
            <a:pPr marL="457200" lvl="1" indent="0">
              <a:lnSpc>
                <a:spcPct val="120000"/>
              </a:lnSpc>
              <a:spcBef>
                <a:spcPts val="0"/>
              </a:spcBef>
              <a:buNone/>
            </a:pPr>
            <a:r>
              <a:rPr lang="en-US" sz="1600" baseline="30000">
                <a:solidFill>
                  <a:schemeClr val="tx1">
                    <a:lumMod val="65000"/>
                    <a:lumOff val="35000"/>
                  </a:schemeClr>
                </a:solidFill>
                <a:latin typeface="Garamond" panose="02020404030301010803" pitchFamily="18" charset="0"/>
              </a:rPr>
              <a:t>* </a:t>
            </a:r>
            <a:r>
              <a:rPr lang="en-US" sz="1600">
                <a:solidFill>
                  <a:schemeClr val="tx1">
                    <a:lumMod val="65000"/>
                    <a:lumOff val="35000"/>
                  </a:schemeClr>
                </a:solidFill>
                <a:latin typeface="Garamond" panose="02020404030301010803" pitchFamily="18" charset="0"/>
              </a:rPr>
              <a:t>partially supported by by NSF EEC-1659796 and EEC-1359183</a:t>
            </a:r>
          </a:p>
          <a:p>
            <a:pPr lvl="1">
              <a:lnSpc>
                <a:spcPct val="120000"/>
              </a:lnSpc>
            </a:pPr>
            <a:r>
              <a:rPr lang="en-US" sz="1600" b="0" i="0" baseline="30000">
                <a:solidFill>
                  <a:schemeClr val="tx1">
                    <a:lumMod val="65000"/>
                    <a:lumOff val="35000"/>
                  </a:schemeClr>
                </a:solidFill>
                <a:effectLst/>
                <a:latin typeface="Garamond" panose="02020404030301010803" pitchFamily="18" charset="0"/>
              </a:rPr>
              <a:t>† </a:t>
            </a:r>
            <a:r>
              <a:rPr lang="en-US" sz="1600">
                <a:solidFill>
                  <a:schemeClr val="tx1">
                    <a:lumMod val="65000"/>
                    <a:lumOff val="35000"/>
                  </a:schemeClr>
                </a:solidFill>
                <a:latin typeface="Garamond" panose="02020404030301010803" pitchFamily="18" charset="0"/>
              </a:rPr>
              <a:t>in collaboration with Dr. Chia-Cheng Lin and supported by NIH NIA-1R15AG058228-01A1</a:t>
            </a:r>
          </a:p>
          <a:p>
            <a:pPr lvl="1">
              <a:lnSpc>
                <a:spcPct val="120000"/>
              </a:lnSpc>
            </a:pPr>
            <a:r>
              <a:rPr lang="en-US" sz="1600">
                <a:solidFill>
                  <a:schemeClr val="tx1">
                    <a:lumMod val="65000"/>
                    <a:lumOff val="35000"/>
                  </a:schemeClr>
                </a:solidFill>
                <a:latin typeface="Garamond" panose="02020404030301010803" pitchFamily="18" charset="0"/>
              </a:rPr>
              <a:t>‡ in collaboration with Jon Davis (IU) and Dr. Allison Gruber (IU) and supported by ASB and ACSM grants</a:t>
            </a:r>
          </a:p>
          <a:p>
            <a:pPr marL="457200" lvl="1" indent="0">
              <a:lnSpc>
                <a:spcPct val="120000"/>
              </a:lnSpc>
              <a:spcBef>
                <a:spcPts val="0"/>
              </a:spcBef>
              <a:buNone/>
            </a:pPr>
            <a:r>
              <a:rPr lang="en-US" sz="1600" baseline="30000">
                <a:solidFill>
                  <a:schemeClr val="tx1">
                    <a:lumMod val="65000"/>
                    <a:lumOff val="35000"/>
                  </a:schemeClr>
                </a:solidFill>
                <a:latin typeface="Garamond" panose="02020404030301010803" pitchFamily="18" charset="0"/>
              </a:rPr>
              <a:t>§</a:t>
            </a:r>
            <a:r>
              <a:rPr lang="en-US" sz="1600">
                <a:solidFill>
                  <a:schemeClr val="tx1">
                    <a:lumMod val="65000"/>
                    <a:lumOff val="35000"/>
                  </a:schemeClr>
                </a:solidFill>
                <a:latin typeface="Garamond" panose="02020404030301010803" pitchFamily="18" charset="0"/>
              </a:rPr>
              <a:t> in collaboration with Dr. John </a:t>
            </a:r>
            <a:r>
              <a:rPr lang="en-US" sz="1600" err="1">
                <a:solidFill>
                  <a:schemeClr val="tx1">
                    <a:lumMod val="65000"/>
                    <a:lumOff val="35000"/>
                  </a:schemeClr>
                </a:solidFill>
                <a:latin typeface="Garamond" panose="02020404030301010803" pitchFamily="18" charset="0"/>
              </a:rPr>
              <a:t>Willson</a:t>
            </a:r>
            <a:r>
              <a:rPr lang="en-US" sz="1600">
                <a:solidFill>
                  <a:schemeClr val="tx1">
                    <a:lumMod val="65000"/>
                    <a:lumOff val="35000"/>
                  </a:schemeClr>
                </a:solidFill>
                <a:latin typeface="Garamond" panose="02020404030301010803" pitchFamily="18" charset="0"/>
              </a:rPr>
              <a:t> (ECU) and </a:t>
            </a:r>
            <a:r>
              <a:rPr lang="en-US" sz="1600" err="1">
                <a:solidFill>
                  <a:schemeClr val="tx1">
                    <a:lumMod val="65000"/>
                    <a:lumOff val="35000"/>
                  </a:schemeClr>
                </a:solidFill>
                <a:latin typeface="Garamond" panose="02020404030301010803" pitchFamily="18" charset="0"/>
              </a:rPr>
              <a:t>Junfei</a:t>
            </a:r>
            <a:r>
              <a:rPr lang="en-US" sz="1600">
                <a:solidFill>
                  <a:schemeClr val="tx1">
                    <a:lumMod val="65000"/>
                    <a:lumOff val="35000"/>
                  </a:schemeClr>
                </a:solidFill>
                <a:latin typeface="Garamond" panose="02020404030301010803" pitchFamily="18" charset="0"/>
              </a:rPr>
              <a:t> Tong (BHSAI) and supported by HJF. </a:t>
            </a:r>
          </a:p>
        </p:txBody>
      </p:sp>
      <p:sp>
        <p:nvSpPr>
          <p:cNvPr id="3" name="Content Placeholder 2">
            <a:extLst>
              <a:ext uri="{FF2B5EF4-FFF2-40B4-BE49-F238E27FC236}">
                <a16:creationId xmlns:a16="http://schemas.microsoft.com/office/drawing/2014/main" id="{6D861E75-C5C7-FA84-2260-D36FCA387169}"/>
              </a:ext>
            </a:extLst>
          </p:cNvPr>
          <p:cNvSpPr>
            <a:spLocks noGrp="1"/>
          </p:cNvSpPr>
          <p:nvPr>
            <p:ph idx="1"/>
          </p:nvPr>
        </p:nvSpPr>
        <p:spPr>
          <a:xfrm>
            <a:off x="838199" y="1679320"/>
            <a:ext cx="10940845" cy="3760649"/>
          </a:xfrm>
        </p:spPr>
        <p:txBody>
          <a:bodyPr>
            <a:normAutofit fontScale="92500" lnSpcReduction="10000"/>
          </a:bodyPr>
          <a:lstStyle/>
          <a:p>
            <a:pPr marL="407988" indent="-407988">
              <a:lnSpc>
                <a:spcPct val="110000"/>
              </a:lnSpc>
              <a:buFont typeface=".Apple Color Emoji UI"/>
              <a:buChar char="🦴"/>
            </a:pPr>
            <a:r>
              <a:rPr lang="en-US" sz="2400">
                <a:latin typeface="Garamond" panose="02020404030301010803" pitchFamily="18" charset="0"/>
              </a:rPr>
              <a:t>Real time feedback on running form (females and males)</a:t>
            </a:r>
            <a:r>
              <a:rPr lang="en-US" sz="2400" baseline="30000">
                <a:latin typeface="Garamond" panose="02020404030301010803" pitchFamily="18" charset="0"/>
              </a:rPr>
              <a:t>*</a:t>
            </a:r>
          </a:p>
          <a:p>
            <a:pPr marL="407988" indent="-407988">
              <a:lnSpc>
                <a:spcPct val="110000"/>
              </a:lnSpc>
              <a:buFont typeface=".Apple Color Emoji UI"/>
              <a:buChar char="🦴"/>
            </a:pPr>
            <a:r>
              <a:rPr lang="en-US" sz="2400">
                <a:latin typeface="Garamond" panose="02020404030301010803" pitchFamily="18" charset="0"/>
              </a:rPr>
              <a:t>Load progression (females and males)</a:t>
            </a:r>
          </a:p>
          <a:p>
            <a:pPr marL="407988" indent="-407988">
              <a:lnSpc>
                <a:spcPct val="110000"/>
              </a:lnSpc>
              <a:buFont typeface=".Apple Color Emoji UI"/>
              <a:buChar char="🦴"/>
            </a:pPr>
            <a:r>
              <a:rPr lang="en-US" sz="2400">
                <a:latin typeface="Garamond" panose="02020404030301010803" pitchFamily="18" charset="0"/>
              </a:rPr>
              <a:t>Effect of exercise protocols on tissue load and damage formation (females and males)</a:t>
            </a:r>
          </a:p>
          <a:p>
            <a:pPr marL="407988" indent="-407988">
              <a:lnSpc>
                <a:spcPct val="110000"/>
              </a:lnSpc>
              <a:buFont typeface=".Apple Color Emoji UI"/>
              <a:buChar char="🦴"/>
            </a:pPr>
            <a:r>
              <a:rPr lang="en-US" sz="2400">
                <a:latin typeface="Garamond" panose="02020404030301010803" pitchFamily="18" charset="0"/>
              </a:rPr>
              <a:t>Relationship between musculoskeletal injury and postural control (females and males)</a:t>
            </a:r>
            <a:r>
              <a:rPr lang="en-US" sz="2400" b="0" i="0" baseline="30000">
                <a:solidFill>
                  <a:srgbClr val="414446"/>
                </a:solidFill>
                <a:effectLst/>
                <a:latin typeface="Garamond" panose="02020404030301010803" pitchFamily="18" charset="0"/>
              </a:rPr>
              <a:t> †</a:t>
            </a:r>
          </a:p>
          <a:p>
            <a:pPr marL="407988" indent="-407988">
              <a:lnSpc>
                <a:spcPct val="110000"/>
              </a:lnSpc>
              <a:buFont typeface=".Apple Color Emoji UI"/>
              <a:buChar char="🦴"/>
            </a:pPr>
            <a:r>
              <a:rPr lang="en-US" sz="2400">
                <a:latin typeface="Garamond" panose="02020404030301010803" pitchFamily="18" charset="0"/>
              </a:rPr>
              <a:t>Effect of simulated bone strengthening on tibial stress (females and males)</a:t>
            </a:r>
            <a:r>
              <a:rPr lang="en-US" sz="2400" baseline="30000">
                <a:latin typeface="Garamond" panose="02020404030301010803" pitchFamily="18" charset="0"/>
              </a:rPr>
              <a:t>*</a:t>
            </a:r>
            <a:endParaRPr lang="en-US" sz="2400" b="0" i="0" baseline="30000">
              <a:solidFill>
                <a:srgbClr val="414446"/>
              </a:solidFill>
              <a:effectLst/>
              <a:latin typeface="Garamond" panose="02020404030301010803" pitchFamily="18" charset="0"/>
            </a:endParaRPr>
          </a:p>
          <a:p>
            <a:pPr marL="407988" indent="-407988">
              <a:lnSpc>
                <a:spcPct val="110000"/>
              </a:lnSpc>
              <a:buFont typeface=".Apple Color Emoji UI"/>
              <a:buChar char="🦴"/>
            </a:pPr>
            <a:r>
              <a:rPr lang="en-US" sz="2400">
                <a:latin typeface="Garamond" panose="02020404030301010803" pitchFamily="18" charset="0"/>
              </a:rPr>
              <a:t>Wearable sensors to predict tissue loads outside of the lab (females and males)</a:t>
            </a:r>
            <a:r>
              <a:rPr lang="en-US" sz="2400" b="0" i="0" baseline="30000">
                <a:solidFill>
                  <a:srgbClr val="414446"/>
                </a:solidFill>
                <a:effectLst/>
                <a:latin typeface="Garamond" panose="02020404030301010803" pitchFamily="18" charset="0"/>
              </a:rPr>
              <a:t> </a:t>
            </a:r>
            <a:r>
              <a:rPr lang="en-US" sz="2400" baseline="30000">
                <a:latin typeface="Garamond" panose="02020404030301010803" pitchFamily="18" charset="0"/>
              </a:rPr>
              <a:t>‡</a:t>
            </a:r>
            <a:endParaRPr lang="en-US" sz="2400" b="0" i="0" baseline="30000">
              <a:solidFill>
                <a:srgbClr val="414446"/>
              </a:solidFill>
              <a:effectLst/>
              <a:latin typeface="Garamond" panose="02020404030301010803" pitchFamily="18" charset="0"/>
            </a:endParaRPr>
          </a:p>
          <a:p>
            <a:pPr marL="407988" indent="-407988">
              <a:lnSpc>
                <a:spcPct val="110000"/>
              </a:lnSpc>
              <a:buFont typeface=".Apple Color Emoji UI"/>
              <a:buChar char="🦴"/>
            </a:pPr>
            <a:r>
              <a:rPr lang="en-US" sz="2400">
                <a:latin typeface="Garamond" panose="02020404030301010803" pitchFamily="18" charset="0"/>
              </a:rPr>
              <a:t>Effect of fitness and exertion on musculoskeletal loads in females at risk of bone stress injury</a:t>
            </a:r>
            <a:r>
              <a:rPr lang="en-US" sz="2400" baseline="30000">
                <a:latin typeface="Garamond" panose="02020404030301010803" pitchFamily="18" charset="0"/>
              </a:rPr>
              <a:t>§</a:t>
            </a:r>
          </a:p>
          <a:p>
            <a:pPr marL="407988" indent="-407988">
              <a:lnSpc>
                <a:spcPct val="110000"/>
              </a:lnSpc>
              <a:buFont typeface=".Apple Color Emoji UI"/>
              <a:buChar char="🦴"/>
            </a:pPr>
            <a:r>
              <a:rPr lang="en-US" sz="2400">
                <a:latin typeface="Garamond" panose="02020404030301010803" pitchFamily="18" charset="0"/>
              </a:rPr>
              <a:t>Field measures of bone structure to inform screening algorithms</a:t>
            </a:r>
            <a:r>
              <a:rPr lang="en-US" sz="2400" baseline="30000">
                <a:latin typeface="Garamond" panose="02020404030301010803" pitchFamily="18" charset="0"/>
              </a:rPr>
              <a:t> §</a:t>
            </a:r>
            <a:endParaRPr lang="en-US" sz="2400">
              <a:solidFill>
                <a:schemeClr val="tx1">
                  <a:lumMod val="75000"/>
                  <a:lumOff val="25000"/>
                </a:schemeClr>
              </a:solidFill>
              <a:latin typeface="Garamond" panose="02020404030301010803" pitchFamily="18" charset="0"/>
            </a:endParaRPr>
          </a:p>
          <a:p>
            <a:pPr marL="0" indent="0">
              <a:lnSpc>
                <a:spcPct val="110000"/>
              </a:lnSpc>
              <a:buNone/>
            </a:pPr>
            <a:endParaRPr lang="en-US" baseline="30000">
              <a:solidFill>
                <a:schemeClr val="tx1">
                  <a:lumMod val="75000"/>
                  <a:lumOff val="25000"/>
                </a:schemeClr>
              </a:solidFill>
            </a:endParaRPr>
          </a:p>
        </p:txBody>
      </p:sp>
      <p:cxnSp>
        <p:nvCxnSpPr>
          <p:cNvPr id="5" name="Straight Connector 4">
            <a:extLst>
              <a:ext uri="{FF2B5EF4-FFF2-40B4-BE49-F238E27FC236}">
                <a16:creationId xmlns:a16="http://schemas.microsoft.com/office/drawing/2014/main" id="{B4A0B06F-8AB0-234B-D896-91CD8060A502}"/>
              </a:ext>
            </a:extLst>
          </p:cNvPr>
          <p:cNvCxnSpPr/>
          <p:nvPr/>
        </p:nvCxnSpPr>
        <p:spPr>
          <a:xfrm>
            <a:off x="357759" y="5439970"/>
            <a:ext cx="3429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4" name="Group 1">
            <a:extLst>
              <a:ext uri="{FF2B5EF4-FFF2-40B4-BE49-F238E27FC236}">
                <a16:creationId xmlns:a16="http://schemas.microsoft.com/office/drawing/2014/main" id="{451646B0-A861-EFA1-8115-5C93FCA67DD0}"/>
              </a:ext>
            </a:extLst>
          </p:cNvPr>
          <p:cNvGrpSpPr/>
          <p:nvPr/>
        </p:nvGrpSpPr>
        <p:grpSpPr>
          <a:xfrm>
            <a:off x="-16058" y="1155005"/>
            <a:ext cx="12192016" cy="148108"/>
            <a:chOff x="-16" y="946459"/>
            <a:chExt cx="12192016" cy="148108"/>
          </a:xfrm>
        </p:grpSpPr>
        <p:sp>
          <p:nvSpPr>
            <p:cNvPr id="6" name="Rectangle 2">
              <a:extLst>
                <a:ext uri="{FF2B5EF4-FFF2-40B4-BE49-F238E27FC236}">
                  <a16:creationId xmlns:a16="http://schemas.microsoft.com/office/drawing/2014/main" id="{66807A69-9DB0-CE30-E2EA-4DBCDCE869F3}"/>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37021D-B802-8BD1-2096-375D0A0F6F89}"/>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56807-343A-677A-1D15-A1A67F653AE6}"/>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6B273E27-7896-7223-4019-40830BA4115E}"/>
              </a:ext>
            </a:extLst>
          </p:cNvPr>
          <p:cNvPicPr>
            <a:picLocks noChangeAspect="1"/>
          </p:cNvPicPr>
          <p:nvPr/>
        </p:nvPicPr>
        <p:blipFill rotWithShape="1">
          <a:blip r:embed="rId3"/>
          <a:srcRect l="6961" t="21904" r="7052" b="29524"/>
          <a:stretch/>
        </p:blipFill>
        <p:spPr>
          <a:xfrm>
            <a:off x="188604" y="158260"/>
            <a:ext cx="1409682" cy="796292"/>
          </a:xfrm>
          <a:prstGeom prst="rect">
            <a:avLst/>
          </a:prstGeom>
        </p:spPr>
      </p:pic>
      <p:sp>
        <p:nvSpPr>
          <p:cNvPr id="15" name="Title 1">
            <a:extLst>
              <a:ext uri="{FF2B5EF4-FFF2-40B4-BE49-F238E27FC236}">
                <a16:creationId xmlns:a16="http://schemas.microsoft.com/office/drawing/2014/main" id="{305AD9EF-0D92-30FD-C8E7-A590C6971A2C}"/>
              </a:ext>
            </a:extLst>
          </p:cNvPr>
          <p:cNvSpPr txBox="1">
            <a:spLocks/>
          </p:cNvSpPr>
          <p:nvPr/>
        </p:nvSpPr>
        <p:spPr>
          <a:xfrm>
            <a:off x="1929062" y="32739"/>
            <a:ext cx="77449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Next" panose="020B0503020202020204" pitchFamily="34" charset="0"/>
                <a:ea typeface="+mj-ea"/>
                <a:cs typeface="+mj-cs"/>
              </a:defRPr>
            </a:lvl1pPr>
          </a:lstStyle>
          <a:p>
            <a:pPr algn="ctr"/>
            <a:r>
              <a:rPr lang="en-US">
                <a:latin typeface="Garamond" panose="02020404030301010803" pitchFamily="18" charset="0"/>
              </a:rPr>
              <a:t>Current projects</a:t>
            </a:r>
          </a:p>
        </p:txBody>
      </p:sp>
    </p:spTree>
    <p:extLst>
      <p:ext uri="{BB962C8B-B14F-4D97-AF65-F5344CB8AC3E}">
        <p14:creationId xmlns:p14="http://schemas.microsoft.com/office/powerpoint/2010/main" val="78949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2C5CE0-AAE7-D1EF-BEB9-94FE2D22CC89}"/>
              </a:ext>
            </a:extLst>
          </p:cNvPr>
          <p:cNvGrpSpPr/>
          <p:nvPr/>
        </p:nvGrpSpPr>
        <p:grpSpPr>
          <a:xfrm>
            <a:off x="-16" y="1042711"/>
            <a:ext cx="12192016" cy="148108"/>
            <a:chOff x="-16" y="946459"/>
            <a:chExt cx="12192016" cy="148108"/>
          </a:xfrm>
        </p:grpSpPr>
        <p:sp>
          <p:nvSpPr>
            <p:cNvPr id="4" name="Rectangle 2">
              <a:extLst>
                <a:ext uri="{FF2B5EF4-FFF2-40B4-BE49-F238E27FC236}">
                  <a16:creationId xmlns:a16="http://schemas.microsoft.com/office/drawing/2014/main" id="{44E339D8-9620-E04C-BA6B-A2E7A3E1D513}"/>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1C7520-A0B1-3A78-68BE-2B83420F7A1A}"/>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FEFFE0-04FB-BBF2-53E7-35C56EF2FD8D}"/>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0FA12273-3038-2498-3E20-861D2CF0EA56}"/>
              </a:ext>
            </a:extLst>
          </p:cNvPr>
          <p:cNvSpPr>
            <a:spLocks noGrp="1"/>
          </p:cNvSpPr>
          <p:nvPr>
            <p:ph sz="half" idx="1"/>
          </p:nvPr>
        </p:nvSpPr>
        <p:spPr>
          <a:xfrm>
            <a:off x="5778026" y="1190819"/>
            <a:ext cx="6225370" cy="5667828"/>
          </a:xfrm>
          <a:solidFill>
            <a:schemeClr val="bg1"/>
          </a:solidFill>
        </p:spPr>
        <p:txBody>
          <a:bodyPr>
            <a:normAutofit lnSpcReduction="10000"/>
          </a:bodyPr>
          <a:lstStyle/>
          <a:p>
            <a:pPr>
              <a:lnSpc>
                <a:spcPct val="120000"/>
              </a:lnSpc>
            </a:pPr>
            <a:r>
              <a:rPr lang="en-US" sz="2400">
                <a:latin typeface="Garamond" panose="02020404030301010803" pitchFamily="18" charset="0"/>
              </a:rPr>
              <a:t>Current Funding</a:t>
            </a:r>
          </a:p>
          <a:p>
            <a:pPr lvl="1">
              <a:lnSpc>
                <a:spcPct val="120000"/>
              </a:lnSpc>
            </a:pPr>
            <a:r>
              <a:rPr lang="en-US" sz="2000">
                <a:latin typeface="Garamond" panose="02020404030301010803" pitchFamily="18" charset="0"/>
              </a:rPr>
              <a:t>NIH Academic Research Enhancement Award (R15); NIA-1R15AG058228-01A1 (3 year); $430,845</a:t>
            </a:r>
          </a:p>
          <a:p>
            <a:pPr lvl="1">
              <a:lnSpc>
                <a:spcPct val="120000"/>
              </a:lnSpc>
            </a:pPr>
            <a:r>
              <a:rPr lang="en-US" sz="2000">
                <a:latin typeface="Garamond" panose="02020404030301010803" pitchFamily="18" charset="0"/>
              </a:rPr>
              <a:t>NSF REU Site; EEC-1950507 (3 year); $413,186</a:t>
            </a:r>
          </a:p>
          <a:p>
            <a:pPr>
              <a:lnSpc>
                <a:spcPct val="120000"/>
              </a:lnSpc>
            </a:pPr>
            <a:r>
              <a:rPr lang="en-US" sz="2400">
                <a:latin typeface="Garamond" panose="02020404030301010803" pitchFamily="18" charset="0"/>
              </a:rPr>
              <a:t>Past Funding</a:t>
            </a:r>
          </a:p>
          <a:p>
            <a:pPr lvl="1">
              <a:lnSpc>
                <a:spcPct val="120000"/>
              </a:lnSpc>
            </a:pPr>
            <a:r>
              <a:rPr lang="en-US" sz="2000">
                <a:latin typeface="Garamond" panose="02020404030301010803" pitchFamily="18" charset="0"/>
              </a:rPr>
              <a:t>HJF Foundation for the Advancement of Military Medicine (1 year); $458,361</a:t>
            </a:r>
          </a:p>
          <a:p>
            <a:pPr lvl="1">
              <a:lnSpc>
                <a:spcPct val="120000"/>
              </a:lnSpc>
            </a:pPr>
            <a:r>
              <a:rPr lang="en-US" sz="2000">
                <a:latin typeface="Garamond" panose="02020404030301010803" pitchFamily="18" charset="0"/>
              </a:rPr>
              <a:t>NSF REU Site; EEC-1659796 (3 year); $356,199</a:t>
            </a:r>
          </a:p>
          <a:p>
            <a:pPr lvl="1">
              <a:lnSpc>
                <a:spcPct val="120000"/>
              </a:lnSpc>
            </a:pPr>
            <a:r>
              <a:rPr lang="nn-NO" sz="2000" u="none" strike="noStrike">
                <a:solidFill>
                  <a:srgbClr val="212121"/>
                </a:solidFill>
                <a:effectLst/>
                <a:latin typeface="Garamond" panose="02020404030301010803" pitchFamily="18" charset="0"/>
              </a:rPr>
              <a:t>NSF REU Site, EEC-1359183 (3 year)</a:t>
            </a:r>
            <a:endParaRPr lang="en-US" sz="900" i="1" u="none" strike="noStrike">
              <a:solidFill>
                <a:srgbClr val="212121"/>
              </a:solidFill>
              <a:effectLst/>
              <a:latin typeface="Garamond" panose="02020404030301010803" pitchFamily="18" charset="0"/>
            </a:endParaRPr>
          </a:p>
          <a:p>
            <a:pPr marL="0" indent="0">
              <a:lnSpc>
                <a:spcPct val="110000"/>
              </a:lnSpc>
              <a:buNone/>
            </a:pPr>
            <a:r>
              <a:rPr lang="en-US" sz="1400" i="1" u="none" strike="noStrike">
                <a:solidFill>
                  <a:srgbClr val="212121"/>
                </a:solidFill>
                <a:effectLst/>
                <a:latin typeface="Garamond" panose="02020404030301010803" pitchFamily="18" charset="0"/>
              </a:rPr>
              <a:t>Disclaimers: The opinions and assertions herein are the private views of the authors and are not to be construed as official or as reflecting the views of the U.S. Army, the U.S. Department of Defense, or The HJF Foundation for the Advancement of Military Medicine, Inc. </a:t>
            </a:r>
          </a:p>
          <a:p>
            <a:pPr marL="0" indent="0">
              <a:lnSpc>
                <a:spcPct val="110000"/>
              </a:lnSpc>
              <a:buNone/>
            </a:pPr>
            <a:r>
              <a:rPr lang="en-US" sz="1400" i="1">
                <a:latin typeface="Garamond" panose="02020404030301010803" pitchFamily="18" charset="0"/>
              </a:rPr>
              <a:t>Any opinions, findings and conclusions or recommendations expressed in this material are those of the author(s) and do not necessarily reflect the views of the National Science Foundation.</a:t>
            </a:r>
          </a:p>
          <a:p>
            <a:pPr marL="0" indent="0">
              <a:lnSpc>
                <a:spcPct val="110000"/>
              </a:lnSpc>
              <a:buNone/>
            </a:pPr>
            <a:r>
              <a:rPr lang="en-US" sz="1400" i="1">
                <a:latin typeface="Garamond" panose="02020404030301010803" pitchFamily="18" charset="0"/>
              </a:rPr>
              <a:t>This content is solely the responsibility of the authors and does not necessarily represent the official views of the NIH’s NIA.</a:t>
            </a:r>
          </a:p>
        </p:txBody>
      </p:sp>
      <p:graphicFrame>
        <p:nvGraphicFramePr>
          <p:cNvPr id="7" name="Content Placeholder 6">
            <a:extLst>
              <a:ext uri="{FF2B5EF4-FFF2-40B4-BE49-F238E27FC236}">
                <a16:creationId xmlns:a16="http://schemas.microsoft.com/office/drawing/2014/main" id="{9132DCBF-78E5-6A87-89E4-3A938002685D}"/>
              </a:ext>
            </a:extLst>
          </p:cNvPr>
          <p:cNvGraphicFramePr>
            <a:graphicFrameLocks noGrp="1"/>
          </p:cNvGraphicFramePr>
          <p:nvPr>
            <p:ph sz="half" idx="2"/>
            <p:extLst>
              <p:ext uri="{D42A27DB-BD31-4B8C-83A1-F6EECF244321}">
                <p14:modId xmlns:p14="http://schemas.microsoft.com/office/powerpoint/2010/main" val="3366473195"/>
              </p:ext>
            </p:extLst>
          </p:nvPr>
        </p:nvGraphicFramePr>
        <p:xfrm>
          <a:off x="313259" y="1008495"/>
          <a:ext cx="5181600" cy="5645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ECU Allied Health Sciences (@ECU_CAHS) / Twitter">
            <a:extLst>
              <a:ext uri="{FF2B5EF4-FFF2-40B4-BE49-F238E27FC236}">
                <a16:creationId xmlns:a16="http://schemas.microsoft.com/office/drawing/2014/main" id="{0175BC2E-07C1-D706-B8DA-07492DA489A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442" r="25243"/>
          <a:stretch/>
        </p:blipFill>
        <p:spPr bwMode="auto">
          <a:xfrm>
            <a:off x="462475" y="1388836"/>
            <a:ext cx="1007468" cy="100584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person, floor, sport&#10;&#10;Description automatically generated">
            <a:extLst>
              <a:ext uri="{FF2B5EF4-FFF2-40B4-BE49-F238E27FC236}">
                <a16:creationId xmlns:a16="http://schemas.microsoft.com/office/drawing/2014/main" id="{DD91B685-21D2-64B0-08F6-55688BCCE332}"/>
              </a:ext>
            </a:extLst>
          </p:cNvPr>
          <p:cNvPicPr>
            <a:picLocks noChangeAspect="1"/>
          </p:cNvPicPr>
          <p:nvPr/>
        </p:nvPicPr>
        <p:blipFill rotWithShape="1">
          <a:blip r:embed="rId9"/>
          <a:srcRect l="12759" t="2261" r="8575" b="-2261"/>
          <a:stretch/>
        </p:blipFill>
        <p:spPr>
          <a:xfrm>
            <a:off x="963046" y="2675749"/>
            <a:ext cx="1013793" cy="1005840"/>
          </a:xfrm>
          <a:prstGeom prst="ellipse">
            <a:avLst/>
          </a:prstGeom>
        </p:spPr>
      </p:pic>
      <p:pic>
        <p:nvPicPr>
          <p:cNvPr id="12" name="Picture 11" descr="A picture containing sky, wall, automaton&#10;&#10;Description automatically generated">
            <a:extLst>
              <a:ext uri="{FF2B5EF4-FFF2-40B4-BE49-F238E27FC236}">
                <a16:creationId xmlns:a16="http://schemas.microsoft.com/office/drawing/2014/main" id="{DC460BDA-568F-C8F7-0EA8-73809239AEB4}"/>
              </a:ext>
            </a:extLst>
          </p:cNvPr>
          <p:cNvPicPr>
            <a:picLocks noChangeAspect="1"/>
          </p:cNvPicPr>
          <p:nvPr/>
        </p:nvPicPr>
        <p:blipFill rotWithShape="1">
          <a:blip r:embed="rId10">
            <a:extLst>
              <a:ext uri="{28A0092B-C50C-407E-A947-70E740481C1C}">
                <a14:useLocalDpi xmlns:a14="http://schemas.microsoft.com/office/drawing/2010/main" val="0"/>
              </a:ext>
            </a:extLst>
          </a:blip>
          <a:srcRect l="2336" t="6332" r="12916" b="-95"/>
          <a:stretch/>
        </p:blipFill>
        <p:spPr bwMode="auto">
          <a:xfrm>
            <a:off x="963046" y="4021334"/>
            <a:ext cx="1003398" cy="1005840"/>
          </a:xfrm>
          <a:prstGeom prst="ellipse">
            <a:avLst/>
          </a:prstGeom>
          <a:ln>
            <a:noFill/>
          </a:ln>
          <a:extLst>
            <a:ext uri="{53640926-AAD7-44D8-BBD7-CCE9431645EC}">
              <a14:shadowObscured xmlns:a14="http://schemas.microsoft.com/office/drawing/2010/main"/>
            </a:ext>
          </a:extLst>
        </p:spPr>
      </p:pic>
      <p:pic>
        <p:nvPicPr>
          <p:cNvPr id="1032" name="Picture 8">
            <a:extLst>
              <a:ext uri="{FF2B5EF4-FFF2-40B4-BE49-F238E27FC236}">
                <a16:creationId xmlns:a16="http://schemas.microsoft.com/office/drawing/2014/main" id="{3CD03B00-FACE-6B33-33DB-71A3C0E28ED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4596" t="7237" r="38389" b="6968"/>
          <a:stretch/>
        </p:blipFill>
        <p:spPr bwMode="auto">
          <a:xfrm>
            <a:off x="462475" y="5285610"/>
            <a:ext cx="1005840" cy="1005840"/>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C26E052-167A-7D83-8667-1EDBACE95608}"/>
              </a:ext>
            </a:extLst>
          </p:cNvPr>
          <p:cNvPicPr>
            <a:picLocks noChangeAspect="1"/>
          </p:cNvPicPr>
          <p:nvPr/>
        </p:nvPicPr>
        <p:blipFill rotWithShape="1">
          <a:blip r:embed="rId12"/>
          <a:srcRect l="6961" t="21904" r="7052" b="29524"/>
          <a:stretch/>
        </p:blipFill>
        <p:spPr>
          <a:xfrm>
            <a:off x="188604" y="158260"/>
            <a:ext cx="1409682" cy="796292"/>
          </a:xfrm>
          <a:prstGeom prst="rect">
            <a:avLst/>
          </a:prstGeom>
        </p:spPr>
      </p:pic>
      <p:sp>
        <p:nvSpPr>
          <p:cNvPr id="10" name="TextBox 9">
            <a:extLst>
              <a:ext uri="{FF2B5EF4-FFF2-40B4-BE49-F238E27FC236}">
                <a16:creationId xmlns:a16="http://schemas.microsoft.com/office/drawing/2014/main" id="{75B263A9-2A41-96FB-E807-7DAF242A6B21}"/>
              </a:ext>
            </a:extLst>
          </p:cNvPr>
          <p:cNvSpPr txBox="1"/>
          <p:nvPr/>
        </p:nvSpPr>
        <p:spPr>
          <a:xfrm>
            <a:off x="1881452" y="54272"/>
            <a:ext cx="10310531" cy="954300"/>
          </a:xfrm>
          <a:prstGeom prst="rect">
            <a:avLst/>
          </a:prstGeom>
          <a:noFill/>
        </p:spPr>
        <p:txBody>
          <a:bodyPr wrap="square">
            <a:spAutoFit/>
          </a:bodyPr>
          <a:lstStyle/>
          <a:p>
            <a:pPr>
              <a:lnSpc>
                <a:spcPct val="120000"/>
              </a:lnSpc>
            </a:pPr>
            <a:r>
              <a:rPr lang="en-US" sz="2400">
                <a:latin typeface="Garamond" panose="02020404030301010803" pitchFamily="18" charset="0"/>
              </a:rPr>
              <a:t>Primary Focus Area: Musculoskeletal (MSK) injury risk factors and interventions, especially bone stress injury (BSI)</a:t>
            </a:r>
          </a:p>
        </p:txBody>
      </p:sp>
    </p:spTree>
    <p:extLst>
      <p:ext uri="{BB962C8B-B14F-4D97-AF65-F5344CB8AC3E}">
        <p14:creationId xmlns:p14="http://schemas.microsoft.com/office/powerpoint/2010/main" val="992744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68504-1742-E14B-51C0-679B0E0A083C}"/>
              </a:ext>
            </a:extLst>
          </p:cNvPr>
          <p:cNvSpPr>
            <a:spLocks noGrp="1"/>
          </p:cNvSpPr>
          <p:nvPr>
            <p:ph type="title"/>
          </p:nvPr>
        </p:nvSpPr>
        <p:spPr>
          <a:xfrm>
            <a:off x="1961147" y="14183"/>
            <a:ext cx="10515600" cy="1325563"/>
          </a:xfrm>
        </p:spPr>
        <p:txBody>
          <a:bodyPr/>
          <a:lstStyle/>
          <a:p>
            <a:r>
              <a:rPr lang="en-US">
                <a:latin typeface="Garamond" panose="02020404030301010803" pitchFamily="18" charset="0"/>
              </a:rPr>
              <a:t>Ideal industry research partner</a:t>
            </a:r>
          </a:p>
        </p:txBody>
      </p:sp>
      <p:sp>
        <p:nvSpPr>
          <p:cNvPr id="3" name="Content Placeholder 2">
            <a:extLst>
              <a:ext uri="{FF2B5EF4-FFF2-40B4-BE49-F238E27FC236}">
                <a16:creationId xmlns:a16="http://schemas.microsoft.com/office/drawing/2014/main" id="{3E653945-80A4-44B2-4A1B-E88DD8C47B56}"/>
              </a:ext>
            </a:extLst>
          </p:cNvPr>
          <p:cNvSpPr>
            <a:spLocks noGrp="1"/>
          </p:cNvSpPr>
          <p:nvPr>
            <p:ph idx="1"/>
          </p:nvPr>
        </p:nvSpPr>
        <p:spPr/>
        <p:txBody>
          <a:bodyPr>
            <a:normAutofit/>
          </a:bodyPr>
          <a:lstStyle/>
          <a:p>
            <a:pPr marL="0" indent="0">
              <a:lnSpc>
                <a:spcPct val="120000"/>
              </a:lnSpc>
              <a:buNone/>
            </a:pPr>
            <a:r>
              <a:rPr lang="en-US">
                <a:latin typeface="Garamond" panose="02020404030301010803" pitchFamily="18" charset="0"/>
              </a:rPr>
              <a:t>A company interested in: </a:t>
            </a:r>
          </a:p>
          <a:p>
            <a:pPr marL="971550" lvl="1" indent="-514350">
              <a:lnSpc>
                <a:spcPct val="120000"/>
              </a:lnSpc>
              <a:buFont typeface="+mj-lt"/>
              <a:buAutoNum type="arabicParenR"/>
            </a:pPr>
            <a:r>
              <a:rPr lang="en-US">
                <a:latin typeface="Garamond" panose="02020404030301010803" pitchFamily="18" charset="0"/>
              </a:rPr>
              <a:t> </a:t>
            </a:r>
            <a:r>
              <a:rPr lang="en-US" b="1">
                <a:latin typeface="Garamond" panose="02020404030301010803" pitchFamily="18" charset="0"/>
              </a:rPr>
              <a:t>Novel</a:t>
            </a:r>
            <a:r>
              <a:rPr lang="en-US">
                <a:latin typeface="Garamond" panose="02020404030301010803" pitchFamily="18" charset="0"/>
              </a:rPr>
              <a:t> </a:t>
            </a:r>
            <a:r>
              <a:rPr lang="en-US" b="1">
                <a:latin typeface="Garamond" panose="02020404030301010803" pitchFamily="18" charset="0"/>
              </a:rPr>
              <a:t>screening tools </a:t>
            </a:r>
            <a:r>
              <a:rPr lang="en-US">
                <a:latin typeface="Garamond" panose="02020404030301010803" pitchFamily="18" charset="0"/>
              </a:rPr>
              <a:t>for musculoskeletal injury risk factors</a:t>
            </a:r>
          </a:p>
          <a:p>
            <a:pPr marL="971550" lvl="1" indent="-514350">
              <a:lnSpc>
                <a:spcPct val="120000"/>
              </a:lnSpc>
              <a:buFont typeface="+mj-lt"/>
              <a:buAutoNum type="arabicParenR"/>
            </a:pPr>
            <a:r>
              <a:rPr lang="en-US">
                <a:latin typeface="Garamond" panose="02020404030301010803" pitchFamily="18" charset="0"/>
              </a:rPr>
              <a:t> </a:t>
            </a:r>
            <a:r>
              <a:rPr lang="en-US" b="1">
                <a:latin typeface="Garamond" panose="02020404030301010803" pitchFamily="18" charset="0"/>
              </a:rPr>
              <a:t>Interventions</a:t>
            </a:r>
            <a:r>
              <a:rPr lang="en-US">
                <a:latin typeface="Garamond" panose="02020404030301010803" pitchFamily="18" charset="0"/>
              </a:rPr>
              <a:t> </a:t>
            </a:r>
            <a:r>
              <a:rPr lang="en-US" b="1">
                <a:latin typeface="Garamond" panose="02020404030301010803" pitchFamily="18" charset="0"/>
              </a:rPr>
              <a:t>to mitigate high tissue loads </a:t>
            </a:r>
            <a:r>
              <a:rPr lang="en-US">
                <a:latin typeface="Garamond" panose="02020404030301010803" pitchFamily="18" charset="0"/>
              </a:rPr>
              <a:t>over prolonged activity </a:t>
            </a:r>
          </a:p>
          <a:p>
            <a:pPr marL="457200" lvl="1" indent="0">
              <a:lnSpc>
                <a:spcPct val="120000"/>
              </a:lnSpc>
              <a:buNone/>
            </a:pPr>
            <a:r>
              <a:rPr lang="en-US" i="1">
                <a:latin typeface="Garamond" panose="02020404030301010803" pitchFamily="18" charset="0"/>
              </a:rPr>
              <a:t>because</a:t>
            </a:r>
          </a:p>
          <a:p>
            <a:pPr lvl="2">
              <a:lnSpc>
                <a:spcPct val="120000"/>
              </a:lnSpc>
              <a:buFont typeface="System Font Regular"/>
              <a:buChar char="−"/>
            </a:pPr>
            <a:r>
              <a:rPr lang="en-US">
                <a:latin typeface="Garamond" panose="02020404030301010803" pitchFamily="18" charset="0"/>
              </a:rPr>
              <a:t>Current algorithms for musculoskeletal injury do not include a measure of </a:t>
            </a:r>
            <a:r>
              <a:rPr lang="en-US" u="sng">
                <a:latin typeface="Garamond" panose="02020404030301010803" pitchFamily="18" charset="0"/>
              </a:rPr>
              <a:t>tissue quality</a:t>
            </a:r>
            <a:r>
              <a:rPr lang="en-US">
                <a:latin typeface="Garamond" panose="02020404030301010803" pitchFamily="18" charset="0"/>
              </a:rPr>
              <a:t> which is a critical component of load tolerance </a:t>
            </a:r>
          </a:p>
          <a:p>
            <a:pPr lvl="2">
              <a:lnSpc>
                <a:spcPct val="120000"/>
              </a:lnSpc>
              <a:buFont typeface="System Font Regular"/>
              <a:buChar char="−"/>
            </a:pPr>
            <a:r>
              <a:rPr lang="en-US">
                <a:latin typeface="Garamond" panose="02020404030301010803" pitchFamily="18" charset="0"/>
              </a:rPr>
              <a:t>Prolonged moderate to high intensity loads are inevitable necessitating the development of effective </a:t>
            </a:r>
            <a:r>
              <a:rPr lang="en-US" u="sng">
                <a:latin typeface="Garamond" panose="02020404030301010803" pitchFamily="18" charset="0"/>
              </a:rPr>
              <a:t>load management</a:t>
            </a:r>
            <a:r>
              <a:rPr lang="en-US">
                <a:latin typeface="Garamond" panose="02020404030301010803" pitchFamily="18" charset="0"/>
              </a:rPr>
              <a:t> strategies </a:t>
            </a:r>
          </a:p>
          <a:p>
            <a:endParaRPr lang="en-US"/>
          </a:p>
        </p:txBody>
      </p:sp>
      <p:pic>
        <p:nvPicPr>
          <p:cNvPr id="4" name="Picture 3">
            <a:extLst>
              <a:ext uri="{FF2B5EF4-FFF2-40B4-BE49-F238E27FC236}">
                <a16:creationId xmlns:a16="http://schemas.microsoft.com/office/drawing/2014/main" id="{E8CCBC20-1057-A804-429C-D7D4A30DEC3F}"/>
              </a:ext>
            </a:extLst>
          </p:cNvPr>
          <p:cNvPicPr>
            <a:picLocks noChangeAspect="1"/>
          </p:cNvPicPr>
          <p:nvPr/>
        </p:nvPicPr>
        <p:blipFill>
          <a:blip r:embed="rId3"/>
          <a:stretch>
            <a:fillRect/>
          </a:stretch>
        </p:blipFill>
        <p:spPr>
          <a:xfrm>
            <a:off x="10881360" y="5307188"/>
            <a:ext cx="1251373" cy="1355654"/>
          </a:xfrm>
          <a:prstGeom prst="rect">
            <a:avLst/>
          </a:prstGeom>
        </p:spPr>
      </p:pic>
      <p:grpSp>
        <p:nvGrpSpPr>
          <p:cNvPr id="5" name="Group 1">
            <a:extLst>
              <a:ext uri="{FF2B5EF4-FFF2-40B4-BE49-F238E27FC236}">
                <a16:creationId xmlns:a16="http://schemas.microsoft.com/office/drawing/2014/main" id="{F5621D5A-596B-682A-3B23-64817274278B}"/>
              </a:ext>
            </a:extLst>
          </p:cNvPr>
          <p:cNvGrpSpPr/>
          <p:nvPr/>
        </p:nvGrpSpPr>
        <p:grpSpPr>
          <a:xfrm>
            <a:off x="-16058" y="1155005"/>
            <a:ext cx="12192016" cy="148108"/>
            <a:chOff x="-16" y="946459"/>
            <a:chExt cx="12192016" cy="148108"/>
          </a:xfrm>
        </p:grpSpPr>
        <p:sp>
          <p:nvSpPr>
            <p:cNvPr id="6" name="Rectangle 2">
              <a:extLst>
                <a:ext uri="{FF2B5EF4-FFF2-40B4-BE49-F238E27FC236}">
                  <a16:creationId xmlns:a16="http://schemas.microsoft.com/office/drawing/2014/main" id="{3EAD182F-1027-28B6-70A1-B13018CAD48B}"/>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8EFA1B-F1D7-8545-CC80-D54E2FBB6C38}"/>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0078B6-F257-E4B1-9897-A3952770368B}"/>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4E62F89F-C7B2-3813-BC1C-73754D73A876}"/>
              </a:ext>
            </a:extLst>
          </p:cNvPr>
          <p:cNvPicPr>
            <a:picLocks noChangeAspect="1"/>
          </p:cNvPicPr>
          <p:nvPr/>
        </p:nvPicPr>
        <p:blipFill rotWithShape="1">
          <a:blip r:embed="rId4"/>
          <a:srcRect l="6961" t="21904" r="7052" b="29524"/>
          <a:stretch/>
        </p:blipFill>
        <p:spPr>
          <a:xfrm>
            <a:off x="188604" y="158260"/>
            <a:ext cx="1409682" cy="796292"/>
          </a:xfrm>
          <a:prstGeom prst="rect">
            <a:avLst/>
          </a:prstGeom>
        </p:spPr>
      </p:pic>
    </p:spTree>
    <p:extLst>
      <p:ext uri="{BB962C8B-B14F-4D97-AF65-F5344CB8AC3E}">
        <p14:creationId xmlns:p14="http://schemas.microsoft.com/office/powerpoint/2010/main" val="4008040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732AF6-F55F-078B-D222-E8CEA1F5A785}"/>
              </a:ext>
            </a:extLst>
          </p:cNvPr>
          <p:cNvSpPr>
            <a:spLocks noGrp="1"/>
          </p:cNvSpPr>
          <p:nvPr>
            <p:ph type="title"/>
          </p:nvPr>
        </p:nvSpPr>
        <p:spPr>
          <a:xfrm>
            <a:off x="1961147" y="18255"/>
            <a:ext cx="10515600" cy="1325563"/>
          </a:xfrm>
        </p:spPr>
        <p:txBody>
          <a:bodyPr/>
          <a:lstStyle/>
          <a:p>
            <a:r>
              <a:rPr lang="en-US">
                <a:latin typeface="Garamond" panose="02020404030301010803" pitchFamily="18" charset="0"/>
              </a:rPr>
              <a:t>Ideal DoD/Federal research sponsor</a:t>
            </a:r>
          </a:p>
        </p:txBody>
      </p:sp>
      <p:sp>
        <p:nvSpPr>
          <p:cNvPr id="3" name="Content Placeholder 2">
            <a:extLst>
              <a:ext uri="{FF2B5EF4-FFF2-40B4-BE49-F238E27FC236}">
                <a16:creationId xmlns:a16="http://schemas.microsoft.com/office/drawing/2014/main" id="{E34B49CA-CAF3-6D1E-CDF5-F55E806FE80A}"/>
              </a:ext>
            </a:extLst>
          </p:cNvPr>
          <p:cNvSpPr>
            <a:spLocks noGrp="1"/>
          </p:cNvSpPr>
          <p:nvPr>
            <p:ph idx="1"/>
          </p:nvPr>
        </p:nvSpPr>
        <p:spPr/>
        <p:txBody>
          <a:bodyPr>
            <a:normAutofit/>
          </a:bodyPr>
          <a:lstStyle/>
          <a:p>
            <a:pPr marL="0" indent="0">
              <a:lnSpc>
                <a:spcPct val="110000"/>
              </a:lnSpc>
              <a:buNone/>
            </a:pPr>
            <a:r>
              <a:rPr lang="en-US">
                <a:latin typeface="Garamond" panose="02020404030301010803" pitchFamily="18" charset="0"/>
              </a:rPr>
              <a:t>A sponsor with: </a:t>
            </a:r>
          </a:p>
          <a:p>
            <a:pPr marL="971550" lvl="1" indent="-514350">
              <a:lnSpc>
                <a:spcPct val="110000"/>
              </a:lnSpc>
              <a:buFont typeface="+mj-lt"/>
              <a:buAutoNum type="arabicParenR"/>
            </a:pPr>
            <a:r>
              <a:rPr lang="en-US">
                <a:latin typeface="Garamond" panose="02020404030301010803" pitchFamily="18" charset="0"/>
              </a:rPr>
              <a:t>Shared appreciation of the impact of </a:t>
            </a:r>
            <a:r>
              <a:rPr lang="en-US" b="1">
                <a:latin typeface="Garamond" panose="02020404030301010803" pitchFamily="18" charset="0"/>
              </a:rPr>
              <a:t>musculoskeletal injury </a:t>
            </a:r>
            <a:r>
              <a:rPr lang="en-US">
                <a:latin typeface="Garamond" panose="02020404030301010803" pitchFamily="18" charset="0"/>
              </a:rPr>
              <a:t>on health outcomes, participation and quality of life </a:t>
            </a:r>
          </a:p>
          <a:p>
            <a:pPr marL="971550" lvl="1" indent="-514350">
              <a:lnSpc>
                <a:spcPct val="110000"/>
              </a:lnSpc>
              <a:buFont typeface="+mj-lt"/>
              <a:buAutoNum type="arabicParenR"/>
            </a:pPr>
            <a:r>
              <a:rPr lang="en-US">
                <a:latin typeface="Garamond" panose="02020404030301010803" pitchFamily="18" charset="0"/>
              </a:rPr>
              <a:t>Desire to support impactful work examining the </a:t>
            </a:r>
            <a:r>
              <a:rPr lang="en-US" b="1">
                <a:latin typeface="Garamond" panose="02020404030301010803" pitchFamily="18" charset="0"/>
              </a:rPr>
              <a:t>mechanisms underlying injury </a:t>
            </a:r>
          </a:p>
          <a:p>
            <a:pPr marL="457200" lvl="1" indent="0">
              <a:lnSpc>
                <a:spcPct val="110000"/>
              </a:lnSpc>
              <a:buNone/>
            </a:pPr>
            <a:r>
              <a:rPr lang="en-US" i="1">
                <a:latin typeface="Garamond" panose="02020404030301010803" pitchFamily="18" charset="0"/>
              </a:rPr>
              <a:t>because</a:t>
            </a:r>
          </a:p>
          <a:p>
            <a:pPr lvl="2">
              <a:lnSpc>
                <a:spcPct val="110000"/>
              </a:lnSpc>
              <a:buFont typeface="System Font Regular"/>
              <a:buChar char="−"/>
            </a:pPr>
            <a:r>
              <a:rPr lang="en-US">
                <a:latin typeface="Garamond" panose="02020404030301010803" pitchFamily="18" charset="0"/>
              </a:rPr>
              <a:t>The </a:t>
            </a:r>
            <a:r>
              <a:rPr lang="en-US" u="sng">
                <a:latin typeface="Garamond" panose="02020404030301010803" pitchFamily="18" charset="0"/>
              </a:rPr>
              <a:t>burden of musculoskeletal injury</a:t>
            </a:r>
            <a:r>
              <a:rPr lang="en-US">
                <a:latin typeface="Garamond" panose="02020404030301010803" pitchFamily="18" charset="0"/>
              </a:rPr>
              <a:t>, especially overuse injury, is often overlooked despite documented activity cessation, job separation, psychological stress, and financial burden.</a:t>
            </a:r>
          </a:p>
          <a:p>
            <a:pPr lvl="2">
              <a:lnSpc>
                <a:spcPct val="110000"/>
              </a:lnSpc>
              <a:buFont typeface="System Font Regular"/>
              <a:buChar char="−"/>
            </a:pPr>
            <a:r>
              <a:rPr lang="en-US">
                <a:latin typeface="Garamond" panose="02020404030301010803" pitchFamily="18" charset="0"/>
              </a:rPr>
              <a:t> Understanding the mechanisms of injury allow for the development of </a:t>
            </a:r>
            <a:r>
              <a:rPr lang="en-US" u="sng">
                <a:latin typeface="Garamond" panose="02020404030301010803" pitchFamily="18" charset="0"/>
              </a:rPr>
              <a:t>novel and effective screening tools and interventions</a:t>
            </a:r>
            <a:r>
              <a:rPr lang="en-US">
                <a:latin typeface="Garamond" panose="02020404030301010803" pitchFamily="18" charset="0"/>
              </a:rPr>
              <a:t>.  </a:t>
            </a:r>
          </a:p>
        </p:txBody>
      </p:sp>
      <p:pic>
        <p:nvPicPr>
          <p:cNvPr id="2" name="Picture 1">
            <a:extLst>
              <a:ext uri="{FF2B5EF4-FFF2-40B4-BE49-F238E27FC236}">
                <a16:creationId xmlns:a16="http://schemas.microsoft.com/office/drawing/2014/main" id="{5B022772-2D76-1727-AE85-728BD6AD2B8C}"/>
              </a:ext>
            </a:extLst>
          </p:cNvPr>
          <p:cNvPicPr>
            <a:picLocks noChangeAspect="1"/>
          </p:cNvPicPr>
          <p:nvPr/>
        </p:nvPicPr>
        <p:blipFill>
          <a:blip r:embed="rId3"/>
          <a:stretch>
            <a:fillRect/>
          </a:stretch>
        </p:blipFill>
        <p:spPr>
          <a:xfrm>
            <a:off x="10881360" y="5307188"/>
            <a:ext cx="1251373" cy="1355654"/>
          </a:xfrm>
          <a:prstGeom prst="rect">
            <a:avLst/>
          </a:prstGeom>
        </p:spPr>
      </p:pic>
      <p:grpSp>
        <p:nvGrpSpPr>
          <p:cNvPr id="5" name="Group 1">
            <a:extLst>
              <a:ext uri="{FF2B5EF4-FFF2-40B4-BE49-F238E27FC236}">
                <a16:creationId xmlns:a16="http://schemas.microsoft.com/office/drawing/2014/main" id="{40257675-BE48-0B2C-9120-4D73B6793E79}"/>
              </a:ext>
            </a:extLst>
          </p:cNvPr>
          <p:cNvGrpSpPr/>
          <p:nvPr/>
        </p:nvGrpSpPr>
        <p:grpSpPr>
          <a:xfrm>
            <a:off x="-16058" y="1155005"/>
            <a:ext cx="12192016" cy="148108"/>
            <a:chOff x="-16" y="946459"/>
            <a:chExt cx="12192016" cy="148108"/>
          </a:xfrm>
        </p:grpSpPr>
        <p:sp>
          <p:nvSpPr>
            <p:cNvPr id="6" name="Rectangle 2">
              <a:extLst>
                <a:ext uri="{FF2B5EF4-FFF2-40B4-BE49-F238E27FC236}">
                  <a16:creationId xmlns:a16="http://schemas.microsoft.com/office/drawing/2014/main" id="{D149B814-B031-A334-6457-64E224784431}"/>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0B522F-B599-F599-2E16-4933B1DF2D3C}"/>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8849D4C-51A0-B13D-EEF2-94D23046C007}"/>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A8B272C-48A8-A515-2C76-072FBA96E037}"/>
              </a:ext>
            </a:extLst>
          </p:cNvPr>
          <p:cNvPicPr>
            <a:picLocks noChangeAspect="1"/>
          </p:cNvPicPr>
          <p:nvPr/>
        </p:nvPicPr>
        <p:blipFill rotWithShape="1">
          <a:blip r:embed="rId4"/>
          <a:srcRect l="6961" t="21904" r="7052" b="29524"/>
          <a:stretch/>
        </p:blipFill>
        <p:spPr>
          <a:xfrm>
            <a:off x="188604" y="158260"/>
            <a:ext cx="1409682" cy="796292"/>
          </a:xfrm>
          <a:prstGeom prst="rect">
            <a:avLst/>
          </a:prstGeom>
        </p:spPr>
      </p:pic>
    </p:spTree>
    <p:extLst>
      <p:ext uri="{BB962C8B-B14F-4D97-AF65-F5344CB8AC3E}">
        <p14:creationId xmlns:p14="http://schemas.microsoft.com/office/powerpoint/2010/main" val="1654575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3B72-A060-1E09-0EB3-B8CF3CEEAA9D}"/>
              </a:ext>
            </a:extLst>
          </p:cNvPr>
          <p:cNvSpPr>
            <a:spLocks noGrp="1"/>
          </p:cNvSpPr>
          <p:nvPr>
            <p:ph type="title"/>
          </p:nvPr>
        </p:nvSpPr>
        <p:spPr>
          <a:xfrm>
            <a:off x="1949115" y="0"/>
            <a:ext cx="10515600" cy="1325563"/>
          </a:xfrm>
        </p:spPr>
        <p:txBody>
          <a:bodyPr/>
          <a:lstStyle/>
          <a:p>
            <a:r>
              <a:rPr lang="en-US">
                <a:latin typeface="Garamond" panose="02020404030301010803" pitchFamily="18" charset="0"/>
              </a:rPr>
              <a:t>Next big research focus areas</a:t>
            </a:r>
          </a:p>
        </p:txBody>
      </p:sp>
      <p:sp>
        <p:nvSpPr>
          <p:cNvPr id="3" name="Content Placeholder 2">
            <a:extLst>
              <a:ext uri="{FF2B5EF4-FFF2-40B4-BE49-F238E27FC236}">
                <a16:creationId xmlns:a16="http://schemas.microsoft.com/office/drawing/2014/main" id="{87495BE1-B20F-6B20-7DFA-71913DEA27F8}"/>
              </a:ext>
            </a:extLst>
          </p:cNvPr>
          <p:cNvSpPr>
            <a:spLocks noGrp="1"/>
          </p:cNvSpPr>
          <p:nvPr>
            <p:ph idx="1"/>
          </p:nvPr>
        </p:nvSpPr>
        <p:spPr/>
        <p:txBody>
          <a:bodyPr/>
          <a:lstStyle/>
          <a:p>
            <a:pPr marL="0" indent="0">
              <a:lnSpc>
                <a:spcPct val="100000"/>
              </a:lnSpc>
              <a:buNone/>
            </a:pPr>
            <a:r>
              <a:rPr lang="en-US">
                <a:latin typeface="Garamond" panose="02020404030301010803" pitchFamily="18" charset="0"/>
              </a:rPr>
              <a:t>Over the next few years, our lab will:</a:t>
            </a:r>
          </a:p>
          <a:p>
            <a:pPr marL="971550" lvl="1" indent="-514350">
              <a:lnSpc>
                <a:spcPct val="100000"/>
              </a:lnSpc>
              <a:buAutoNum type="arabicParenR"/>
            </a:pPr>
            <a:r>
              <a:rPr lang="en-US">
                <a:latin typeface="Garamond" panose="02020404030301010803" pitchFamily="18" charset="0"/>
              </a:rPr>
              <a:t>Investigate and develop </a:t>
            </a:r>
            <a:r>
              <a:rPr lang="en-US" b="1">
                <a:latin typeface="Garamond" panose="02020404030301010803" pitchFamily="18" charset="0"/>
              </a:rPr>
              <a:t>screening tools</a:t>
            </a:r>
            <a:r>
              <a:rPr lang="en-US">
                <a:latin typeface="Garamond" panose="02020404030301010803" pitchFamily="18" charset="0"/>
              </a:rPr>
              <a:t> for bone strength (load tolerance) to be used in musculoskeletal injury risk assessments, including </a:t>
            </a:r>
            <a:r>
              <a:rPr lang="en-US" b="1">
                <a:latin typeface="Garamond" panose="02020404030301010803" pitchFamily="18" charset="0"/>
              </a:rPr>
              <a:t>return to duty decision making</a:t>
            </a:r>
          </a:p>
          <a:p>
            <a:pPr marL="971550" lvl="1" indent="-514350">
              <a:lnSpc>
                <a:spcPct val="100000"/>
              </a:lnSpc>
              <a:buAutoNum type="arabicParenR"/>
            </a:pPr>
            <a:r>
              <a:rPr lang="en-US">
                <a:latin typeface="Garamond" panose="02020404030301010803" pitchFamily="18" charset="0"/>
              </a:rPr>
              <a:t>Examine the effects of </a:t>
            </a:r>
            <a:r>
              <a:rPr lang="en-US" b="1">
                <a:latin typeface="Garamond" panose="02020404030301010803" pitchFamily="18" charset="0"/>
              </a:rPr>
              <a:t>training protocols </a:t>
            </a:r>
            <a:r>
              <a:rPr lang="en-US">
                <a:latin typeface="Garamond" panose="02020404030301010803" pitchFamily="18" charset="0"/>
              </a:rPr>
              <a:t>on bone strength (load tolerance), tissue loads and injury risk.</a:t>
            </a:r>
          </a:p>
          <a:p>
            <a:pPr marL="971550" lvl="1" indent="-514350">
              <a:lnSpc>
                <a:spcPct val="100000"/>
              </a:lnSpc>
              <a:buAutoNum type="arabicParenR"/>
            </a:pPr>
            <a:r>
              <a:rPr lang="en-US">
                <a:latin typeface="Garamond" panose="02020404030301010803" pitchFamily="18" charset="0"/>
              </a:rPr>
              <a:t>Study the effect of </a:t>
            </a:r>
            <a:r>
              <a:rPr lang="en-US" b="1">
                <a:latin typeface="Garamond" panose="02020404030301010803" pitchFamily="18" charset="0"/>
              </a:rPr>
              <a:t>sensorimotor function and neurocognition </a:t>
            </a:r>
            <a:r>
              <a:rPr lang="en-US">
                <a:latin typeface="Garamond" panose="02020404030301010803" pitchFamily="18" charset="0"/>
              </a:rPr>
              <a:t>on tissue loads physical training tasks.</a:t>
            </a:r>
          </a:p>
          <a:p>
            <a:endParaRPr lang="en-US">
              <a:latin typeface="Garamond" panose="02020404030301010803" pitchFamily="18" charset="0"/>
            </a:endParaRPr>
          </a:p>
        </p:txBody>
      </p:sp>
      <p:pic>
        <p:nvPicPr>
          <p:cNvPr id="4" name="Picture 3">
            <a:extLst>
              <a:ext uri="{FF2B5EF4-FFF2-40B4-BE49-F238E27FC236}">
                <a16:creationId xmlns:a16="http://schemas.microsoft.com/office/drawing/2014/main" id="{72DCADB7-454A-9D0A-01C3-6E9BB307EF93}"/>
              </a:ext>
            </a:extLst>
          </p:cNvPr>
          <p:cNvPicPr>
            <a:picLocks noChangeAspect="1"/>
          </p:cNvPicPr>
          <p:nvPr/>
        </p:nvPicPr>
        <p:blipFill>
          <a:blip r:embed="rId3"/>
          <a:stretch>
            <a:fillRect/>
          </a:stretch>
        </p:blipFill>
        <p:spPr>
          <a:xfrm>
            <a:off x="10881360" y="5307188"/>
            <a:ext cx="1251373" cy="1355654"/>
          </a:xfrm>
          <a:prstGeom prst="rect">
            <a:avLst/>
          </a:prstGeom>
        </p:spPr>
      </p:pic>
      <p:grpSp>
        <p:nvGrpSpPr>
          <p:cNvPr id="5" name="Group 1">
            <a:extLst>
              <a:ext uri="{FF2B5EF4-FFF2-40B4-BE49-F238E27FC236}">
                <a16:creationId xmlns:a16="http://schemas.microsoft.com/office/drawing/2014/main" id="{642B41BA-611F-7E21-A2F9-CE55BF83C7AB}"/>
              </a:ext>
            </a:extLst>
          </p:cNvPr>
          <p:cNvGrpSpPr/>
          <p:nvPr/>
        </p:nvGrpSpPr>
        <p:grpSpPr>
          <a:xfrm>
            <a:off x="-16058" y="1155005"/>
            <a:ext cx="12192016" cy="148108"/>
            <a:chOff x="-16" y="946459"/>
            <a:chExt cx="12192016" cy="148108"/>
          </a:xfrm>
        </p:grpSpPr>
        <p:sp>
          <p:nvSpPr>
            <p:cNvPr id="6" name="Rectangle 2">
              <a:extLst>
                <a:ext uri="{FF2B5EF4-FFF2-40B4-BE49-F238E27FC236}">
                  <a16:creationId xmlns:a16="http://schemas.microsoft.com/office/drawing/2014/main" id="{B65490BA-6D8D-D1B9-6DE5-93D41B97189F}"/>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2C27C7-451E-9594-A49C-3D1C16874C45}"/>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5BDE1A-6D03-CF3B-50AC-90F580673403}"/>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0CB0F367-91BF-1A1A-53B9-1F599292B563}"/>
              </a:ext>
            </a:extLst>
          </p:cNvPr>
          <p:cNvPicPr>
            <a:picLocks noChangeAspect="1"/>
          </p:cNvPicPr>
          <p:nvPr/>
        </p:nvPicPr>
        <p:blipFill rotWithShape="1">
          <a:blip r:embed="rId4"/>
          <a:srcRect l="6961" t="21904" r="7052" b="29524"/>
          <a:stretch/>
        </p:blipFill>
        <p:spPr>
          <a:xfrm>
            <a:off x="188604" y="158260"/>
            <a:ext cx="1409682" cy="796292"/>
          </a:xfrm>
          <a:prstGeom prst="rect">
            <a:avLst/>
          </a:prstGeom>
        </p:spPr>
      </p:pic>
    </p:spTree>
    <p:extLst>
      <p:ext uri="{BB962C8B-B14F-4D97-AF65-F5344CB8AC3E}">
        <p14:creationId xmlns:p14="http://schemas.microsoft.com/office/powerpoint/2010/main" val="989045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5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8BC3F5-4E68-D70C-7193-97B1B4FF85F6}"/>
              </a:ext>
            </a:extLst>
          </p:cNvPr>
          <p:cNvSpPr>
            <a:spLocks noGrp="1"/>
          </p:cNvSpPr>
          <p:nvPr>
            <p:ph type="title"/>
          </p:nvPr>
        </p:nvSpPr>
        <p:spPr>
          <a:xfrm>
            <a:off x="9000885" y="-213423"/>
            <a:ext cx="2613872" cy="4794567"/>
          </a:xfrm>
        </p:spPr>
        <p:txBody>
          <a:bodyPr vert="horz" lIns="91440" tIns="45720" rIns="91440" bIns="45720" rtlCol="0" anchor="ctr">
            <a:normAutofit/>
          </a:bodyPr>
          <a:lstStyle/>
          <a:p>
            <a:r>
              <a:rPr lang="en-US" sz="2500">
                <a:solidFill>
                  <a:srgbClr val="FFFFFF"/>
                </a:solidFill>
                <a:latin typeface="+mj-lt"/>
              </a:rPr>
              <a:t>Thank you.</a:t>
            </a:r>
            <a:br>
              <a:rPr lang="en-US" sz="2500">
                <a:solidFill>
                  <a:srgbClr val="FFFFFF"/>
                </a:solidFill>
                <a:latin typeface="+mj-lt"/>
              </a:rPr>
            </a:br>
            <a:br>
              <a:rPr lang="en-US" sz="2500">
                <a:solidFill>
                  <a:srgbClr val="FFFFFF"/>
                </a:solidFill>
                <a:latin typeface="+mj-lt"/>
              </a:rPr>
            </a:br>
            <a:r>
              <a:rPr lang="en-US" sz="2500">
                <a:solidFill>
                  <a:srgbClr val="FFFFFF"/>
                </a:solidFill>
                <a:latin typeface="+mj-lt"/>
              </a:rPr>
              <a:t>Acknowledgments.</a:t>
            </a:r>
            <a:br>
              <a:rPr lang="en-US" sz="2500">
                <a:solidFill>
                  <a:srgbClr val="FFFFFF"/>
                </a:solidFill>
                <a:latin typeface="+mj-lt"/>
              </a:rPr>
            </a:br>
            <a:br>
              <a:rPr lang="en-US" sz="2500">
                <a:solidFill>
                  <a:srgbClr val="FFFFFF"/>
                </a:solidFill>
                <a:latin typeface="+mj-lt"/>
              </a:rPr>
            </a:br>
            <a:r>
              <a:rPr lang="en-US" sz="2500">
                <a:solidFill>
                  <a:srgbClr val="FFFFFF"/>
                </a:solidFill>
                <a:latin typeface="+mj-lt"/>
              </a:rPr>
              <a:t>Questions.</a:t>
            </a:r>
          </a:p>
        </p:txBody>
      </p:sp>
      <p:sp>
        <p:nvSpPr>
          <p:cNvPr id="104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C PA Program Highlight | East Carolina University - NCAPA">
            <a:extLst>
              <a:ext uri="{FF2B5EF4-FFF2-40B4-BE49-F238E27FC236}">
                <a16:creationId xmlns:a16="http://schemas.microsoft.com/office/drawing/2014/main" id="{5F42FB1A-DB54-09E4-2134-D26682AF7CD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357" r="15156"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1A64FF-DE10-305A-6480-F6E7769A0DF2}"/>
              </a:ext>
            </a:extLst>
          </p:cNvPr>
          <p:cNvPicPr>
            <a:picLocks noChangeAspect="1"/>
          </p:cNvPicPr>
          <p:nvPr/>
        </p:nvPicPr>
        <p:blipFill>
          <a:blip r:embed="rId4"/>
          <a:stretch>
            <a:fillRect/>
          </a:stretch>
        </p:blipFill>
        <p:spPr>
          <a:xfrm>
            <a:off x="9105267" y="3346704"/>
            <a:ext cx="1820245" cy="666394"/>
          </a:xfrm>
          <a:prstGeom prst="rect">
            <a:avLst/>
          </a:prstGeom>
        </p:spPr>
      </p:pic>
      <p:sp>
        <p:nvSpPr>
          <p:cNvPr id="3" name="TextBox 2">
            <a:extLst>
              <a:ext uri="{FF2B5EF4-FFF2-40B4-BE49-F238E27FC236}">
                <a16:creationId xmlns:a16="http://schemas.microsoft.com/office/drawing/2014/main" id="{07647037-BE1E-09E8-5CCD-3C2C0F3EEB42}"/>
              </a:ext>
            </a:extLst>
          </p:cNvPr>
          <p:cNvSpPr txBox="1"/>
          <p:nvPr/>
        </p:nvSpPr>
        <p:spPr>
          <a:xfrm>
            <a:off x="4557862" y="962966"/>
            <a:ext cx="3632582" cy="1015663"/>
          </a:xfrm>
          <a:prstGeom prst="rect">
            <a:avLst/>
          </a:prstGeom>
          <a:noFill/>
        </p:spPr>
        <p:txBody>
          <a:bodyPr wrap="square" rtlCol="0">
            <a:spAutoFit/>
          </a:bodyPr>
          <a:lstStyle/>
          <a:p>
            <a:pPr algn="ctr"/>
            <a:r>
              <a:rPr lang="en-US" sz="2000" b="1"/>
              <a:t>Human Movement Analysis Labs</a:t>
            </a:r>
          </a:p>
          <a:p>
            <a:pPr algn="ctr"/>
            <a:r>
              <a:rPr lang="en-US" sz="2000"/>
              <a:t>Stacey </a:t>
            </a:r>
            <a:r>
              <a:rPr lang="en-US" sz="2000" err="1"/>
              <a:t>Meardon</a:t>
            </a:r>
            <a:r>
              <a:rPr lang="en-US" sz="2000"/>
              <a:t>, John </a:t>
            </a:r>
            <a:r>
              <a:rPr lang="en-US" sz="2000" err="1"/>
              <a:t>Willson</a:t>
            </a:r>
            <a:r>
              <a:rPr lang="en-US" sz="2000"/>
              <a:t>, Ryan Wedge and Chia Cheng Lin</a:t>
            </a:r>
          </a:p>
        </p:txBody>
      </p:sp>
      <p:pic>
        <p:nvPicPr>
          <p:cNvPr id="6" name="Graphic 5" descr="Back with solid fill">
            <a:extLst>
              <a:ext uri="{FF2B5EF4-FFF2-40B4-BE49-F238E27FC236}">
                <a16:creationId xmlns:a16="http://schemas.microsoft.com/office/drawing/2014/main" id="{E9EC2B95-5AED-BAA9-B2C7-296C63E17A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976416">
            <a:off x="3333152" y="1376594"/>
            <a:ext cx="1484123" cy="914400"/>
          </a:xfrm>
          <a:prstGeom prst="rect">
            <a:avLst/>
          </a:prstGeom>
        </p:spPr>
      </p:pic>
      <p:pic>
        <p:nvPicPr>
          <p:cNvPr id="7" name="Picture 6" descr="Qr code&#10;&#10;Description automatically generated">
            <a:extLst>
              <a:ext uri="{FF2B5EF4-FFF2-40B4-BE49-F238E27FC236}">
                <a16:creationId xmlns:a16="http://schemas.microsoft.com/office/drawing/2014/main" id="{1D2EF36A-2B84-4A64-96DE-9CACFF343369}"/>
              </a:ext>
            </a:extLst>
          </p:cNvPr>
          <p:cNvPicPr>
            <a:picLocks noChangeAspect="1"/>
          </p:cNvPicPr>
          <p:nvPr/>
        </p:nvPicPr>
        <p:blipFill>
          <a:blip r:embed="rId7"/>
          <a:stretch>
            <a:fillRect/>
          </a:stretch>
        </p:blipFill>
        <p:spPr>
          <a:xfrm>
            <a:off x="9477518" y="4331769"/>
            <a:ext cx="1447994" cy="1447994"/>
          </a:xfrm>
          <a:prstGeom prst="rect">
            <a:avLst/>
          </a:prstGeom>
        </p:spPr>
      </p:pic>
      <p:sp>
        <p:nvSpPr>
          <p:cNvPr id="8" name="TextBox 7">
            <a:extLst>
              <a:ext uri="{FF2B5EF4-FFF2-40B4-BE49-F238E27FC236}">
                <a16:creationId xmlns:a16="http://schemas.microsoft.com/office/drawing/2014/main" id="{EC2EAD8B-A66F-4069-B934-60E387CE0669}"/>
              </a:ext>
            </a:extLst>
          </p:cNvPr>
          <p:cNvSpPr txBox="1"/>
          <p:nvPr/>
        </p:nvSpPr>
        <p:spPr>
          <a:xfrm>
            <a:off x="8809467" y="5913768"/>
            <a:ext cx="2784095" cy="369332"/>
          </a:xfrm>
          <a:prstGeom prst="rect">
            <a:avLst/>
          </a:prstGeom>
          <a:noFill/>
        </p:spPr>
        <p:txBody>
          <a:bodyPr wrap="none" rtlCol="0">
            <a:spAutoFit/>
          </a:bodyPr>
          <a:lstStyle/>
          <a:p>
            <a:r>
              <a:rPr lang="en-US">
                <a:solidFill>
                  <a:schemeClr val="bg1">
                    <a:lumMod val="95000"/>
                  </a:schemeClr>
                </a:solidFill>
              </a:rPr>
              <a:t>https://sites.ecu.edu/hmal/</a:t>
            </a:r>
          </a:p>
        </p:txBody>
      </p:sp>
    </p:spTree>
    <p:extLst>
      <p:ext uri="{BB962C8B-B14F-4D97-AF65-F5344CB8AC3E}">
        <p14:creationId xmlns:p14="http://schemas.microsoft.com/office/powerpoint/2010/main" val="1301429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32DF15-EE2D-4611-8CDB-EFAB64A494A9}"/>
              </a:ext>
            </a:extLst>
          </p:cNvPr>
          <p:cNvSpPr>
            <a:spLocks noGrp="1"/>
          </p:cNvSpPr>
          <p:nvPr>
            <p:ph idx="1"/>
          </p:nvPr>
        </p:nvSpPr>
        <p:spPr>
          <a:xfrm>
            <a:off x="893445" y="1422374"/>
            <a:ext cx="10515600" cy="4351338"/>
          </a:xfrm>
        </p:spPr>
        <p:txBody>
          <a:bodyPr>
            <a:noAutofit/>
          </a:bodyPr>
          <a:lstStyle/>
          <a:p>
            <a:pPr marL="514350" indent="-514350">
              <a:lnSpc>
                <a:spcPct val="100000"/>
              </a:lnSpc>
              <a:spcBef>
                <a:spcPts val="400"/>
              </a:spcBef>
              <a:buFont typeface="+mj-lt"/>
              <a:buAutoNum type="arabicPeriod"/>
            </a:pPr>
            <a:r>
              <a:rPr lang="en-US" sz="1400" b="0" i="0">
                <a:solidFill>
                  <a:srgbClr val="212121"/>
                </a:solidFill>
                <a:effectLst/>
                <a:latin typeface="Garamond" panose="02020404030301010803" pitchFamily="18" charset="0"/>
              </a:rPr>
              <a:t>Molloy JM, Pendergrass TL, Lee IE, </a:t>
            </a:r>
            <a:r>
              <a:rPr lang="en-US" sz="1400" b="0" i="0" err="1">
                <a:solidFill>
                  <a:srgbClr val="212121"/>
                </a:solidFill>
                <a:effectLst/>
                <a:latin typeface="Garamond" panose="02020404030301010803" pitchFamily="18" charset="0"/>
              </a:rPr>
              <a:t>Chervak</a:t>
            </a:r>
            <a:r>
              <a:rPr lang="en-US" sz="1400" b="0" i="0">
                <a:solidFill>
                  <a:srgbClr val="212121"/>
                </a:solidFill>
                <a:effectLst/>
                <a:latin typeface="Garamond" panose="02020404030301010803" pitchFamily="18" charset="0"/>
              </a:rPr>
              <a:t> MC, </a:t>
            </a:r>
            <a:r>
              <a:rPr lang="en-US" sz="1400" b="0" i="0" err="1">
                <a:solidFill>
                  <a:srgbClr val="212121"/>
                </a:solidFill>
                <a:effectLst/>
                <a:latin typeface="Garamond" panose="02020404030301010803" pitchFamily="18" charset="0"/>
              </a:rPr>
              <a:t>Hauret</a:t>
            </a:r>
            <a:r>
              <a:rPr lang="en-US" sz="1400" b="0" i="0">
                <a:solidFill>
                  <a:srgbClr val="212121"/>
                </a:solidFill>
                <a:effectLst/>
                <a:latin typeface="Garamond" panose="02020404030301010803" pitchFamily="18" charset="0"/>
              </a:rPr>
              <a:t> KG, </a:t>
            </a:r>
            <a:r>
              <a:rPr lang="en-US" sz="1400" b="0" i="0" err="1">
                <a:solidFill>
                  <a:srgbClr val="212121"/>
                </a:solidFill>
                <a:effectLst/>
                <a:latin typeface="Garamond" panose="02020404030301010803" pitchFamily="18" charset="0"/>
              </a:rPr>
              <a:t>Rhon</a:t>
            </a:r>
            <a:r>
              <a:rPr lang="en-US" sz="1400" b="0" i="0">
                <a:solidFill>
                  <a:srgbClr val="212121"/>
                </a:solidFill>
                <a:effectLst/>
                <a:latin typeface="Garamond" panose="02020404030301010803" pitchFamily="18" charset="0"/>
              </a:rPr>
              <a:t> DI. Musculoskeletal Injuries and United States Army Readiness Part I: Overview of Injuries and their Strategic Impact. Mil Med. 2020 Sep 18;185(9-10):e1461-e1471. </a:t>
            </a:r>
            <a:r>
              <a:rPr lang="en-US" sz="1400" b="0" i="0" err="1">
                <a:solidFill>
                  <a:srgbClr val="212121"/>
                </a:solidFill>
                <a:effectLst/>
                <a:latin typeface="Garamond" panose="02020404030301010803" pitchFamily="18" charset="0"/>
              </a:rPr>
              <a:t>doi</a:t>
            </a:r>
            <a:r>
              <a:rPr lang="en-US" sz="1400" b="0" i="0">
                <a:solidFill>
                  <a:srgbClr val="212121"/>
                </a:solidFill>
                <a:effectLst/>
                <a:latin typeface="Garamond" panose="02020404030301010803" pitchFamily="18" charset="0"/>
              </a:rPr>
              <a:t>: 10.1093/</a:t>
            </a:r>
            <a:r>
              <a:rPr lang="en-US" sz="1400" b="0" i="0" err="1">
                <a:solidFill>
                  <a:srgbClr val="212121"/>
                </a:solidFill>
                <a:effectLst/>
                <a:latin typeface="Garamond" panose="02020404030301010803" pitchFamily="18" charset="0"/>
              </a:rPr>
              <a:t>milmed</a:t>
            </a:r>
            <a:r>
              <a:rPr lang="en-US" sz="1400" b="0" i="0">
                <a:solidFill>
                  <a:srgbClr val="212121"/>
                </a:solidFill>
                <a:effectLst/>
                <a:latin typeface="Garamond" panose="02020404030301010803" pitchFamily="18" charset="0"/>
              </a:rPr>
              <a:t>/usaa027. PMID: 32175566.</a:t>
            </a:r>
          </a:p>
          <a:p>
            <a:pPr marL="514350" indent="-514350">
              <a:lnSpc>
                <a:spcPct val="100000"/>
              </a:lnSpc>
              <a:spcBef>
                <a:spcPts val="400"/>
              </a:spcBef>
              <a:buFont typeface="+mj-lt"/>
              <a:buAutoNum type="arabicPeriod"/>
            </a:pPr>
            <a:r>
              <a:rPr lang="en-US" sz="1400" err="1">
                <a:solidFill>
                  <a:srgbClr val="212121"/>
                </a:solidFill>
                <a:latin typeface="Garamond" panose="02020404030301010803" pitchFamily="18" charset="0"/>
              </a:rPr>
              <a:t>Brukner</a:t>
            </a:r>
            <a:r>
              <a:rPr lang="en-US" sz="1400">
                <a:solidFill>
                  <a:srgbClr val="212121"/>
                </a:solidFill>
                <a:latin typeface="Garamond" panose="02020404030301010803" pitchFamily="18" charset="0"/>
              </a:rPr>
              <a:t>, P., Bennell, K., &amp; Matheson, G. (1999). Stress fractures. Blackwell Science Incorporated.</a:t>
            </a:r>
          </a:p>
          <a:p>
            <a:pPr marL="514350" indent="-514350">
              <a:lnSpc>
                <a:spcPct val="100000"/>
              </a:lnSpc>
              <a:spcBef>
                <a:spcPts val="400"/>
              </a:spcBef>
              <a:buFont typeface="+mj-lt"/>
              <a:buAutoNum type="arabicPeriod"/>
            </a:pPr>
            <a:r>
              <a:rPr lang="en-US" sz="1400">
                <a:solidFill>
                  <a:srgbClr val="212121"/>
                </a:solidFill>
                <a:latin typeface="Garamond" panose="02020404030301010803" pitchFamily="18" charset="0"/>
              </a:rPr>
              <a:t>Wentz, L., Liu, P. Y., </a:t>
            </a:r>
            <a:r>
              <a:rPr lang="en-US" sz="1400" err="1">
                <a:solidFill>
                  <a:srgbClr val="212121"/>
                </a:solidFill>
                <a:latin typeface="Garamond" panose="02020404030301010803" pitchFamily="18" charset="0"/>
              </a:rPr>
              <a:t>Haymes</a:t>
            </a:r>
            <a:r>
              <a:rPr lang="en-US" sz="1400">
                <a:solidFill>
                  <a:srgbClr val="212121"/>
                </a:solidFill>
                <a:latin typeface="Garamond" panose="02020404030301010803" pitchFamily="18" charset="0"/>
              </a:rPr>
              <a:t>, E., &amp; </a:t>
            </a:r>
            <a:r>
              <a:rPr lang="en-US" sz="1400" err="1">
                <a:solidFill>
                  <a:srgbClr val="212121"/>
                </a:solidFill>
                <a:latin typeface="Garamond" panose="02020404030301010803" pitchFamily="18" charset="0"/>
              </a:rPr>
              <a:t>Ilich</a:t>
            </a:r>
            <a:r>
              <a:rPr lang="en-US" sz="1400">
                <a:solidFill>
                  <a:srgbClr val="212121"/>
                </a:solidFill>
                <a:latin typeface="Garamond" panose="02020404030301010803" pitchFamily="18" charset="0"/>
              </a:rPr>
              <a:t>, J. Z. (2011). Females have a greater incidence of stress fractures than males in both military and athletic populations: a systemic review. </a:t>
            </a:r>
            <a:r>
              <a:rPr lang="en-US" sz="1400" i="1">
                <a:solidFill>
                  <a:srgbClr val="212121"/>
                </a:solidFill>
                <a:latin typeface="Garamond" panose="02020404030301010803" pitchFamily="18" charset="0"/>
              </a:rPr>
              <a:t>Military medicine</a:t>
            </a:r>
            <a:r>
              <a:rPr lang="en-US" sz="1400">
                <a:solidFill>
                  <a:srgbClr val="212121"/>
                </a:solidFill>
                <a:latin typeface="Garamond" panose="02020404030301010803" pitchFamily="18" charset="0"/>
              </a:rPr>
              <a:t>, 176(4), 420-430.</a:t>
            </a:r>
          </a:p>
          <a:p>
            <a:pPr marL="514350" indent="-514350">
              <a:lnSpc>
                <a:spcPct val="100000"/>
              </a:lnSpc>
              <a:spcBef>
                <a:spcPts val="400"/>
              </a:spcBef>
              <a:buFont typeface="+mj-lt"/>
              <a:buAutoNum type="arabicPeriod"/>
            </a:pPr>
            <a:r>
              <a:rPr lang="en-US" sz="1400" err="1">
                <a:latin typeface="Garamond" panose="02020404030301010803" pitchFamily="18" charset="0"/>
              </a:rPr>
              <a:t>Meardon</a:t>
            </a:r>
            <a:r>
              <a:rPr lang="en-US" sz="1400">
                <a:latin typeface="Garamond" panose="02020404030301010803" pitchFamily="18" charset="0"/>
              </a:rPr>
              <a:t>, Stacey A., and Timothy R. Derrick. (2014) Effect of step width manipulation on tibial stress during running. </a:t>
            </a:r>
            <a:r>
              <a:rPr lang="en-US" sz="1400" i="1">
                <a:latin typeface="Garamond" panose="02020404030301010803" pitchFamily="18" charset="0"/>
              </a:rPr>
              <a:t>Journal of Biomechanics, </a:t>
            </a:r>
            <a:r>
              <a:rPr lang="en-US" sz="1400">
                <a:latin typeface="Garamond" panose="02020404030301010803" pitchFamily="18" charset="0"/>
              </a:rPr>
              <a:t>47(11): 2738-2744.</a:t>
            </a:r>
          </a:p>
          <a:p>
            <a:pPr marL="514350" indent="-514350">
              <a:lnSpc>
                <a:spcPct val="100000"/>
              </a:lnSpc>
              <a:spcBef>
                <a:spcPts val="400"/>
              </a:spcBef>
              <a:buFont typeface="+mj-lt"/>
              <a:buAutoNum type="arabicPeriod"/>
            </a:pPr>
            <a:r>
              <a:rPr lang="en-US" sz="1400" b="0" i="0" err="1">
                <a:solidFill>
                  <a:srgbClr val="222222"/>
                </a:solidFill>
                <a:effectLst/>
                <a:latin typeface="Garamond" panose="02020404030301010803" pitchFamily="18" charset="0"/>
              </a:rPr>
              <a:t>Meardon</a:t>
            </a:r>
            <a:r>
              <a:rPr lang="en-US" sz="1400" b="0" i="0">
                <a:solidFill>
                  <a:srgbClr val="222222"/>
                </a:solidFill>
                <a:effectLst/>
                <a:latin typeface="Garamond" panose="02020404030301010803" pitchFamily="18" charset="0"/>
              </a:rPr>
              <a:t>, S. A., &amp; Derrick, T. R. (2014). Effect of step width manipulation on tibial stress during running. </a:t>
            </a:r>
            <a:r>
              <a:rPr lang="en-US" sz="1400" b="0" i="1">
                <a:solidFill>
                  <a:srgbClr val="222222"/>
                </a:solidFill>
                <a:effectLst/>
                <a:latin typeface="Garamond" panose="02020404030301010803" pitchFamily="18" charset="0"/>
              </a:rPr>
              <a:t>Journal of Biomechanics</a:t>
            </a:r>
            <a:r>
              <a:rPr lang="en-US" sz="1400" b="0" i="0">
                <a:solidFill>
                  <a:srgbClr val="222222"/>
                </a:solidFill>
                <a:effectLst/>
                <a:latin typeface="Garamond" panose="02020404030301010803" pitchFamily="18" charset="0"/>
              </a:rPr>
              <a:t>, </a:t>
            </a:r>
            <a:r>
              <a:rPr lang="en-US" sz="1400" b="0" i="1">
                <a:solidFill>
                  <a:srgbClr val="222222"/>
                </a:solidFill>
                <a:effectLst/>
                <a:latin typeface="Garamond" panose="02020404030301010803" pitchFamily="18" charset="0"/>
              </a:rPr>
              <a:t>47</a:t>
            </a:r>
            <a:r>
              <a:rPr lang="en-US" sz="1400" b="0" i="0">
                <a:solidFill>
                  <a:srgbClr val="222222"/>
                </a:solidFill>
                <a:effectLst/>
                <a:latin typeface="Garamond" panose="02020404030301010803" pitchFamily="18" charset="0"/>
              </a:rPr>
              <a:t>(11), 2738-2744.</a:t>
            </a:r>
          </a:p>
          <a:p>
            <a:pPr marL="514350" indent="-514350">
              <a:lnSpc>
                <a:spcPct val="100000"/>
              </a:lnSpc>
              <a:spcBef>
                <a:spcPts val="400"/>
              </a:spcBef>
              <a:buFont typeface="+mj-lt"/>
              <a:buAutoNum type="arabicPeriod"/>
            </a:pPr>
            <a:r>
              <a:rPr lang="en-US" sz="1400" b="0" i="0" err="1">
                <a:solidFill>
                  <a:srgbClr val="222222"/>
                </a:solidFill>
                <a:effectLst/>
                <a:latin typeface="Garamond" panose="02020404030301010803" pitchFamily="18" charset="0"/>
              </a:rPr>
              <a:t>Meardon</a:t>
            </a:r>
            <a:r>
              <a:rPr lang="en-US" sz="1400" b="0" i="0">
                <a:solidFill>
                  <a:srgbClr val="222222"/>
                </a:solidFill>
                <a:effectLst/>
                <a:latin typeface="Garamond" panose="02020404030301010803" pitchFamily="18" charset="0"/>
              </a:rPr>
              <a:t>, S. A., Derrick, T. R., </a:t>
            </a:r>
            <a:r>
              <a:rPr lang="en-US" sz="1400" b="0" i="0" err="1">
                <a:solidFill>
                  <a:srgbClr val="222222"/>
                </a:solidFill>
                <a:effectLst/>
                <a:latin typeface="Garamond" panose="02020404030301010803" pitchFamily="18" charset="0"/>
              </a:rPr>
              <a:t>Willson</a:t>
            </a:r>
            <a:r>
              <a:rPr lang="en-US" sz="1400" b="0" i="0">
                <a:solidFill>
                  <a:srgbClr val="222222"/>
                </a:solidFill>
                <a:effectLst/>
                <a:latin typeface="Garamond" panose="02020404030301010803" pitchFamily="18" charset="0"/>
              </a:rPr>
              <a:t>, J. D., </a:t>
            </a:r>
            <a:r>
              <a:rPr lang="en-US" sz="1400" b="0" i="0" err="1">
                <a:solidFill>
                  <a:srgbClr val="222222"/>
                </a:solidFill>
                <a:effectLst/>
                <a:latin typeface="Garamond" panose="02020404030301010803" pitchFamily="18" charset="0"/>
              </a:rPr>
              <a:t>Baggaley</a:t>
            </a:r>
            <a:r>
              <a:rPr lang="en-US" sz="1400" b="0" i="0">
                <a:solidFill>
                  <a:srgbClr val="222222"/>
                </a:solidFill>
                <a:effectLst/>
                <a:latin typeface="Garamond" panose="02020404030301010803" pitchFamily="18" charset="0"/>
              </a:rPr>
              <a:t>, M., </a:t>
            </a:r>
            <a:r>
              <a:rPr lang="en-US" sz="1400" b="0" i="0" err="1">
                <a:solidFill>
                  <a:srgbClr val="222222"/>
                </a:solidFill>
                <a:effectLst/>
                <a:latin typeface="Garamond" panose="02020404030301010803" pitchFamily="18" charset="0"/>
              </a:rPr>
              <a:t>Steinbaker</a:t>
            </a:r>
            <a:r>
              <a:rPr lang="en-US" sz="1400" b="0" i="0">
                <a:solidFill>
                  <a:srgbClr val="222222"/>
                </a:solidFill>
                <a:effectLst/>
                <a:latin typeface="Garamond" panose="02020404030301010803" pitchFamily="18" charset="0"/>
              </a:rPr>
              <a:t>, C. R., Marshall, M., &amp; Willy, R. W. (2021). Peak and per-step tibial bone stress during walking and running in female and male recreational runners. </a:t>
            </a:r>
            <a:r>
              <a:rPr lang="en-US" sz="1400" b="0" i="1">
                <a:solidFill>
                  <a:srgbClr val="222222"/>
                </a:solidFill>
                <a:effectLst/>
                <a:latin typeface="Garamond" panose="02020404030301010803" pitchFamily="18" charset="0"/>
              </a:rPr>
              <a:t>The American Journal of Sports Medicine</a:t>
            </a:r>
            <a:r>
              <a:rPr lang="en-US" sz="1400" b="0" i="0">
                <a:solidFill>
                  <a:srgbClr val="222222"/>
                </a:solidFill>
                <a:effectLst/>
                <a:latin typeface="Garamond" panose="02020404030301010803" pitchFamily="18" charset="0"/>
              </a:rPr>
              <a:t>, </a:t>
            </a:r>
            <a:r>
              <a:rPr lang="en-US" sz="1400" b="0" i="1">
                <a:solidFill>
                  <a:srgbClr val="222222"/>
                </a:solidFill>
                <a:effectLst/>
                <a:latin typeface="Garamond" panose="02020404030301010803" pitchFamily="18" charset="0"/>
              </a:rPr>
              <a:t>49</a:t>
            </a:r>
            <a:r>
              <a:rPr lang="en-US" sz="1400" b="0" i="0">
                <a:solidFill>
                  <a:srgbClr val="222222"/>
                </a:solidFill>
                <a:effectLst/>
                <a:latin typeface="Garamond" panose="02020404030301010803" pitchFamily="18" charset="0"/>
              </a:rPr>
              <a:t>(8), 2227-2237.</a:t>
            </a:r>
          </a:p>
          <a:p>
            <a:pPr marL="514350" indent="-514350">
              <a:lnSpc>
                <a:spcPct val="100000"/>
              </a:lnSpc>
              <a:spcBef>
                <a:spcPts val="400"/>
              </a:spcBef>
              <a:buFont typeface="+mj-lt"/>
              <a:buAutoNum type="arabicPeriod"/>
            </a:pPr>
            <a:r>
              <a:rPr lang="en-US" sz="1400" b="0" i="0" err="1">
                <a:solidFill>
                  <a:srgbClr val="222222"/>
                </a:solidFill>
                <a:effectLst/>
                <a:latin typeface="Garamond" panose="02020404030301010803" pitchFamily="18" charset="0"/>
              </a:rPr>
              <a:t>Willson</a:t>
            </a:r>
            <a:r>
              <a:rPr lang="en-US" sz="1400" b="0" i="0">
                <a:solidFill>
                  <a:srgbClr val="222222"/>
                </a:solidFill>
                <a:effectLst/>
                <a:latin typeface="Garamond" panose="02020404030301010803" pitchFamily="18" charset="0"/>
              </a:rPr>
              <a:t>, J. D., </a:t>
            </a:r>
            <a:r>
              <a:rPr lang="en-US" sz="1400" b="0" i="0" err="1">
                <a:solidFill>
                  <a:srgbClr val="222222"/>
                </a:solidFill>
                <a:effectLst/>
                <a:latin typeface="Garamond" panose="02020404030301010803" pitchFamily="18" charset="0"/>
              </a:rPr>
              <a:t>Sharpee</a:t>
            </a:r>
            <a:r>
              <a:rPr lang="en-US" sz="1400" b="0" i="0">
                <a:solidFill>
                  <a:srgbClr val="222222"/>
                </a:solidFill>
                <a:effectLst/>
                <a:latin typeface="Garamond" panose="02020404030301010803" pitchFamily="18" charset="0"/>
              </a:rPr>
              <a:t>, R., </a:t>
            </a:r>
            <a:r>
              <a:rPr lang="en-US" sz="1400" b="0" i="0" err="1">
                <a:solidFill>
                  <a:srgbClr val="222222"/>
                </a:solidFill>
                <a:effectLst/>
                <a:latin typeface="Garamond" panose="02020404030301010803" pitchFamily="18" charset="0"/>
              </a:rPr>
              <a:t>Meardon</a:t>
            </a:r>
            <a:r>
              <a:rPr lang="en-US" sz="1400" b="0" i="0">
                <a:solidFill>
                  <a:srgbClr val="222222"/>
                </a:solidFill>
                <a:effectLst/>
                <a:latin typeface="Garamond" panose="02020404030301010803" pitchFamily="18" charset="0"/>
              </a:rPr>
              <a:t>, S. A., &amp; </a:t>
            </a:r>
            <a:r>
              <a:rPr lang="en-US" sz="1400" b="0" i="0" err="1">
                <a:solidFill>
                  <a:srgbClr val="222222"/>
                </a:solidFill>
                <a:effectLst/>
                <a:latin typeface="Garamond" panose="02020404030301010803" pitchFamily="18" charset="0"/>
              </a:rPr>
              <a:t>Kernozek</a:t>
            </a:r>
            <a:r>
              <a:rPr lang="en-US" sz="1400" b="0" i="0">
                <a:solidFill>
                  <a:srgbClr val="222222"/>
                </a:solidFill>
                <a:effectLst/>
                <a:latin typeface="Garamond" panose="02020404030301010803" pitchFamily="18" charset="0"/>
              </a:rPr>
              <a:t>, T. W. (2014). Effects of step length on patellofemoral joint stress in female runners with and without patellofemoral pain. </a:t>
            </a:r>
            <a:r>
              <a:rPr lang="en-US" sz="1400" b="0" i="1">
                <a:solidFill>
                  <a:srgbClr val="222222"/>
                </a:solidFill>
                <a:effectLst/>
                <a:latin typeface="Garamond" panose="02020404030301010803" pitchFamily="18" charset="0"/>
              </a:rPr>
              <a:t>Clinical biomechanics</a:t>
            </a:r>
            <a:r>
              <a:rPr lang="en-US" sz="1400" b="0" i="0">
                <a:solidFill>
                  <a:srgbClr val="222222"/>
                </a:solidFill>
                <a:effectLst/>
                <a:latin typeface="Garamond" panose="02020404030301010803" pitchFamily="18" charset="0"/>
              </a:rPr>
              <a:t>, </a:t>
            </a:r>
            <a:r>
              <a:rPr lang="en-US" sz="1400" b="0" i="1">
                <a:solidFill>
                  <a:srgbClr val="222222"/>
                </a:solidFill>
                <a:effectLst/>
                <a:latin typeface="Garamond" panose="02020404030301010803" pitchFamily="18" charset="0"/>
              </a:rPr>
              <a:t>29</a:t>
            </a:r>
            <a:r>
              <a:rPr lang="en-US" sz="1400" b="0" i="0">
                <a:solidFill>
                  <a:srgbClr val="222222"/>
                </a:solidFill>
                <a:effectLst/>
                <a:latin typeface="Garamond" panose="02020404030301010803" pitchFamily="18" charset="0"/>
              </a:rPr>
              <a:t>(3), 243-247.</a:t>
            </a:r>
          </a:p>
          <a:p>
            <a:pPr marL="514350" indent="-514350">
              <a:lnSpc>
                <a:spcPct val="100000"/>
              </a:lnSpc>
              <a:spcBef>
                <a:spcPts val="400"/>
              </a:spcBef>
              <a:buFont typeface="+mj-lt"/>
              <a:buAutoNum type="arabicPeriod"/>
            </a:pPr>
            <a:r>
              <a:rPr lang="en-US" sz="1400" b="0" i="0">
                <a:solidFill>
                  <a:srgbClr val="222222"/>
                </a:solidFill>
                <a:effectLst/>
                <a:latin typeface="Garamond" panose="02020404030301010803" pitchFamily="18" charset="0"/>
              </a:rPr>
              <a:t>Milner, C. E., </a:t>
            </a:r>
            <a:r>
              <a:rPr lang="en-US" sz="1400" b="0" i="0" err="1">
                <a:solidFill>
                  <a:srgbClr val="222222"/>
                </a:solidFill>
                <a:effectLst/>
                <a:latin typeface="Garamond" panose="02020404030301010803" pitchFamily="18" charset="0"/>
              </a:rPr>
              <a:t>Meardon</a:t>
            </a:r>
            <a:r>
              <a:rPr lang="en-US" sz="1400" b="0" i="0">
                <a:solidFill>
                  <a:srgbClr val="222222"/>
                </a:solidFill>
                <a:effectLst/>
                <a:latin typeface="Garamond" panose="02020404030301010803" pitchFamily="18" charset="0"/>
              </a:rPr>
              <a:t>, S. A., Hawkins, J. L., &amp; </a:t>
            </a:r>
            <a:r>
              <a:rPr lang="en-US" sz="1400" b="0" i="0" err="1">
                <a:solidFill>
                  <a:srgbClr val="222222"/>
                </a:solidFill>
                <a:effectLst/>
                <a:latin typeface="Garamond" panose="02020404030301010803" pitchFamily="18" charset="0"/>
              </a:rPr>
              <a:t>Willson</a:t>
            </a:r>
            <a:r>
              <a:rPr lang="en-US" sz="1400" b="0" i="0">
                <a:solidFill>
                  <a:srgbClr val="222222"/>
                </a:solidFill>
                <a:effectLst/>
                <a:latin typeface="Garamond" panose="02020404030301010803" pitchFamily="18" charset="0"/>
              </a:rPr>
              <a:t>, J. D. (2018). Walking velocity and step length adjustments affect knee joint contact forces in healthy weight and obese adults. </a:t>
            </a:r>
            <a:r>
              <a:rPr lang="en-US" sz="1400" b="0" i="1">
                <a:solidFill>
                  <a:srgbClr val="222222"/>
                </a:solidFill>
                <a:effectLst/>
                <a:latin typeface="Garamond" panose="02020404030301010803" pitchFamily="18" charset="0"/>
              </a:rPr>
              <a:t>Journal of </a:t>
            </a:r>
            <a:r>
              <a:rPr lang="en-US" sz="1400" b="0" i="1" err="1">
                <a:solidFill>
                  <a:srgbClr val="222222"/>
                </a:solidFill>
                <a:effectLst/>
                <a:latin typeface="Garamond" panose="02020404030301010803" pitchFamily="18" charset="0"/>
              </a:rPr>
              <a:t>Orthopaedic</a:t>
            </a:r>
            <a:r>
              <a:rPr lang="en-US" sz="1400" b="0" i="1">
                <a:solidFill>
                  <a:srgbClr val="222222"/>
                </a:solidFill>
                <a:effectLst/>
                <a:latin typeface="Garamond" panose="02020404030301010803" pitchFamily="18" charset="0"/>
              </a:rPr>
              <a:t> Research®</a:t>
            </a:r>
            <a:r>
              <a:rPr lang="en-US" sz="1400" b="0" i="0">
                <a:solidFill>
                  <a:srgbClr val="222222"/>
                </a:solidFill>
                <a:effectLst/>
                <a:latin typeface="Garamond" panose="02020404030301010803" pitchFamily="18" charset="0"/>
              </a:rPr>
              <a:t>, </a:t>
            </a:r>
            <a:r>
              <a:rPr lang="en-US" sz="1400" b="0" i="1">
                <a:solidFill>
                  <a:srgbClr val="222222"/>
                </a:solidFill>
                <a:effectLst/>
                <a:latin typeface="Garamond" panose="02020404030301010803" pitchFamily="18" charset="0"/>
              </a:rPr>
              <a:t>36</a:t>
            </a:r>
            <a:r>
              <a:rPr lang="en-US" sz="1400" b="0" i="0">
                <a:solidFill>
                  <a:srgbClr val="222222"/>
                </a:solidFill>
                <a:effectLst/>
                <a:latin typeface="Garamond" panose="02020404030301010803" pitchFamily="18" charset="0"/>
              </a:rPr>
              <a:t>(10), 2679-2686.</a:t>
            </a:r>
          </a:p>
          <a:p>
            <a:pPr marL="514350" indent="-514350">
              <a:lnSpc>
                <a:spcPct val="120000"/>
              </a:lnSpc>
              <a:spcBef>
                <a:spcPts val="400"/>
              </a:spcBef>
              <a:buFont typeface="+mj-lt"/>
              <a:buAutoNum type="arabicPeriod" startAt="9"/>
            </a:pPr>
            <a:r>
              <a:rPr lang="en-US" sz="1400" b="0" i="0" err="1">
                <a:solidFill>
                  <a:srgbClr val="222222"/>
                </a:solidFill>
                <a:effectLst/>
                <a:latin typeface="Garamond" panose="02020404030301010803" pitchFamily="18" charset="0"/>
              </a:rPr>
              <a:t>Willson</a:t>
            </a:r>
            <a:r>
              <a:rPr lang="en-US" sz="1400" b="0" i="0">
                <a:solidFill>
                  <a:srgbClr val="222222"/>
                </a:solidFill>
                <a:effectLst/>
                <a:latin typeface="Garamond" panose="02020404030301010803" pitchFamily="18" charset="0"/>
              </a:rPr>
              <a:t>, J. D., Ratcliff, O. M., </a:t>
            </a:r>
            <a:r>
              <a:rPr lang="en-US" sz="1400" b="0" i="0" err="1">
                <a:solidFill>
                  <a:srgbClr val="222222"/>
                </a:solidFill>
                <a:effectLst/>
                <a:latin typeface="Garamond" panose="02020404030301010803" pitchFamily="18" charset="0"/>
              </a:rPr>
              <a:t>Meardon</a:t>
            </a:r>
            <a:r>
              <a:rPr lang="en-US" sz="1400" b="0" i="0">
                <a:solidFill>
                  <a:srgbClr val="222222"/>
                </a:solidFill>
                <a:effectLst/>
                <a:latin typeface="Garamond" panose="02020404030301010803" pitchFamily="18" charset="0"/>
              </a:rPr>
              <a:t>, S. A., &amp; Willy, R. W. (2015). Influence of step length and landing pattern on patellofemoral joint kinetics during running. </a:t>
            </a:r>
            <a:r>
              <a:rPr lang="en-US" sz="1400" b="0" i="1">
                <a:solidFill>
                  <a:srgbClr val="222222"/>
                </a:solidFill>
                <a:effectLst/>
                <a:latin typeface="Garamond" panose="02020404030301010803" pitchFamily="18" charset="0"/>
              </a:rPr>
              <a:t>Scandinavian journal of medicine &amp; science in sports</a:t>
            </a:r>
            <a:r>
              <a:rPr lang="en-US" sz="1400" b="0" i="0">
                <a:solidFill>
                  <a:srgbClr val="222222"/>
                </a:solidFill>
                <a:effectLst/>
                <a:latin typeface="Garamond" panose="02020404030301010803" pitchFamily="18" charset="0"/>
              </a:rPr>
              <a:t>, </a:t>
            </a:r>
            <a:r>
              <a:rPr lang="en-US" sz="1400" b="0" i="1">
                <a:solidFill>
                  <a:srgbClr val="222222"/>
                </a:solidFill>
                <a:effectLst/>
                <a:latin typeface="Garamond" panose="02020404030301010803" pitchFamily="18" charset="0"/>
              </a:rPr>
              <a:t>25</a:t>
            </a:r>
            <a:r>
              <a:rPr lang="en-US" sz="1400" b="0" i="0">
                <a:solidFill>
                  <a:srgbClr val="222222"/>
                </a:solidFill>
                <a:effectLst/>
                <a:latin typeface="Garamond" panose="02020404030301010803" pitchFamily="18" charset="0"/>
              </a:rPr>
              <a:t>(6), 736-743.</a:t>
            </a:r>
          </a:p>
          <a:p>
            <a:pPr marL="514350" indent="-514350">
              <a:lnSpc>
                <a:spcPct val="120000"/>
              </a:lnSpc>
              <a:spcBef>
                <a:spcPts val="400"/>
              </a:spcBef>
              <a:buFont typeface="+mj-lt"/>
              <a:buAutoNum type="arabicPeriod" startAt="9"/>
            </a:pPr>
            <a:r>
              <a:rPr lang="en-US" sz="1400" b="0" i="0">
                <a:solidFill>
                  <a:srgbClr val="222222"/>
                </a:solidFill>
                <a:effectLst/>
                <a:latin typeface="Garamond" panose="02020404030301010803" pitchFamily="18" charset="0"/>
              </a:rPr>
              <a:t>Willy, R. W., </a:t>
            </a:r>
            <a:r>
              <a:rPr lang="en-US" sz="1400" b="0" i="0" err="1">
                <a:solidFill>
                  <a:srgbClr val="222222"/>
                </a:solidFill>
                <a:effectLst/>
                <a:latin typeface="Garamond" panose="02020404030301010803" pitchFamily="18" charset="0"/>
              </a:rPr>
              <a:t>Meardon</a:t>
            </a:r>
            <a:r>
              <a:rPr lang="en-US" sz="1400" b="0" i="0">
                <a:solidFill>
                  <a:srgbClr val="222222"/>
                </a:solidFill>
                <a:effectLst/>
                <a:latin typeface="Garamond" panose="02020404030301010803" pitchFamily="18" charset="0"/>
              </a:rPr>
              <a:t>, S. A., Schmidt, A., Blaylock, N. R., </a:t>
            </a:r>
            <a:r>
              <a:rPr lang="en-US" sz="1400" b="0" i="0" err="1">
                <a:solidFill>
                  <a:srgbClr val="222222"/>
                </a:solidFill>
                <a:effectLst/>
                <a:latin typeface="Garamond" panose="02020404030301010803" pitchFamily="18" charset="0"/>
              </a:rPr>
              <a:t>Hadding</a:t>
            </a:r>
            <a:r>
              <a:rPr lang="en-US" sz="1400" b="0" i="0">
                <a:solidFill>
                  <a:srgbClr val="222222"/>
                </a:solidFill>
                <a:effectLst/>
                <a:latin typeface="Garamond" panose="02020404030301010803" pitchFamily="18" charset="0"/>
              </a:rPr>
              <a:t>, S. A., &amp; </a:t>
            </a:r>
            <a:r>
              <a:rPr lang="en-US" sz="1400" b="0" i="0" err="1">
                <a:solidFill>
                  <a:srgbClr val="222222"/>
                </a:solidFill>
                <a:effectLst/>
                <a:latin typeface="Garamond" panose="02020404030301010803" pitchFamily="18" charset="0"/>
              </a:rPr>
              <a:t>Willson</a:t>
            </a:r>
            <a:r>
              <a:rPr lang="en-US" sz="1400" b="0" i="0">
                <a:solidFill>
                  <a:srgbClr val="222222"/>
                </a:solidFill>
                <a:effectLst/>
                <a:latin typeface="Garamond" panose="02020404030301010803" pitchFamily="18" charset="0"/>
              </a:rPr>
              <a:t>, J. D. (2016). Changes in tibiofemoral contact forces during running in response to in-field gait retraining. </a:t>
            </a:r>
            <a:r>
              <a:rPr lang="en-US" sz="1400" b="0" i="1">
                <a:solidFill>
                  <a:srgbClr val="222222"/>
                </a:solidFill>
                <a:effectLst/>
                <a:latin typeface="Garamond" panose="02020404030301010803" pitchFamily="18" charset="0"/>
              </a:rPr>
              <a:t>Journal of Sports Sciences</a:t>
            </a:r>
            <a:r>
              <a:rPr lang="en-US" sz="1400" b="0" i="0">
                <a:solidFill>
                  <a:srgbClr val="222222"/>
                </a:solidFill>
                <a:effectLst/>
                <a:latin typeface="Garamond" panose="02020404030301010803" pitchFamily="18" charset="0"/>
              </a:rPr>
              <a:t>, </a:t>
            </a:r>
            <a:r>
              <a:rPr lang="en-US" sz="1400" b="0" i="1">
                <a:solidFill>
                  <a:srgbClr val="222222"/>
                </a:solidFill>
                <a:effectLst/>
                <a:latin typeface="Garamond" panose="02020404030301010803" pitchFamily="18" charset="0"/>
              </a:rPr>
              <a:t>34</a:t>
            </a:r>
            <a:r>
              <a:rPr lang="en-US" sz="1400" b="0" i="0">
                <a:solidFill>
                  <a:srgbClr val="222222"/>
                </a:solidFill>
                <a:effectLst/>
                <a:latin typeface="Garamond" panose="02020404030301010803" pitchFamily="18" charset="0"/>
              </a:rPr>
              <a:t>(17), 1602-1611.</a:t>
            </a:r>
          </a:p>
          <a:p>
            <a:pPr marL="514350" indent="-514350">
              <a:lnSpc>
                <a:spcPct val="100000"/>
              </a:lnSpc>
              <a:spcBef>
                <a:spcPts val="400"/>
              </a:spcBef>
              <a:buFont typeface="+mj-lt"/>
              <a:buAutoNum type="arabicPeriod"/>
            </a:pPr>
            <a:endParaRPr lang="en-US" sz="1400" b="0" i="0">
              <a:solidFill>
                <a:srgbClr val="222222"/>
              </a:solidFill>
              <a:effectLst/>
              <a:latin typeface="Garamond" panose="02020404030301010803" pitchFamily="18" charset="0"/>
            </a:endParaRPr>
          </a:p>
        </p:txBody>
      </p:sp>
      <p:sp>
        <p:nvSpPr>
          <p:cNvPr id="6" name="Title 1">
            <a:extLst>
              <a:ext uri="{FF2B5EF4-FFF2-40B4-BE49-F238E27FC236}">
                <a16:creationId xmlns:a16="http://schemas.microsoft.com/office/drawing/2014/main" id="{732CBAA9-B661-20A4-01B4-B53BB9A41A2D}"/>
              </a:ext>
            </a:extLst>
          </p:cNvPr>
          <p:cNvSpPr>
            <a:spLocks noGrp="1"/>
          </p:cNvSpPr>
          <p:nvPr>
            <p:ph type="title"/>
          </p:nvPr>
        </p:nvSpPr>
        <p:spPr>
          <a:xfrm>
            <a:off x="1884045" y="369186"/>
            <a:ext cx="9525000" cy="552385"/>
          </a:xfrm>
        </p:spPr>
        <p:txBody>
          <a:bodyPr>
            <a:noAutofit/>
          </a:bodyPr>
          <a:lstStyle/>
          <a:p>
            <a:r>
              <a:rPr lang="en-US">
                <a:latin typeface="Garamond" panose="02020404030301010803" pitchFamily="18" charset="0"/>
              </a:rPr>
              <a:t>References</a:t>
            </a:r>
          </a:p>
        </p:txBody>
      </p:sp>
      <p:grpSp>
        <p:nvGrpSpPr>
          <p:cNvPr id="2" name="Group 1">
            <a:extLst>
              <a:ext uri="{FF2B5EF4-FFF2-40B4-BE49-F238E27FC236}">
                <a16:creationId xmlns:a16="http://schemas.microsoft.com/office/drawing/2014/main" id="{5571D47F-D9F0-33B7-5D68-A72D4F9471A6}"/>
              </a:ext>
            </a:extLst>
          </p:cNvPr>
          <p:cNvGrpSpPr/>
          <p:nvPr/>
        </p:nvGrpSpPr>
        <p:grpSpPr>
          <a:xfrm>
            <a:off x="-16058" y="1155005"/>
            <a:ext cx="12192016" cy="148108"/>
            <a:chOff x="-16" y="946459"/>
            <a:chExt cx="12192016" cy="148108"/>
          </a:xfrm>
        </p:grpSpPr>
        <p:sp>
          <p:nvSpPr>
            <p:cNvPr id="4" name="Rectangle 2">
              <a:extLst>
                <a:ext uri="{FF2B5EF4-FFF2-40B4-BE49-F238E27FC236}">
                  <a16:creationId xmlns:a16="http://schemas.microsoft.com/office/drawing/2014/main" id="{FCD5DC3C-78E5-03FC-86F9-815EFD1ED055}"/>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AE15C7-1DDF-F8F1-51C2-E459661A2D08}"/>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8C49BC-EF52-C0EF-73D7-5B30DD55C644}"/>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2D7FC31E-AA49-9A85-A217-EDD563918DC9}"/>
              </a:ext>
            </a:extLst>
          </p:cNvPr>
          <p:cNvPicPr>
            <a:picLocks noChangeAspect="1"/>
          </p:cNvPicPr>
          <p:nvPr/>
        </p:nvPicPr>
        <p:blipFill rotWithShape="1">
          <a:blip r:embed="rId3"/>
          <a:srcRect l="6961" t="21904" r="7052" b="29524"/>
          <a:stretch/>
        </p:blipFill>
        <p:spPr>
          <a:xfrm>
            <a:off x="188604" y="158260"/>
            <a:ext cx="1409682" cy="796292"/>
          </a:xfrm>
          <a:prstGeom prst="rect">
            <a:avLst/>
          </a:prstGeom>
        </p:spPr>
      </p:pic>
    </p:spTree>
    <p:extLst>
      <p:ext uri="{BB962C8B-B14F-4D97-AF65-F5344CB8AC3E}">
        <p14:creationId xmlns:p14="http://schemas.microsoft.com/office/powerpoint/2010/main" val="1894586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B32839-4DED-F65E-B3DB-ED5CA5F28066}"/>
              </a:ext>
            </a:extLst>
          </p:cNvPr>
          <p:cNvSpPr>
            <a:spLocks noGrp="1"/>
          </p:cNvSpPr>
          <p:nvPr>
            <p:ph idx="1"/>
          </p:nvPr>
        </p:nvSpPr>
        <p:spPr>
          <a:xfrm>
            <a:off x="838200" y="1434158"/>
            <a:ext cx="10515600" cy="4351338"/>
          </a:xfrm>
        </p:spPr>
        <p:txBody>
          <a:bodyPr>
            <a:normAutofit fontScale="25000" lnSpcReduction="20000"/>
          </a:bodyPr>
          <a:lstStyle/>
          <a:p>
            <a:pPr marL="525463" indent="-525463">
              <a:lnSpc>
                <a:spcPct val="120000"/>
              </a:lnSpc>
              <a:spcBef>
                <a:spcPts val="400"/>
              </a:spcBef>
              <a:buFont typeface="+mj-lt"/>
              <a:buAutoNum type="arabicPeriod" startAt="11"/>
            </a:pPr>
            <a:r>
              <a:rPr lang="en-US" sz="5600" b="0" i="0" err="1">
                <a:solidFill>
                  <a:srgbClr val="222222"/>
                </a:solidFill>
                <a:effectLst/>
                <a:latin typeface="Garamond" panose="02020404030301010803" pitchFamily="18" charset="0"/>
              </a:rPr>
              <a:t>Willson</a:t>
            </a:r>
            <a:r>
              <a:rPr lang="en-US" sz="5600" b="0" i="0">
                <a:solidFill>
                  <a:srgbClr val="222222"/>
                </a:solidFill>
                <a:effectLst/>
                <a:latin typeface="Garamond" panose="02020404030301010803" pitchFamily="18" charset="0"/>
              </a:rPr>
              <a:t>, J. D., Loss, J. R., Willy, R. W., &amp; </a:t>
            </a:r>
            <a:r>
              <a:rPr lang="en-US" sz="5600" b="0" i="0" err="1">
                <a:solidFill>
                  <a:srgbClr val="222222"/>
                </a:solidFill>
                <a:effectLst/>
                <a:latin typeface="Garamond" panose="02020404030301010803" pitchFamily="18" charset="0"/>
              </a:rPr>
              <a:t>Meardon</a:t>
            </a:r>
            <a:r>
              <a:rPr lang="en-US" sz="5600" b="0" i="0">
                <a:solidFill>
                  <a:srgbClr val="222222"/>
                </a:solidFill>
                <a:effectLst/>
                <a:latin typeface="Garamond" panose="02020404030301010803" pitchFamily="18" charset="0"/>
              </a:rPr>
              <a:t>, S. A. (2015). Sex differences in running mechanics and patellofemoral joint kinetics following an exhaustive run. </a:t>
            </a:r>
            <a:r>
              <a:rPr lang="en-US" sz="5600" b="0" i="1">
                <a:solidFill>
                  <a:srgbClr val="222222"/>
                </a:solidFill>
                <a:effectLst/>
                <a:latin typeface="Garamond" panose="02020404030301010803" pitchFamily="18" charset="0"/>
              </a:rPr>
              <a:t>Journal of biomechanics</a:t>
            </a:r>
            <a:r>
              <a:rPr lang="en-US" sz="5600" b="0" i="0">
                <a:solidFill>
                  <a:srgbClr val="222222"/>
                </a:solidFill>
                <a:effectLst/>
                <a:latin typeface="Garamond" panose="02020404030301010803" pitchFamily="18" charset="0"/>
              </a:rPr>
              <a:t>, </a:t>
            </a:r>
            <a:r>
              <a:rPr lang="en-US" sz="5600" b="0" i="1">
                <a:solidFill>
                  <a:srgbClr val="222222"/>
                </a:solidFill>
                <a:effectLst/>
                <a:latin typeface="Garamond" panose="02020404030301010803" pitchFamily="18" charset="0"/>
              </a:rPr>
              <a:t>48</a:t>
            </a:r>
            <a:r>
              <a:rPr lang="en-US" sz="5600" b="0" i="0">
                <a:solidFill>
                  <a:srgbClr val="222222"/>
                </a:solidFill>
                <a:effectLst/>
                <a:latin typeface="Garamond" panose="02020404030301010803" pitchFamily="18" charset="0"/>
              </a:rPr>
              <a:t>(15), 4155-4159.</a:t>
            </a:r>
          </a:p>
          <a:p>
            <a:pPr marL="514350" indent="-514350">
              <a:lnSpc>
                <a:spcPct val="120000"/>
              </a:lnSpc>
              <a:spcBef>
                <a:spcPts val="400"/>
              </a:spcBef>
              <a:buFont typeface="+mj-lt"/>
              <a:buAutoNum type="arabicPeriod" startAt="11"/>
            </a:pPr>
            <a:r>
              <a:rPr lang="en-US" sz="5600" b="0" i="0">
                <a:solidFill>
                  <a:srgbClr val="222222"/>
                </a:solidFill>
                <a:effectLst/>
                <a:latin typeface="Garamond" panose="02020404030301010803" pitchFamily="18" charset="0"/>
              </a:rPr>
              <a:t>Rice, H. M., Weir, G., Trudeau, M. B., </a:t>
            </a:r>
            <a:r>
              <a:rPr lang="en-US" sz="5600" b="0" i="0" err="1">
                <a:solidFill>
                  <a:srgbClr val="222222"/>
                </a:solidFill>
                <a:effectLst/>
                <a:latin typeface="Garamond" panose="02020404030301010803" pitchFamily="18" charset="0"/>
              </a:rPr>
              <a:t>Meardon</a:t>
            </a:r>
            <a:r>
              <a:rPr lang="en-US" sz="5600" b="0" i="0">
                <a:solidFill>
                  <a:srgbClr val="222222"/>
                </a:solidFill>
                <a:effectLst/>
                <a:latin typeface="Garamond" panose="02020404030301010803" pitchFamily="18" charset="0"/>
              </a:rPr>
              <a:t>, S., Derrick, T., &amp; Hamill, J. (2019). Estimating tibial stress throughout the duration of a treadmill run.</a:t>
            </a:r>
            <a:endParaRPr lang="en-US" sz="5600">
              <a:solidFill>
                <a:srgbClr val="222222"/>
              </a:solidFill>
              <a:latin typeface="Garamond" panose="02020404030301010803" pitchFamily="18" charset="0"/>
            </a:endParaRPr>
          </a:p>
          <a:p>
            <a:pPr marL="514350" indent="-514350">
              <a:lnSpc>
                <a:spcPct val="120000"/>
              </a:lnSpc>
              <a:spcBef>
                <a:spcPts val="400"/>
              </a:spcBef>
              <a:buFont typeface="+mj-lt"/>
              <a:buAutoNum type="arabicPeriod" startAt="11"/>
            </a:pPr>
            <a:r>
              <a:rPr lang="en-US" sz="5600" b="0" i="0">
                <a:solidFill>
                  <a:srgbClr val="222222"/>
                </a:solidFill>
                <a:effectLst/>
                <a:latin typeface="Garamond" panose="02020404030301010803" pitchFamily="18" charset="0"/>
              </a:rPr>
              <a:t>Rice, H. M., Kenny, M., Ellison, M. A., Fulford, J., </a:t>
            </a:r>
            <a:r>
              <a:rPr lang="en-US" sz="5600" b="0" i="0" err="1">
                <a:solidFill>
                  <a:srgbClr val="222222"/>
                </a:solidFill>
                <a:effectLst/>
                <a:latin typeface="Garamond" panose="02020404030301010803" pitchFamily="18" charset="0"/>
              </a:rPr>
              <a:t>Meardon</a:t>
            </a:r>
            <a:r>
              <a:rPr lang="en-US" sz="5600" b="0" i="0">
                <a:solidFill>
                  <a:srgbClr val="222222"/>
                </a:solidFill>
                <a:effectLst/>
                <a:latin typeface="Garamond" panose="02020404030301010803" pitchFamily="18" charset="0"/>
              </a:rPr>
              <a:t>, S. A., Derrick, T. R., &amp; Hamill, J. (2020). Tibial stress during running following a repeated calf‐raise protocol. </a:t>
            </a:r>
            <a:r>
              <a:rPr lang="en-US" sz="5600" b="0" i="1">
                <a:solidFill>
                  <a:srgbClr val="222222"/>
                </a:solidFill>
                <a:effectLst/>
                <a:latin typeface="Garamond" panose="02020404030301010803" pitchFamily="18" charset="0"/>
              </a:rPr>
              <a:t>Scandinavian Journal of Medicine &amp; Science in Sports</a:t>
            </a:r>
            <a:r>
              <a:rPr lang="en-US" sz="5600" b="0" i="0">
                <a:solidFill>
                  <a:srgbClr val="222222"/>
                </a:solidFill>
                <a:effectLst/>
                <a:latin typeface="Garamond" panose="02020404030301010803" pitchFamily="18" charset="0"/>
              </a:rPr>
              <a:t>, </a:t>
            </a:r>
            <a:r>
              <a:rPr lang="en-US" sz="5600" b="0" i="1">
                <a:solidFill>
                  <a:srgbClr val="222222"/>
                </a:solidFill>
                <a:effectLst/>
                <a:latin typeface="Garamond" panose="02020404030301010803" pitchFamily="18" charset="0"/>
              </a:rPr>
              <a:t>30</a:t>
            </a:r>
            <a:r>
              <a:rPr lang="en-US" sz="5600" b="0" i="0">
                <a:solidFill>
                  <a:srgbClr val="222222"/>
                </a:solidFill>
                <a:effectLst/>
                <a:latin typeface="Garamond" panose="02020404030301010803" pitchFamily="18" charset="0"/>
              </a:rPr>
              <a:t>(12), 2382-2389.</a:t>
            </a:r>
          </a:p>
          <a:p>
            <a:pPr marL="514350" indent="-514350">
              <a:lnSpc>
                <a:spcPct val="120000"/>
              </a:lnSpc>
              <a:spcBef>
                <a:spcPts val="400"/>
              </a:spcBef>
              <a:buFont typeface="+mj-lt"/>
              <a:buAutoNum type="arabicPeriod" startAt="11"/>
            </a:pPr>
            <a:r>
              <a:rPr lang="en-US" sz="5600" b="0" i="0" err="1">
                <a:solidFill>
                  <a:srgbClr val="222222"/>
                </a:solidFill>
                <a:effectLst/>
                <a:latin typeface="Garamond" panose="02020404030301010803" pitchFamily="18" charset="0"/>
              </a:rPr>
              <a:t>Meardon</a:t>
            </a:r>
            <a:r>
              <a:rPr lang="en-US" sz="5600" b="0" i="0">
                <a:solidFill>
                  <a:srgbClr val="222222"/>
                </a:solidFill>
                <a:effectLst/>
                <a:latin typeface="Garamond" panose="02020404030301010803" pitchFamily="18" charset="0"/>
              </a:rPr>
              <a:t>, S. A., </a:t>
            </a:r>
            <a:r>
              <a:rPr lang="en-US" sz="5600" b="0" i="0" err="1">
                <a:solidFill>
                  <a:srgbClr val="222222"/>
                </a:solidFill>
                <a:effectLst/>
                <a:latin typeface="Garamond" panose="02020404030301010803" pitchFamily="18" charset="0"/>
              </a:rPr>
              <a:t>Willson</a:t>
            </a:r>
            <a:r>
              <a:rPr lang="en-US" sz="5600" b="0" i="0">
                <a:solidFill>
                  <a:srgbClr val="222222"/>
                </a:solidFill>
                <a:effectLst/>
                <a:latin typeface="Garamond" panose="02020404030301010803" pitchFamily="18" charset="0"/>
              </a:rPr>
              <a:t>, J. D., </a:t>
            </a:r>
            <a:r>
              <a:rPr lang="en-US" sz="5600" b="0" i="0" err="1">
                <a:solidFill>
                  <a:srgbClr val="222222"/>
                </a:solidFill>
                <a:effectLst/>
                <a:latin typeface="Garamond" panose="02020404030301010803" pitchFamily="18" charset="0"/>
              </a:rPr>
              <a:t>Kernozek</a:t>
            </a:r>
            <a:r>
              <a:rPr lang="en-US" sz="5600" b="0" i="0">
                <a:solidFill>
                  <a:srgbClr val="222222"/>
                </a:solidFill>
                <a:effectLst/>
                <a:latin typeface="Garamond" panose="02020404030301010803" pitchFamily="18" charset="0"/>
              </a:rPr>
              <a:t>, T. W., </a:t>
            </a:r>
            <a:r>
              <a:rPr lang="en-US" sz="5600" b="0" i="0" err="1">
                <a:solidFill>
                  <a:srgbClr val="222222"/>
                </a:solidFill>
                <a:effectLst/>
                <a:latin typeface="Garamond" panose="02020404030301010803" pitchFamily="18" charset="0"/>
              </a:rPr>
              <a:t>Duerst</a:t>
            </a:r>
            <a:r>
              <a:rPr lang="en-US" sz="5600" b="0" i="0">
                <a:solidFill>
                  <a:srgbClr val="222222"/>
                </a:solidFill>
                <a:effectLst/>
                <a:latin typeface="Garamond" panose="02020404030301010803" pitchFamily="18" charset="0"/>
              </a:rPr>
              <a:t>, A. H., &amp; Derrick, T. R. (2018). Shoe cushioning affects lower extremity joint contact forces during running. </a:t>
            </a:r>
            <a:r>
              <a:rPr lang="en-US" sz="5600" b="0" i="1">
                <a:solidFill>
                  <a:srgbClr val="222222"/>
                </a:solidFill>
                <a:effectLst/>
                <a:latin typeface="Garamond" panose="02020404030301010803" pitchFamily="18" charset="0"/>
              </a:rPr>
              <a:t>Footwear Science</a:t>
            </a:r>
            <a:r>
              <a:rPr lang="en-US" sz="5600" b="0" i="0">
                <a:solidFill>
                  <a:srgbClr val="222222"/>
                </a:solidFill>
                <a:effectLst/>
                <a:latin typeface="Garamond" panose="02020404030301010803" pitchFamily="18" charset="0"/>
              </a:rPr>
              <a:t>, </a:t>
            </a:r>
            <a:r>
              <a:rPr lang="en-US" sz="5600" b="0" i="1">
                <a:solidFill>
                  <a:srgbClr val="222222"/>
                </a:solidFill>
                <a:effectLst/>
                <a:latin typeface="Garamond" panose="02020404030301010803" pitchFamily="18" charset="0"/>
              </a:rPr>
              <a:t>10</a:t>
            </a:r>
            <a:r>
              <a:rPr lang="en-US" sz="5600" b="0" i="0">
                <a:solidFill>
                  <a:srgbClr val="222222"/>
                </a:solidFill>
                <a:effectLst/>
                <a:latin typeface="Garamond" panose="02020404030301010803" pitchFamily="18" charset="0"/>
              </a:rPr>
              <a:t>(2), 109-117.</a:t>
            </a:r>
          </a:p>
          <a:p>
            <a:pPr marL="514350" indent="-514350">
              <a:lnSpc>
                <a:spcPct val="120000"/>
              </a:lnSpc>
              <a:spcBef>
                <a:spcPts val="400"/>
              </a:spcBef>
              <a:buFont typeface="+mj-lt"/>
              <a:buAutoNum type="arabicPeriod" startAt="11"/>
            </a:pPr>
            <a:r>
              <a:rPr lang="en-US" sz="5600" b="0" i="0" err="1">
                <a:solidFill>
                  <a:srgbClr val="222222"/>
                </a:solidFill>
                <a:effectLst/>
                <a:latin typeface="Garamond" panose="02020404030301010803" pitchFamily="18" charset="0"/>
              </a:rPr>
              <a:t>Bowersock</a:t>
            </a:r>
            <a:r>
              <a:rPr lang="en-US" sz="5600" b="0" i="0">
                <a:solidFill>
                  <a:srgbClr val="222222"/>
                </a:solidFill>
                <a:effectLst/>
                <a:latin typeface="Garamond" panose="02020404030301010803" pitchFamily="18" charset="0"/>
              </a:rPr>
              <a:t>, C. D., Willy, R. W., DeVita, P., &amp; </a:t>
            </a:r>
            <a:r>
              <a:rPr lang="en-US" sz="5600" b="0" i="0" err="1">
                <a:solidFill>
                  <a:srgbClr val="222222"/>
                </a:solidFill>
                <a:effectLst/>
                <a:latin typeface="Garamond" panose="02020404030301010803" pitchFamily="18" charset="0"/>
              </a:rPr>
              <a:t>Willson</a:t>
            </a:r>
            <a:r>
              <a:rPr lang="en-US" sz="5600" b="0" i="0">
                <a:solidFill>
                  <a:srgbClr val="222222"/>
                </a:solidFill>
                <a:effectLst/>
                <a:latin typeface="Garamond" panose="02020404030301010803" pitchFamily="18" charset="0"/>
              </a:rPr>
              <a:t>, J. D. (2017). Reduced step length reduces knee joint contact forces during running following anterior cruciate ligament reconstruction but does not alter inter-limb asymmetry. </a:t>
            </a:r>
            <a:r>
              <a:rPr lang="en-US" sz="5600" b="0" i="1">
                <a:solidFill>
                  <a:srgbClr val="222222"/>
                </a:solidFill>
                <a:effectLst/>
                <a:latin typeface="Garamond" panose="02020404030301010803" pitchFamily="18" charset="0"/>
              </a:rPr>
              <a:t>Clinical Biomechanics</a:t>
            </a:r>
            <a:r>
              <a:rPr lang="en-US" sz="5600" b="0" i="0">
                <a:solidFill>
                  <a:srgbClr val="222222"/>
                </a:solidFill>
                <a:effectLst/>
                <a:latin typeface="Garamond" panose="02020404030301010803" pitchFamily="18" charset="0"/>
              </a:rPr>
              <a:t>, </a:t>
            </a:r>
            <a:r>
              <a:rPr lang="en-US" sz="5600" b="0" i="1">
                <a:solidFill>
                  <a:srgbClr val="222222"/>
                </a:solidFill>
                <a:effectLst/>
                <a:latin typeface="Garamond" panose="02020404030301010803" pitchFamily="18" charset="0"/>
              </a:rPr>
              <a:t>43</a:t>
            </a:r>
            <a:r>
              <a:rPr lang="en-US" sz="5600" b="0" i="0">
                <a:solidFill>
                  <a:srgbClr val="222222"/>
                </a:solidFill>
                <a:effectLst/>
                <a:latin typeface="Garamond" panose="02020404030301010803" pitchFamily="18" charset="0"/>
              </a:rPr>
              <a:t>, 79-85.</a:t>
            </a:r>
          </a:p>
          <a:p>
            <a:pPr marL="514350" indent="-514350">
              <a:lnSpc>
                <a:spcPct val="120000"/>
              </a:lnSpc>
              <a:spcBef>
                <a:spcPts val="400"/>
              </a:spcBef>
              <a:buFont typeface="+mj-lt"/>
              <a:buAutoNum type="arabicPeriod" startAt="11"/>
            </a:pPr>
            <a:r>
              <a:rPr lang="en-US" sz="5600" b="0" i="0" err="1">
                <a:solidFill>
                  <a:srgbClr val="222222"/>
                </a:solidFill>
                <a:effectLst/>
                <a:latin typeface="Garamond" panose="02020404030301010803" pitchFamily="18" charset="0"/>
              </a:rPr>
              <a:t>Gheidi</a:t>
            </a:r>
            <a:r>
              <a:rPr lang="en-US" sz="5600" b="0" i="0">
                <a:solidFill>
                  <a:srgbClr val="222222"/>
                </a:solidFill>
                <a:effectLst/>
                <a:latin typeface="Garamond" panose="02020404030301010803" pitchFamily="18" charset="0"/>
              </a:rPr>
              <a:t>, N., </a:t>
            </a:r>
            <a:r>
              <a:rPr lang="en-US" sz="5600" b="0" i="0" err="1">
                <a:solidFill>
                  <a:srgbClr val="222222"/>
                </a:solidFill>
                <a:effectLst/>
                <a:latin typeface="Garamond" panose="02020404030301010803" pitchFamily="18" charset="0"/>
              </a:rPr>
              <a:t>Kernozek</a:t>
            </a:r>
            <a:r>
              <a:rPr lang="en-US" sz="5600" b="0" i="0">
                <a:solidFill>
                  <a:srgbClr val="222222"/>
                </a:solidFill>
                <a:effectLst/>
                <a:latin typeface="Garamond" panose="02020404030301010803" pitchFamily="18" charset="0"/>
              </a:rPr>
              <a:t>, T. W., </a:t>
            </a:r>
            <a:r>
              <a:rPr lang="en-US" sz="5600" b="0" i="0" err="1">
                <a:solidFill>
                  <a:srgbClr val="222222"/>
                </a:solidFill>
                <a:effectLst/>
                <a:latin typeface="Garamond" panose="02020404030301010803" pitchFamily="18" charset="0"/>
              </a:rPr>
              <a:t>Willson</a:t>
            </a:r>
            <a:r>
              <a:rPr lang="en-US" sz="5600" b="0" i="0">
                <a:solidFill>
                  <a:srgbClr val="222222"/>
                </a:solidFill>
                <a:effectLst/>
                <a:latin typeface="Garamond" panose="02020404030301010803" pitchFamily="18" charset="0"/>
              </a:rPr>
              <a:t>, J. D., </a:t>
            </a:r>
            <a:r>
              <a:rPr lang="en-US" sz="5600" b="0" i="0" err="1">
                <a:solidFill>
                  <a:srgbClr val="222222"/>
                </a:solidFill>
                <a:effectLst/>
                <a:latin typeface="Garamond" panose="02020404030301010803" pitchFamily="18" charset="0"/>
              </a:rPr>
              <a:t>Revak</a:t>
            </a:r>
            <a:r>
              <a:rPr lang="en-US" sz="5600" b="0" i="0">
                <a:solidFill>
                  <a:srgbClr val="222222"/>
                </a:solidFill>
                <a:effectLst/>
                <a:latin typeface="Garamond" panose="02020404030301010803" pitchFamily="18" charset="0"/>
              </a:rPr>
              <a:t>, A., &amp; </a:t>
            </a:r>
            <a:r>
              <a:rPr lang="en-US" sz="5600" b="0" i="0" err="1">
                <a:solidFill>
                  <a:srgbClr val="222222"/>
                </a:solidFill>
                <a:effectLst/>
                <a:latin typeface="Garamond" panose="02020404030301010803" pitchFamily="18" charset="0"/>
              </a:rPr>
              <a:t>Diers</a:t>
            </a:r>
            <a:r>
              <a:rPr lang="en-US" sz="5600" b="0" i="0">
                <a:solidFill>
                  <a:srgbClr val="222222"/>
                </a:solidFill>
                <a:effectLst/>
                <a:latin typeface="Garamond" panose="02020404030301010803" pitchFamily="18" charset="0"/>
              </a:rPr>
              <a:t>, K. (2018). Achilles tendon loading during weight bearing exercises. </a:t>
            </a:r>
            <a:r>
              <a:rPr lang="en-US" sz="5600" b="0" i="1">
                <a:solidFill>
                  <a:srgbClr val="222222"/>
                </a:solidFill>
                <a:effectLst/>
                <a:latin typeface="Garamond" panose="02020404030301010803" pitchFamily="18" charset="0"/>
              </a:rPr>
              <a:t>Physical Therapy in Sport</a:t>
            </a:r>
            <a:r>
              <a:rPr lang="en-US" sz="5600" b="0" i="0">
                <a:solidFill>
                  <a:srgbClr val="222222"/>
                </a:solidFill>
                <a:effectLst/>
                <a:latin typeface="Garamond" panose="02020404030301010803" pitchFamily="18" charset="0"/>
              </a:rPr>
              <a:t>, </a:t>
            </a:r>
            <a:r>
              <a:rPr lang="en-US" sz="5600" b="0" i="1">
                <a:solidFill>
                  <a:srgbClr val="222222"/>
                </a:solidFill>
                <a:effectLst/>
                <a:latin typeface="Garamond" panose="02020404030301010803" pitchFamily="18" charset="0"/>
              </a:rPr>
              <a:t>32</a:t>
            </a:r>
            <a:r>
              <a:rPr lang="en-US" sz="5600" b="0" i="0">
                <a:solidFill>
                  <a:srgbClr val="222222"/>
                </a:solidFill>
                <a:effectLst/>
                <a:latin typeface="Garamond" panose="02020404030301010803" pitchFamily="18" charset="0"/>
              </a:rPr>
              <a:t>, 260-268.</a:t>
            </a:r>
          </a:p>
          <a:p>
            <a:pPr marL="514350" indent="-514350">
              <a:lnSpc>
                <a:spcPct val="120000"/>
              </a:lnSpc>
              <a:spcBef>
                <a:spcPts val="400"/>
              </a:spcBef>
              <a:buFont typeface="+mj-lt"/>
              <a:buAutoNum type="arabicPeriod" startAt="11"/>
            </a:pPr>
            <a:r>
              <a:rPr lang="en-US" sz="5600" b="0" i="0" err="1">
                <a:solidFill>
                  <a:srgbClr val="222222"/>
                </a:solidFill>
                <a:effectLst/>
                <a:latin typeface="Garamond" panose="02020404030301010803" pitchFamily="18" charset="0"/>
              </a:rPr>
              <a:t>Esculier</a:t>
            </a:r>
            <a:r>
              <a:rPr lang="en-US" sz="5600" b="0" i="0">
                <a:solidFill>
                  <a:srgbClr val="222222"/>
                </a:solidFill>
                <a:effectLst/>
                <a:latin typeface="Garamond" panose="02020404030301010803" pitchFamily="18" charset="0"/>
              </a:rPr>
              <a:t>, J. F., Willy, R. W., </a:t>
            </a:r>
            <a:r>
              <a:rPr lang="en-US" sz="5600" b="0" i="0" err="1">
                <a:solidFill>
                  <a:srgbClr val="222222"/>
                </a:solidFill>
                <a:effectLst/>
                <a:latin typeface="Garamond" panose="02020404030301010803" pitchFamily="18" charset="0"/>
              </a:rPr>
              <a:t>Baggaley</a:t>
            </a:r>
            <a:r>
              <a:rPr lang="en-US" sz="5600" b="0" i="0">
                <a:solidFill>
                  <a:srgbClr val="222222"/>
                </a:solidFill>
                <a:effectLst/>
                <a:latin typeface="Garamond" panose="02020404030301010803" pitchFamily="18" charset="0"/>
              </a:rPr>
              <a:t>, M. W., </a:t>
            </a:r>
            <a:r>
              <a:rPr lang="en-US" sz="5600" b="0" i="0" err="1">
                <a:solidFill>
                  <a:srgbClr val="222222"/>
                </a:solidFill>
                <a:effectLst/>
                <a:latin typeface="Garamond" panose="02020404030301010803" pitchFamily="18" charset="0"/>
              </a:rPr>
              <a:t>Meardon</a:t>
            </a:r>
            <a:r>
              <a:rPr lang="en-US" sz="5600" b="0" i="0">
                <a:solidFill>
                  <a:srgbClr val="222222"/>
                </a:solidFill>
                <a:effectLst/>
                <a:latin typeface="Garamond" panose="02020404030301010803" pitchFamily="18" charset="0"/>
              </a:rPr>
              <a:t>, S. A., &amp; </a:t>
            </a:r>
            <a:r>
              <a:rPr lang="en-US" sz="5600" b="0" i="0" err="1">
                <a:solidFill>
                  <a:srgbClr val="222222"/>
                </a:solidFill>
                <a:effectLst/>
                <a:latin typeface="Garamond" panose="02020404030301010803" pitchFamily="18" charset="0"/>
              </a:rPr>
              <a:t>Willson</a:t>
            </a:r>
            <a:r>
              <a:rPr lang="en-US" sz="5600" b="0" i="0">
                <a:solidFill>
                  <a:srgbClr val="222222"/>
                </a:solidFill>
                <a:effectLst/>
                <a:latin typeface="Garamond" panose="02020404030301010803" pitchFamily="18" charset="0"/>
              </a:rPr>
              <a:t>, J. D. (2017). Sex-specific kinetic and kinematic indicators of medial tibiofemoral force during walking and running. </a:t>
            </a:r>
            <a:r>
              <a:rPr lang="en-US" sz="5600" b="0" i="1">
                <a:solidFill>
                  <a:srgbClr val="222222"/>
                </a:solidFill>
                <a:effectLst/>
                <a:latin typeface="Garamond" panose="02020404030301010803" pitchFamily="18" charset="0"/>
              </a:rPr>
              <a:t>The Knee</a:t>
            </a:r>
            <a:r>
              <a:rPr lang="en-US" sz="5600" b="0" i="0">
                <a:solidFill>
                  <a:srgbClr val="222222"/>
                </a:solidFill>
                <a:effectLst/>
                <a:latin typeface="Garamond" panose="02020404030301010803" pitchFamily="18" charset="0"/>
              </a:rPr>
              <a:t>, </a:t>
            </a:r>
            <a:r>
              <a:rPr lang="en-US" sz="5600" b="0" i="1">
                <a:solidFill>
                  <a:srgbClr val="222222"/>
                </a:solidFill>
                <a:effectLst/>
                <a:latin typeface="Garamond" panose="02020404030301010803" pitchFamily="18" charset="0"/>
              </a:rPr>
              <a:t>24</a:t>
            </a:r>
            <a:r>
              <a:rPr lang="en-US" sz="5600" b="0" i="0">
                <a:solidFill>
                  <a:srgbClr val="222222"/>
                </a:solidFill>
                <a:effectLst/>
                <a:latin typeface="Garamond" panose="02020404030301010803" pitchFamily="18" charset="0"/>
              </a:rPr>
              <a:t>(6), 1317-1325.</a:t>
            </a:r>
          </a:p>
          <a:p>
            <a:pPr marL="514350" indent="-514350">
              <a:lnSpc>
                <a:spcPct val="120000"/>
              </a:lnSpc>
              <a:spcBef>
                <a:spcPts val="400"/>
              </a:spcBef>
              <a:buFont typeface="+mj-lt"/>
              <a:buAutoNum type="arabicPeriod" startAt="11"/>
            </a:pPr>
            <a:r>
              <a:rPr lang="en-US" sz="5600" b="0" i="0">
                <a:solidFill>
                  <a:srgbClr val="222222"/>
                </a:solidFill>
                <a:effectLst/>
                <a:latin typeface="Garamond" panose="02020404030301010803" pitchFamily="18" charset="0"/>
              </a:rPr>
              <a:t>Willy, R. W., DeVita, P., </a:t>
            </a:r>
            <a:r>
              <a:rPr lang="en-US" sz="5600" b="0" i="0" err="1">
                <a:solidFill>
                  <a:srgbClr val="222222"/>
                </a:solidFill>
                <a:effectLst/>
                <a:latin typeface="Garamond" panose="02020404030301010803" pitchFamily="18" charset="0"/>
              </a:rPr>
              <a:t>Meardon</a:t>
            </a:r>
            <a:r>
              <a:rPr lang="en-US" sz="5600" b="0" i="0">
                <a:solidFill>
                  <a:srgbClr val="222222"/>
                </a:solidFill>
                <a:effectLst/>
                <a:latin typeface="Garamond" panose="02020404030301010803" pitchFamily="18" charset="0"/>
              </a:rPr>
              <a:t>, S. A., </a:t>
            </a:r>
            <a:r>
              <a:rPr lang="en-US" sz="5600" b="0" i="0" err="1">
                <a:solidFill>
                  <a:srgbClr val="222222"/>
                </a:solidFill>
                <a:effectLst/>
                <a:latin typeface="Garamond" panose="02020404030301010803" pitchFamily="18" charset="0"/>
              </a:rPr>
              <a:t>Baggaley</a:t>
            </a:r>
            <a:r>
              <a:rPr lang="en-US" sz="5600" b="0" i="0">
                <a:solidFill>
                  <a:srgbClr val="222222"/>
                </a:solidFill>
                <a:effectLst/>
                <a:latin typeface="Garamond" panose="02020404030301010803" pitchFamily="18" charset="0"/>
              </a:rPr>
              <a:t>, M., Womble, C. C., &amp; </a:t>
            </a:r>
            <a:r>
              <a:rPr lang="en-US" sz="5600" b="0" i="0" err="1">
                <a:solidFill>
                  <a:srgbClr val="222222"/>
                </a:solidFill>
                <a:effectLst/>
                <a:latin typeface="Garamond" panose="02020404030301010803" pitchFamily="18" charset="0"/>
              </a:rPr>
              <a:t>Willson</a:t>
            </a:r>
            <a:r>
              <a:rPr lang="en-US" sz="5600" b="0" i="0">
                <a:solidFill>
                  <a:srgbClr val="222222"/>
                </a:solidFill>
                <a:effectLst/>
                <a:latin typeface="Garamond" panose="02020404030301010803" pitchFamily="18" charset="0"/>
              </a:rPr>
              <a:t>, J. D. (2019). Effects of load carriage and step length manipulation on Achilles tendon and knee loads. </a:t>
            </a:r>
            <a:r>
              <a:rPr lang="en-US" sz="5600" b="0" i="1">
                <a:solidFill>
                  <a:srgbClr val="222222"/>
                </a:solidFill>
                <a:effectLst/>
                <a:latin typeface="Garamond" panose="02020404030301010803" pitchFamily="18" charset="0"/>
              </a:rPr>
              <a:t>Military Medicine</a:t>
            </a:r>
            <a:r>
              <a:rPr lang="en-US" sz="5600" b="0" i="0">
                <a:solidFill>
                  <a:srgbClr val="222222"/>
                </a:solidFill>
                <a:effectLst/>
                <a:latin typeface="Garamond" panose="02020404030301010803" pitchFamily="18" charset="0"/>
              </a:rPr>
              <a:t>, </a:t>
            </a:r>
            <a:r>
              <a:rPr lang="en-US" sz="5600" b="0" i="1">
                <a:solidFill>
                  <a:srgbClr val="222222"/>
                </a:solidFill>
                <a:effectLst/>
                <a:latin typeface="Garamond" panose="02020404030301010803" pitchFamily="18" charset="0"/>
              </a:rPr>
              <a:t>184</a:t>
            </a:r>
            <a:r>
              <a:rPr lang="en-US" sz="5600" b="0" i="0">
                <a:solidFill>
                  <a:srgbClr val="222222"/>
                </a:solidFill>
                <a:effectLst/>
                <a:latin typeface="Garamond" panose="02020404030301010803" pitchFamily="18" charset="0"/>
              </a:rPr>
              <a:t>(9-10), e482-e489.</a:t>
            </a:r>
          </a:p>
          <a:p>
            <a:pPr marL="514350" indent="-514350">
              <a:lnSpc>
                <a:spcPct val="120000"/>
              </a:lnSpc>
              <a:spcBef>
                <a:spcPts val="400"/>
              </a:spcBef>
              <a:buFont typeface="+mj-lt"/>
              <a:buAutoNum type="arabicPeriod" startAt="11"/>
            </a:pPr>
            <a:r>
              <a:rPr lang="en-US" sz="5600" b="0" i="0">
                <a:solidFill>
                  <a:srgbClr val="222222"/>
                </a:solidFill>
                <a:effectLst/>
                <a:latin typeface="Garamond" panose="02020404030301010803" pitchFamily="18" charset="0"/>
              </a:rPr>
              <a:t>Paul, E., Pant, A., George, S., </a:t>
            </a:r>
            <a:r>
              <a:rPr lang="en-US" sz="5600" b="0" i="0" err="1">
                <a:solidFill>
                  <a:srgbClr val="222222"/>
                </a:solidFill>
                <a:effectLst/>
                <a:latin typeface="Garamond" panose="02020404030301010803" pitchFamily="18" charset="0"/>
              </a:rPr>
              <a:t>Willson</a:t>
            </a:r>
            <a:r>
              <a:rPr lang="en-US" sz="5600" b="0" i="0">
                <a:solidFill>
                  <a:srgbClr val="222222"/>
                </a:solidFill>
                <a:effectLst/>
                <a:latin typeface="Garamond" panose="02020404030301010803" pitchFamily="18" charset="0"/>
              </a:rPr>
              <a:t>, J., </a:t>
            </a:r>
            <a:r>
              <a:rPr lang="en-US" sz="5600" b="0" i="0" err="1">
                <a:solidFill>
                  <a:srgbClr val="222222"/>
                </a:solidFill>
                <a:effectLst/>
                <a:latin typeface="Garamond" panose="02020404030301010803" pitchFamily="18" charset="0"/>
              </a:rPr>
              <a:t>Meardon</a:t>
            </a:r>
            <a:r>
              <a:rPr lang="en-US" sz="5600" b="0" i="0">
                <a:solidFill>
                  <a:srgbClr val="222222"/>
                </a:solidFill>
                <a:effectLst/>
                <a:latin typeface="Garamond" panose="02020404030301010803" pitchFamily="18" charset="0"/>
              </a:rPr>
              <a:t>, S., &amp; </a:t>
            </a:r>
            <a:r>
              <a:rPr lang="en-US" sz="5600" b="0" i="0" err="1">
                <a:solidFill>
                  <a:srgbClr val="222222"/>
                </a:solidFill>
                <a:effectLst/>
                <a:latin typeface="Garamond" panose="02020404030301010803" pitchFamily="18" charset="0"/>
              </a:rPr>
              <a:t>Vahdati</a:t>
            </a:r>
            <a:r>
              <a:rPr lang="en-US" sz="5600" b="0" i="0">
                <a:solidFill>
                  <a:srgbClr val="222222"/>
                </a:solidFill>
                <a:effectLst/>
                <a:latin typeface="Garamond" panose="02020404030301010803" pitchFamily="18" charset="0"/>
              </a:rPr>
              <a:t>, A. (2022). In silico modeling of tibial fatigue life in physically active males and females during different exercise protocols. </a:t>
            </a:r>
            <a:r>
              <a:rPr lang="en-US" sz="5600" b="0" i="1">
                <a:solidFill>
                  <a:srgbClr val="222222"/>
                </a:solidFill>
                <a:effectLst/>
                <a:latin typeface="Garamond" panose="02020404030301010803" pitchFamily="18" charset="0"/>
              </a:rPr>
              <a:t>Biomedical Physics &amp; Engineering Express</a:t>
            </a:r>
            <a:r>
              <a:rPr lang="en-US" sz="5600" b="0" i="0">
                <a:solidFill>
                  <a:srgbClr val="222222"/>
                </a:solidFill>
                <a:effectLst/>
                <a:latin typeface="Garamond" panose="02020404030301010803" pitchFamily="18" charset="0"/>
              </a:rPr>
              <a:t>, </a:t>
            </a:r>
            <a:r>
              <a:rPr lang="en-US" sz="5600" b="0" i="1">
                <a:solidFill>
                  <a:srgbClr val="222222"/>
                </a:solidFill>
                <a:effectLst/>
                <a:latin typeface="Garamond" panose="02020404030301010803" pitchFamily="18" charset="0"/>
              </a:rPr>
              <a:t>8</a:t>
            </a:r>
            <a:r>
              <a:rPr lang="en-US" sz="5600" b="0" i="0">
                <a:solidFill>
                  <a:srgbClr val="222222"/>
                </a:solidFill>
                <a:effectLst/>
                <a:latin typeface="Garamond" panose="02020404030301010803" pitchFamily="18" charset="0"/>
              </a:rPr>
              <a:t>(3), 035019.</a:t>
            </a:r>
            <a:endParaRPr lang="en-US" sz="5600">
              <a:latin typeface="Garamond" panose="02020404030301010803" pitchFamily="18" charset="0"/>
            </a:endParaRPr>
          </a:p>
          <a:p>
            <a:pPr>
              <a:lnSpc>
                <a:spcPct val="120000"/>
              </a:lnSpc>
              <a:spcBef>
                <a:spcPts val="400"/>
              </a:spcBef>
            </a:pPr>
            <a:endParaRPr lang="en-US">
              <a:latin typeface="Garamond" panose="02020404030301010803" pitchFamily="18" charset="0"/>
            </a:endParaRPr>
          </a:p>
        </p:txBody>
      </p:sp>
      <p:grpSp>
        <p:nvGrpSpPr>
          <p:cNvPr id="4" name="Group 1">
            <a:extLst>
              <a:ext uri="{FF2B5EF4-FFF2-40B4-BE49-F238E27FC236}">
                <a16:creationId xmlns:a16="http://schemas.microsoft.com/office/drawing/2014/main" id="{40BA1C3C-95F2-6E33-8821-8D9161C20E39}"/>
              </a:ext>
            </a:extLst>
          </p:cNvPr>
          <p:cNvGrpSpPr/>
          <p:nvPr/>
        </p:nvGrpSpPr>
        <p:grpSpPr>
          <a:xfrm>
            <a:off x="-16058" y="1155005"/>
            <a:ext cx="12192016" cy="148108"/>
            <a:chOff x="-16" y="946459"/>
            <a:chExt cx="12192016" cy="148108"/>
          </a:xfrm>
        </p:grpSpPr>
        <p:sp>
          <p:nvSpPr>
            <p:cNvPr id="5" name="Rectangle 2">
              <a:extLst>
                <a:ext uri="{FF2B5EF4-FFF2-40B4-BE49-F238E27FC236}">
                  <a16:creationId xmlns:a16="http://schemas.microsoft.com/office/drawing/2014/main" id="{B783AA72-A051-4665-51DD-A09295B0857D}"/>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E3D86B2-5C3F-640F-C9E9-31AB934C3653}"/>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BD721B-83BB-D15A-B1A8-81744790CE2A}"/>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C9AB03AA-D2E5-2E3C-9C3B-D53DDB06819B}"/>
              </a:ext>
            </a:extLst>
          </p:cNvPr>
          <p:cNvPicPr>
            <a:picLocks noChangeAspect="1"/>
          </p:cNvPicPr>
          <p:nvPr/>
        </p:nvPicPr>
        <p:blipFill rotWithShape="1">
          <a:blip r:embed="rId3"/>
          <a:srcRect l="6961" t="21904" r="7052" b="29524"/>
          <a:stretch/>
        </p:blipFill>
        <p:spPr>
          <a:xfrm>
            <a:off x="188604" y="158260"/>
            <a:ext cx="1409682" cy="796292"/>
          </a:xfrm>
          <a:prstGeom prst="rect">
            <a:avLst/>
          </a:prstGeom>
        </p:spPr>
      </p:pic>
      <p:sp>
        <p:nvSpPr>
          <p:cNvPr id="11" name="Title 1">
            <a:extLst>
              <a:ext uri="{FF2B5EF4-FFF2-40B4-BE49-F238E27FC236}">
                <a16:creationId xmlns:a16="http://schemas.microsoft.com/office/drawing/2014/main" id="{D2248CF4-5B6F-02B8-0469-0347186880F9}"/>
              </a:ext>
            </a:extLst>
          </p:cNvPr>
          <p:cNvSpPr txBox="1">
            <a:spLocks/>
          </p:cNvSpPr>
          <p:nvPr/>
        </p:nvSpPr>
        <p:spPr>
          <a:xfrm>
            <a:off x="1884045" y="369186"/>
            <a:ext cx="9525000" cy="5523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venir Next" panose="020B0503020202020204" pitchFamily="34" charset="0"/>
                <a:ea typeface="+mj-ea"/>
                <a:cs typeface="+mj-cs"/>
              </a:defRPr>
            </a:lvl1pPr>
          </a:lstStyle>
          <a:p>
            <a:r>
              <a:rPr lang="en-US">
                <a:latin typeface="Garamond" panose="02020404030301010803" pitchFamily="18" charset="0"/>
              </a:rPr>
              <a:t>References</a:t>
            </a:r>
          </a:p>
        </p:txBody>
      </p:sp>
    </p:spTree>
    <p:extLst>
      <p:ext uri="{BB962C8B-B14F-4D97-AF65-F5344CB8AC3E}">
        <p14:creationId xmlns:p14="http://schemas.microsoft.com/office/powerpoint/2010/main" val="987084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B8A4A24-5A77-3341-930A-7188F4FB37BC}"/>
              </a:ext>
            </a:extLst>
          </p:cNvPr>
          <p:cNvSpPr/>
          <p:nvPr/>
        </p:nvSpPr>
        <p:spPr>
          <a:xfrm>
            <a:off x="8830296" y="66695"/>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Acute loading history</a:t>
            </a:r>
          </a:p>
        </p:txBody>
      </p:sp>
      <p:sp>
        <p:nvSpPr>
          <p:cNvPr id="3" name="Oval 2">
            <a:extLst>
              <a:ext uri="{FF2B5EF4-FFF2-40B4-BE49-F238E27FC236}">
                <a16:creationId xmlns:a16="http://schemas.microsoft.com/office/drawing/2014/main" id="{4AC2EED2-BEAE-1648-ADCD-C3FCF578CD9F}"/>
              </a:ext>
            </a:extLst>
          </p:cNvPr>
          <p:cNvSpPr/>
          <p:nvPr/>
        </p:nvSpPr>
        <p:spPr>
          <a:xfrm>
            <a:off x="38197" y="1407772"/>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Fitness</a:t>
            </a:r>
          </a:p>
        </p:txBody>
      </p:sp>
      <p:sp>
        <p:nvSpPr>
          <p:cNvPr id="4" name="Oval 3">
            <a:extLst>
              <a:ext uri="{FF2B5EF4-FFF2-40B4-BE49-F238E27FC236}">
                <a16:creationId xmlns:a16="http://schemas.microsoft.com/office/drawing/2014/main" id="{0F42470A-7EAC-8644-ADA6-13E9D9D537B3}"/>
              </a:ext>
            </a:extLst>
          </p:cNvPr>
          <p:cNvSpPr/>
          <p:nvPr/>
        </p:nvSpPr>
        <p:spPr>
          <a:xfrm>
            <a:off x="1504370" y="1164460"/>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Muscle strength</a:t>
            </a:r>
          </a:p>
        </p:txBody>
      </p:sp>
      <p:sp>
        <p:nvSpPr>
          <p:cNvPr id="5" name="Oval 4">
            <a:extLst>
              <a:ext uri="{FF2B5EF4-FFF2-40B4-BE49-F238E27FC236}">
                <a16:creationId xmlns:a16="http://schemas.microsoft.com/office/drawing/2014/main" id="{F19ECF71-3E65-DD45-9DB5-F5A29F069856}"/>
              </a:ext>
            </a:extLst>
          </p:cNvPr>
          <p:cNvSpPr/>
          <p:nvPr/>
        </p:nvSpPr>
        <p:spPr>
          <a:xfrm>
            <a:off x="1920896" y="101779"/>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Bone mass</a:t>
            </a:r>
          </a:p>
        </p:txBody>
      </p:sp>
      <p:sp>
        <p:nvSpPr>
          <p:cNvPr id="6" name="Oval 5">
            <a:extLst>
              <a:ext uri="{FF2B5EF4-FFF2-40B4-BE49-F238E27FC236}">
                <a16:creationId xmlns:a16="http://schemas.microsoft.com/office/drawing/2014/main" id="{140380C8-1A6B-EF4D-A2A8-29974D7BB1DC}"/>
              </a:ext>
            </a:extLst>
          </p:cNvPr>
          <p:cNvSpPr/>
          <p:nvPr/>
        </p:nvSpPr>
        <p:spPr>
          <a:xfrm>
            <a:off x="250031" y="304332"/>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Bone geometry</a:t>
            </a:r>
          </a:p>
        </p:txBody>
      </p:sp>
      <p:sp>
        <p:nvSpPr>
          <p:cNvPr id="7" name="Oval 6">
            <a:extLst>
              <a:ext uri="{FF2B5EF4-FFF2-40B4-BE49-F238E27FC236}">
                <a16:creationId xmlns:a16="http://schemas.microsoft.com/office/drawing/2014/main" id="{6404C003-F0B8-724C-98E4-DCFF6BF250E2}"/>
              </a:ext>
            </a:extLst>
          </p:cNvPr>
          <p:cNvSpPr/>
          <p:nvPr/>
        </p:nvSpPr>
        <p:spPr>
          <a:xfrm>
            <a:off x="40480" y="3306829"/>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Hormone status</a:t>
            </a:r>
          </a:p>
        </p:txBody>
      </p:sp>
      <p:sp>
        <p:nvSpPr>
          <p:cNvPr id="8" name="Oval 7">
            <a:extLst>
              <a:ext uri="{FF2B5EF4-FFF2-40B4-BE49-F238E27FC236}">
                <a16:creationId xmlns:a16="http://schemas.microsoft.com/office/drawing/2014/main" id="{24015454-2478-7248-8E78-FAAD2CD759F6}"/>
              </a:ext>
            </a:extLst>
          </p:cNvPr>
          <p:cNvSpPr/>
          <p:nvPr/>
        </p:nvSpPr>
        <p:spPr>
          <a:xfrm>
            <a:off x="10191201" y="816917"/>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Chronic loading history</a:t>
            </a:r>
          </a:p>
        </p:txBody>
      </p:sp>
      <p:sp>
        <p:nvSpPr>
          <p:cNvPr id="9" name="Oval 8">
            <a:extLst>
              <a:ext uri="{FF2B5EF4-FFF2-40B4-BE49-F238E27FC236}">
                <a16:creationId xmlns:a16="http://schemas.microsoft.com/office/drawing/2014/main" id="{CA676F4F-6F7D-EE42-BD92-0D1D00819DED}"/>
              </a:ext>
            </a:extLst>
          </p:cNvPr>
          <p:cNvSpPr/>
          <p:nvPr/>
        </p:nvSpPr>
        <p:spPr>
          <a:xfrm>
            <a:off x="732054" y="2324876"/>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Energy availability</a:t>
            </a:r>
          </a:p>
        </p:txBody>
      </p:sp>
      <p:sp>
        <p:nvSpPr>
          <p:cNvPr id="10" name="Oval 9">
            <a:extLst>
              <a:ext uri="{FF2B5EF4-FFF2-40B4-BE49-F238E27FC236}">
                <a16:creationId xmlns:a16="http://schemas.microsoft.com/office/drawing/2014/main" id="{AA31FE0F-1D6A-CC43-AEA5-92B830C8B205}"/>
              </a:ext>
            </a:extLst>
          </p:cNvPr>
          <p:cNvSpPr/>
          <p:nvPr/>
        </p:nvSpPr>
        <p:spPr>
          <a:xfrm>
            <a:off x="1486154" y="3650355"/>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Eating disorder</a:t>
            </a:r>
          </a:p>
        </p:txBody>
      </p:sp>
      <p:sp>
        <p:nvSpPr>
          <p:cNvPr id="11" name="Oval 10">
            <a:extLst>
              <a:ext uri="{FF2B5EF4-FFF2-40B4-BE49-F238E27FC236}">
                <a16:creationId xmlns:a16="http://schemas.microsoft.com/office/drawing/2014/main" id="{2F85AABA-22C4-9D48-B105-708F11D109D9}"/>
              </a:ext>
            </a:extLst>
          </p:cNvPr>
          <p:cNvSpPr/>
          <p:nvPr/>
        </p:nvSpPr>
        <p:spPr>
          <a:xfrm>
            <a:off x="4887677" y="1205216"/>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accent1">
                    <a:lumMod val="50000"/>
                  </a:schemeClr>
                </a:solidFill>
                <a:latin typeface="Avenir Next" panose="020B0503020202020204"/>
              </a:rPr>
              <a:t>vGRF</a:t>
            </a:r>
            <a:r>
              <a:rPr lang="en-US" sz="1600">
                <a:solidFill>
                  <a:schemeClr val="accent1">
                    <a:lumMod val="50000"/>
                  </a:schemeClr>
                </a:solidFill>
                <a:latin typeface="Avenir Next" panose="020B0503020202020204"/>
              </a:rPr>
              <a:t> loading rate</a:t>
            </a:r>
          </a:p>
        </p:txBody>
      </p:sp>
      <p:sp>
        <p:nvSpPr>
          <p:cNvPr id="12" name="Oval 11">
            <a:extLst>
              <a:ext uri="{FF2B5EF4-FFF2-40B4-BE49-F238E27FC236}">
                <a16:creationId xmlns:a16="http://schemas.microsoft.com/office/drawing/2014/main" id="{C6078A33-6204-EB40-8BB5-C7F60F5A79E7}"/>
              </a:ext>
            </a:extLst>
          </p:cNvPr>
          <p:cNvSpPr/>
          <p:nvPr/>
        </p:nvSpPr>
        <p:spPr>
          <a:xfrm>
            <a:off x="5802662" y="3909273"/>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Peak </a:t>
            </a:r>
            <a:r>
              <a:rPr lang="en-US" sz="1600" err="1">
                <a:solidFill>
                  <a:schemeClr val="accent1">
                    <a:lumMod val="50000"/>
                  </a:schemeClr>
                </a:solidFill>
                <a:latin typeface="Avenir Next" panose="020B0503020202020204"/>
              </a:rPr>
              <a:t>vGRF</a:t>
            </a:r>
            <a:endParaRPr lang="en-US" sz="1600">
              <a:solidFill>
                <a:schemeClr val="accent1">
                  <a:lumMod val="50000"/>
                </a:schemeClr>
              </a:solidFill>
              <a:latin typeface="Avenir Next" panose="020B0503020202020204"/>
            </a:endParaRPr>
          </a:p>
        </p:txBody>
      </p:sp>
      <p:sp>
        <p:nvSpPr>
          <p:cNvPr id="13" name="Oval 12">
            <a:extLst>
              <a:ext uri="{FF2B5EF4-FFF2-40B4-BE49-F238E27FC236}">
                <a16:creationId xmlns:a16="http://schemas.microsoft.com/office/drawing/2014/main" id="{29302B89-6E83-C141-BBCD-1CECF554285A}"/>
              </a:ext>
            </a:extLst>
          </p:cNvPr>
          <p:cNvSpPr/>
          <p:nvPr/>
        </p:nvSpPr>
        <p:spPr>
          <a:xfrm>
            <a:off x="5166330" y="106554"/>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Braking forces</a:t>
            </a:r>
          </a:p>
        </p:txBody>
      </p:sp>
      <p:sp>
        <p:nvSpPr>
          <p:cNvPr id="14" name="Oval 13">
            <a:extLst>
              <a:ext uri="{FF2B5EF4-FFF2-40B4-BE49-F238E27FC236}">
                <a16:creationId xmlns:a16="http://schemas.microsoft.com/office/drawing/2014/main" id="{75DFEC4C-D849-8E43-8127-827F43E796E5}"/>
              </a:ext>
            </a:extLst>
          </p:cNvPr>
          <p:cNvSpPr/>
          <p:nvPr/>
        </p:nvSpPr>
        <p:spPr>
          <a:xfrm>
            <a:off x="2316893" y="2392429"/>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Muscle girth</a:t>
            </a:r>
          </a:p>
        </p:txBody>
      </p:sp>
      <p:sp>
        <p:nvSpPr>
          <p:cNvPr id="15" name="Oval 14">
            <a:extLst>
              <a:ext uri="{FF2B5EF4-FFF2-40B4-BE49-F238E27FC236}">
                <a16:creationId xmlns:a16="http://schemas.microsoft.com/office/drawing/2014/main" id="{0100DA6B-6A87-4648-BE0D-E4E29000EC74}"/>
              </a:ext>
            </a:extLst>
          </p:cNvPr>
          <p:cNvSpPr/>
          <p:nvPr/>
        </p:nvSpPr>
        <p:spPr>
          <a:xfrm>
            <a:off x="4505199" y="5871346"/>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Hip adduction</a:t>
            </a:r>
          </a:p>
        </p:txBody>
      </p:sp>
      <p:sp>
        <p:nvSpPr>
          <p:cNvPr id="16" name="Oval 15">
            <a:extLst>
              <a:ext uri="{FF2B5EF4-FFF2-40B4-BE49-F238E27FC236}">
                <a16:creationId xmlns:a16="http://schemas.microsoft.com/office/drawing/2014/main" id="{3B4729A9-31F1-A648-AB39-CCAC6E7CEBCB}"/>
              </a:ext>
            </a:extLst>
          </p:cNvPr>
          <p:cNvSpPr/>
          <p:nvPr/>
        </p:nvSpPr>
        <p:spPr>
          <a:xfrm>
            <a:off x="306688" y="4636497"/>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History of ball sports</a:t>
            </a:r>
          </a:p>
        </p:txBody>
      </p:sp>
      <p:sp>
        <p:nvSpPr>
          <p:cNvPr id="17" name="Oval 16">
            <a:extLst>
              <a:ext uri="{FF2B5EF4-FFF2-40B4-BE49-F238E27FC236}">
                <a16:creationId xmlns:a16="http://schemas.microsoft.com/office/drawing/2014/main" id="{12747A3F-DF39-C949-888D-388A2CF6865D}"/>
              </a:ext>
            </a:extLst>
          </p:cNvPr>
          <p:cNvSpPr/>
          <p:nvPr/>
        </p:nvSpPr>
        <p:spPr>
          <a:xfrm>
            <a:off x="10708835" y="1848859"/>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Recovery time</a:t>
            </a:r>
          </a:p>
        </p:txBody>
      </p:sp>
      <p:sp>
        <p:nvSpPr>
          <p:cNvPr id="18" name="Oval 17">
            <a:extLst>
              <a:ext uri="{FF2B5EF4-FFF2-40B4-BE49-F238E27FC236}">
                <a16:creationId xmlns:a16="http://schemas.microsoft.com/office/drawing/2014/main" id="{094241A3-F583-0F4C-A43E-6125A8008B07}"/>
              </a:ext>
            </a:extLst>
          </p:cNvPr>
          <p:cNvSpPr/>
          <p:nvPr/>
        </p:nvSpPr>
        <p:spPr>
          <a:xfrm>
            <a:off x="4965711" y="4946380"/>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Knee </a:t>
            </a:r>
            <a:r>
              <a:rPr lang="en-US" sz="1600" err="1">
                <a:solidFill>
                  <a:schemeClr val="accent1">
                    <a:lumMod val="50000"/>
                  </a:schemeClr>
                </a:solidFill>
                <a:latin typeface="Avenir Next" panose="020B0503020202020204"/>
              </a:rPr>
              <a:t>varus</a:t>
            </a:r>
            <a:endParaRPr lang="en-US" sz="1600">
              <a:solidFill>
                <a:schemeClr val="accent1">
                  <a:lumMod val="50000"/>
                </a:schemeClr>
              </a:solidFill>
              <a:latin typeface="Avenir Next" panose="020B0503020202020204"/>
            </a:endParaRPr>
          </a:p>
        </p:txBody>
      </p:sp>
      <p:sp>
        <p:nvSpPr>
          <p:cNvPr id="19" name="Oval 18">
            <a:extLst>
              <a:ext uri="{FF2B5EF4-FFF2-40B4-BE49-F238E27FC236}">
                <a16:creationId xmlns:a16="http://schemas.microsoft.com/office/drawing/2014/main" id="{B460E5C0-1BE1-AF4B-B474-BD5F2042E349}"/>
              </a:ext>
            </a:extLst>
          </p:cNvPr>
          <p:cNvSpPr/>
          <p:nvPr/>
        </p:nvSpPr>
        <p:spPr>
          <a:xfrm>
            <a:off x="3958217" y="4144676"/>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Knee valgus</a:t>
            </a:r>
          </a:p>
        </p:txBody>
      </p:sp>
      <p:sp>
        <p:nvSpPr>
          <p:cNvPr id="20" name="Oval 19">
            <a:extLst>
              <a:ext uri="{FF2B5EF4-FFF2-40B4-BE49-F238E27FC236}">
                <a16:creationId xmlns:a16="http://schemas.microsoft.com/office/drawing/2014/main" id="{40AB147B-9195-1D42-8A6B-B35A566EA92E}"/>
              </a:ext>
            </a:extLst>
          </p:cNvPr>
          <p:cNvSpPr/>
          <p:nvPr/>
        </p:nvSpPr>
        <p:spPr>
          <a:xfrm>
            <a:off x="4014140" y="2149602"/>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Rearfoot </a:t>
            </a:r>
            <a:r>
              <a:rPr lang="en-US" sz="1600" err="1">
                <a:solidFill>
                  <a:schemeClr val="accent1">
                    <a:lumMod val="50000"/>
                  </a:schemeClr>
                </a:solidFill>
                <a:latin typeface="Avenir Next" panose="020B0503020202020204"/>
              </a:rPr>
              <a:t>varus</a:t>
            </a:r>
            <a:endParaRPr lang="en-US" sz="1600">
              <a:solidFill>
                <a:schemeClr val="accent1">
                  <a:lumMod val="50000"/>
                </a:schemeClr>
              </a:solidFill>
              <a:latin typeface="Avenir Next" panose="020B0503020202020204"/>
            </a:endParaRPr>
          </a:p>
        </p:txBody>
      </p:sp>
      <p:sp>
        <p:nvSpPr>
          <p:cNvPr id="21" name="Oval 20">
            <a:extLst>
              <a:ext uri="{FF2B5EF4-FFF2-40B4-BE49-F238E27FC236}">
                <a16:creationId xmlns:a16="http://schemas.microsoft.com/office/drawing/2014/main" id="{C6010986-DE06-374A-9830-FE1955842050}"/>
              </a:ext>
            </a:extLst>
          </p:cNvPr>
          <p:cNvSpPr/>
          <p:nvPr/>
        </p:nvSpPr>
        <p:spPr>
          <a:xfrm>
            <a:off x="3546067" y="426740"/>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Forefoot </a:t>
            </a:r>
            <a:r>
              <a:rPr lang="en-US" sz="1600" err="1">
                <a:solidFill>
                  <a:schemeClr val="accent1">
                    <a:lumMod val="50000"/>
                  </a:schemeClr>
                </a:solidFill>
                <a:latin typeface="Avenir Next" panose="020B0503020202020204"/>
              </a:rPr>
              <a:t>varus</a:t>
            </a:r>
            <a:endParaRPr lang="en-US" sz="1600">
              <a:solidFill>
                <a:schemeClr val="accent1">
                  <a:lumMod val="50000"/>
                </a:schemeClr>
              </a:solidFill>
              <a:latin typeface="Avenir Next" panose="020B0503020202020204"/>
            </a:endParaRPr>
          </a:p>
        </p:txBody>
      </p:sp>
      <p:sp>
        <p:nvSpPr>
          <p:cNvPr id="22" name="Oval 21">
            <a:extLst>
              <a:ext uri="{FF2B5EF4-FFF2-40B4-BE49-F238E27FC236}">
                <a16:creationId xmlns:a16="http://schemas.microsoft.com/office/drawing/2014/main" id="{0A8100A2-310E-0742-BE17-AD97F49C6A7A}"/>
              </a:ext>
            </a:extLst>
          </p:cNvPr>
          <p:cNvSpPr/>
          <p:nvPr/>
        </p:nvSpPr>
        <p:spPr>
          <a:xfrm>
            <a:off x="1562549" y="5956027"/>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Q-angle</a:t>
            </a:r>
          </a:p>
        </p:txBody>
      </p:sp>
      <p:sp>
        <p:nvSpPr>
          <p:cNvPr id="23" name="Oval 22">
            <a:extLst>
              <a:ext uri="{FF2B5EF4-FFF2-40B4-BE49-F238E27FC236}">
                <a16:creationId xmlns:a16="http://schemas.microsoft.com/office/drawing/2014/main" id="{B6782D9A-D476-0844-9DAE-15989949518E}"/>
              </a:ext>
            </a:extLst>
          </p:cNvPr>
          <p:cNvSpPr/>
          <p:nvPr/>
        </p:nvSpPr>
        <p:spPr>
          <a:xfrm>
            <a:off x="2462379" y="4576687"/>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Tibial varum</a:t>
            </a:r>
          </a:p>
        </p:txBody>
      </p:sp>
      <p:sp>
        <p:nvSpPr>
          <p:cNvPr id="24" name="Oval 23">
            <a:extLst>
              <a:ext uri="{FF2B5EF4-FFF2-40B4-BE49-F238E27FC236}">
                <a16:creationId xmlns:a16="http://schemas.microsoft.com/office/drawing/2014/main" id="{0CFB8DDA-F4A2-0C40-B4AF-C1BB548FDE82}"/>
              </a:ext>
            </a:extLst>
          </p:cNvPr>
          <p:cNvSpPr/>
          <p:nvPr/>
        </p:nvSpPr>
        <p:spPr>
          <a:xfrm>
            <a:off x="3022194" y="5585741"/>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Leg length discrepancy</a:t>
            </a:r>
          </a:p>
        </p:txBody>
      </p:sp>
      <p:sp>
        <p:nvSpPr>
          <p:cNvPr id="25" name="Oval 24">
            <a:extLst>
              <a:ext uri="{FF2B5EF4-FFF2-40B4-BE49-F238E27FC236}">
                <a16:creationId xmlns:a16="http://schemas.microsoft.com/office/drawing/2014/main" id="{322959F9-DCF3-3948-8500-2BC23FD795F8}"/>
              </a:ext>
            </a:extLst>
          </p:cNvPr>
          <p:cNvSpPr/>
          <p:nvPr/>
        </p:nvSpPr>
        <p:spPr>
          <a:xfrm>
            <a:off x="2962724" y="1398675"/>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Arch height</a:t>
            </a:r>
          </a:p>
        </p:txBody>
      </p:sp>
      <p:sp>
        <p:nvSpPr>
          <p:cNvPr id="26" name="Oval 25">
            <a:extLst>
              <a:ext uri="{FF2B5EF4-FFF2-40B4-BE49-F238E27FC236}">
                <a16:creationId xmlns:a16="http://schemas.microsoft.com/office/drawing/2014/main" id="{3D66B502-BE42-9B4F-86F4-187C3A2A9E79}"/>
              </a:ext>
            </a:extLst>
          </p:cNvPr>
          <p:cNvSpPr/>
          <p:nvPr/>
        </p:nvSpPr>
        <p:spPr>
          <a:xfrm>
            <a:off x="3022707" y="3386183"/>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Arch mobility</a:t>
            </a:r>
          </a:p>
        </p:txBody>
      </p:sp>
      <p:sp>
        <p:nvSpPr>
          <p:cNvPr id="27" name="Oval 26">
            <a:extLst>
              <a:ext uri="{FF2B5EF4-FFF2-40B4-BE49-F238E27FC236}">
                <a16:creationId xmlns:a16="http://schemas.microsoft.com/office/drawing/2014/main" id="{D74018CC-AF95-9A47-9A63-D666CE7E34D2}"/>
              </a:ext>
            </a:extLst>
          </p:cNvPr>
          <p:cNvSpPr/>
          <p:nvPr/>
        </p:nvSpPr>
        <p:spPr>
          <a:xfrm>
            <a:off x="7644008" y="4130844"/>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Knee abduction</a:t>
            </a:r>
          </a:p>
        </p:txBody>
      </p:sp>
      <p:sp>
        <p:nvSpPr>
          <p:cNvPr id="28" name="Oval 27">
            <a:extLst>
              <a:ext uri="{FF2B5EF4-FFF2-40B4-BE49-F238E27FC236}">
                <a16:creationId xmlns:a16="http://schemas.microsoft.com/office/drawing/2014/main" id="{6ECDF99F-4D25-894A-A9FB-C5891DF71496}"/>
              </a:ext>
            </a:extLst>
          </p:cNvPr>
          <p:cNvSpPr/>
          <p:nvPr/>
        </p:nvSpPr>
        <p:spPr>
          <a:xfrm>
            <a:off x="7980163" y="3022582"/>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Knee internal rotation</a:t>
            </a:r>
          </a:p>
        </p:txBody>
      </p:sp>
      <p:sp>
        <p:nvSpPr>
          <p:cNvPr id="29" name="Oval 28">
            <a:extLst>
              <a:ext uri="{FF2B5EF4-FFF2-40B4-BE49-F238E27FC236}">
                <a16:creationId xmlns:a16="http://schemas.microsoft.com/office/drawing/2014/main" id="{403747F1-BB3F-4444-923A-E65D3AD9985A}"/>
              </a:ext>
            </a:extLst>
          </p:cNvPr>
          <p:cNvSpPr/>
          <p:nvPr/>
        </p:nvSpPr>
        <p:spPr>
          <a:xfrm>
            <a:off x="6388962" y="1320448"/>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Rearfoot eversion</a:t>
            </a:r>
          </a:p>
        </p:txBody>
      </p:sp>
      <p:sp>
        <p:nvSpPr>
          <p:cNvPr id="31" name="Oval 30">
            <a:extLst>
              <a:ext uri="{FF2B5EF4-FFF2-40B4-BE49-F238E27FC236}">
                <a16:creationId xmlns:a16="http://schemas.microsoft.com/office/drawing/2014/main" id="{9FF992A6-C138-D342-BE70-02AF80B18456}"/>
              </a:ext>
            </a:extLst>
          </p:cNvPr>
          <p:cNvSpPr/>
          <p:nvPr/>
        </p:nvSpPr>
        <p:spPr>
          <a:xfrm>
            <a:off x="6897905" y="215576"/>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Dynamic pes planus</a:t>
            </a:r>
          </a:p>
        </p:txBody>
      </p:sp>
      <p:sp>
        <p:nvSpPr>
          <p:cNvPr id="32" name="Oval 31">
            <a:extLst>
              <a:ext uri="{FF2B5EF4-FFF2-40B4-BE49-F238E27FC236}">
                <a16:creationId xmlns:a16="http://schemas.microsoft.com/office/drawing/2014/main" id="{0650A7CF-A7C8-3A4D-9132-D6BD714A91AA}"/>
              </a:ext>
            </a:extLst>
          </p:cNvPr>
          <p:cNvSpPr/>
          <p:nvPr/>
        </p:nvSpPr>
        <p:spPr>
          <a:xfrm>
            <a:off x="7921132" y="908654"/>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Dynamic pes </a:t>
            </a:r>
            <a:r>
              <a:rPr lang="en-US" sz="1600" err="1">
                <a:solidFill>
                  <a:schemeClr val="accent1">
                    <a:lumMod val="50000"/>
                  </a:schemeClr>
                </a:solidFill>
                <a:latin typeface="Avenir Next" panose="020B0503020202020204"/>
              </a:rPr>
              <a:t>cavus</a:t>
            </a:r>
            <a:endParaRPr lang="en-US" sz="1600">
              <a:solidFill>
                <a:schemeClr val="accent1">
                  <a:lumMod val="50000"/>
                </a:schemeClr>
              </a:solidFill>
              <a:latin typeface="Avenir Next" panose="020B0503020202020204"/>
            </a:endParaRPr>
          </a:p>
        </p:txBody>
      </p:sp>
      <p:sp>
        <p:nvSpPr>
          <p:cNvPr id="33" name="Oval 32">
            <a:extLst>
              <a:ext uri="{FF2B5EF4-FFF2-40B4-BE49-F238E27FC236}">
                <a16:creationId xmlns:a16="http://schemas.microsoft.com/office/drawing/2014/main" id="{C87C1FA6-7FDD-9C47-8C95-32823B03582D}"/>
              </a:ext>
            </a:extLst>
          </p:cNvPr>
          <p:cNvSpPr/>
          <p:nvPr/>
        </p:nvSpPr>
        <p:spPr>
          <a:xfrm>
            <a:off x="5761775" y="2393150"/>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Knee flexion</a:t>
            </a:r>
          </a:p>
        </p:txBody>
      </p:sp>
      <p:sp>
        <p:nvSpPr>
          <p:cNvPr id="34" name="Oval 33">
            <a:extLst>
              <a:ext uri="{FF2B5EF4-FFF2-40B4-BE49-F238E27FC236}">
                <a16:creationId xmlns:a16="http://schemas.microsoft.com/office/drawing/2014/main" id="{EE995DF0-C0AE-5B49-B53F-E05D6F6A35C6}"/>
              </a:ext>
            </a:extLst>
          </p:cNvPr>
          <p:cNvSpPr/>
          <p:nvPr/>
        </p:nvSpPr>
        <p:spPr>
          <a:xfrm>
            <a:off x="7509928" y="2031247"/>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Tibia angle</a:t>
            </a:r>
          </a:p>
        </p:txBody>
      </p:sp>
      <p:sp>
        <p:nvSpPr>
          <p:cNvPr id="35" name="Oval 34">
            <a:extLst>
              <a:ext uri="{FF2B5EF4-FFF2-40B4-BE49-F238E27FC236}">
                <a16:creationId xmlns:a16="http://schemas.microsoft.com/office/drawing/2014/main" id="{FB6FE6AA-E69C-D54A-9741-C2D21DC9E95F}"/>
              </a:ext>
            </a:extLst>
          </p:cNvPr>
          <p:cNvSpPr/>
          <p:nvPr/>
        </p:nvSpPr>
        <p:spPr>
          <a:xfrm>
            <a:off x="105773" y="5687900"/>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Free moment</a:t>
            </a:r>
          </a:p>
        </p:txBody>
      </p:sp>
      <p:sp>
        <p:nvSpPr>
          <p:cNvPr id="38" name="Oval 37">
            <a:extLst>
              <a:ext uri="{FF2B5EF4-FFF2-40B4-BE49-F238E27FC236}">
                <a16:creationId xmlns:a16="http://schemas.microsoft.com/office/drawing/2014/main" id="{67A11E16-7A1D-CB4B-A2C3-874E1A236268}"/>
              </a:ext>
            </a:extLst>
          </p:cNvPr>
          <p:cNvSpPr/>
          <p:nvPr/>
        </p:nvSpPr>
        <p:spPr>
          <a:xfrm>
            <a:off x="10756352" y="3010226"/>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Pack weight</a:t>
            </a:r>
          </a:p>
        </p:txBody>
      </p:sp>
      <p:sp>
        <p:nvSpPr>
          <p:cNvPr id="39" name="Oval 38">
            <a:extLst>
              <a:ext uri="{FF2B5EF4-FFF2-40B4-BE49-F238E27FC236}">
                <a16:creationId xmlns:a16="http://schemas.microsoft.com/office/drawing/2014/main" id="{A2F4B5D1-EEF0-AB40-B089-235145EDD650}"/>
              </a:ext>
            </a:extLst>
          </p:cNvPr>
          <p:cNvSpPr/>
          <p:nvPr/>
        </p:nvSpPr>
        <p:spPr>
          <a:xfrm>
            <a:off x="9491113" y="2560878"/>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Running downhill</a:t>
            </a:r>
          </a:p>
        </p:txBody>
      </p:sp>
      <p:sp>
        <p:nvSpPr>
          <p:cNvPr id="40" name="Oval 39">
            <a:extLst>
              <a:ext uri="{FF2B5EF4-FFF2-40B4-BE49-F238E27FC236}">
                <a16:creationId xmlns:a16="http://schemas.microsoft.com/office/drawing/2014/main" id="{7B47B499-076C-2144-B3D3-196A40389B14}"/>
              </a:ext>
            </a:extLst>
          </p:cNvPr>
          <p:cNvSpPr/>
          <p:nvPr/>
        </p:nvSpPr>
        <p:spPr>
          <a:xfrm>
            <a:off x="10641697" y="3970588"/>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Running uphill</a:t>
            </a:r>
          </a:p>
        </p:txBody>
      </p:sp>
      <p:sp>
        <p:nvSpPr>
          <p:cNvPr id="41" name="Oval 40">
            <a:extLst>
              <a:ext uri="{FF2B5EF4-FFF2-40B4-BE49-F238E27FC236}">
                <a16:creationId xmlns:a16="http://schemas.microsoft.com/office/drawing/2014/main" id="{B97A4E0E-8510-9D4B-AB49-76CDA2FC098B}"/>
              </a:ext>
            </a:extLst>
          </p:cNvPr>
          <p:cNvSpPr/>
          <p:nvPr/>
        </p:nvSpPr>
        <p:spPr>
          <a:xfrm>
            <a:off x="9008836" y="3833052"/>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Zig zag running</a:t>
            </a:r>
          </a:p>
        </p:txBody>
      </p:sp>
      <p:sp>
        <p:nvSpPr>
          <p:cNvPr id="42" name="Oval 41">
            <a:extLst>
              <a:ext uri="{FF2B5EF4-FFF2-40B4-BE49-F238E27FC236}">
                <a16:creationId xmlns:a16="http://schemas.microsoft.com/office/drawing/2014/main" id="{AB8E581C-37F7-8A42-AE26-AF2302B1CEAC}"/>
              </a:ext>
            </a:extLst>
          </p:cNvPr>
          <p:cNvSpPr/>
          <p:nvPr/>
        </p:nvSpPr>
        <p:spPr>
          <a:xfrm>
            <a:off x="9929624" y="4823673"/>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Over ground running</a:t>
            </a:r>
          </a:p>
        </p:txBody>
      </p:sp>
      <p:sp>
        <p:nvSpPr>
          <p:cNvPr id="43" name="Oval 42">
            <a:extLst>
              <a:ext uri="{FF2B5EF4-FFF2-40B4-BE49-F238E27FC236}">
                <a16:creationId xmlns:a16="http://schemas.microsoft.com/office/drawing/2014/main" id="{2A1FDA24-33B1-C042-B749-4F3C83E771E7}"/>
              </a:ext>
            </a:extLst>
          </p:cNvPr>
          <p:cNvSpPr/>
          <p:nvPr/>
        </p:nvSpPr>
        <p:spPr>
          <a:xfrm>
            <a:off x="6400818" y="5874363"/>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Step length</a:t>
            </a:r>
          </a:p>
        </p:txBody>
      </p:sp>
      <p:sp>
        <p:nvSpPr>
          <p:cNvPr id="44" name="Oval 43">
            <a:extLst>
              <a:ext uri="{FF2B5EF4-FFF2-40B4-BE49-F238E27FC236}">
                <a16:creationId xmlns:a16="http://schemas.microsoft.com/office/drawing/2014/main" id="{44665F33-D53B-7C44-B5FE-F98ACB5BE4E1}"/>
              </a:ext>
            </a:extLst>
          </p:cNvPr>
          <p:cNvSpPr/>
          <p:nvPr/>
        </p:nvSpPr>
        <p:spPr>
          <a:xfrm>
            <a:off x="7842385" y="5400916"/>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Step width</a:t>
            </a:r>
          </a:p>
        </p:txBody>
      </p:sp>
      <p:sp>
        <p:nvSpPr>
          <p:cNvPr id="45" name="Oval 44">
            <a:extLst>
              <a:ext uri="{FF2B5EF4-FFF2-40B4-BE49-F238E27FC236}">
                <a16:creationId xmlns:a16="http://schemas.microsoft.com/office/drawing/2014/main" id="{6C71F61D-F4FC-B04E-AB54-28F767165797}"/>
              </a:ext>
            </a:extLst>
          </p:cNvPr>
          <p:cNvSpPr/>
          <p:nvPr/>
        </p:nvSpPr>
        <p:spPr>
          <a:xfrm>
            <a:off x="9015767" y="1620898"/>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Fatigue</a:t>
            </a:r>
          </a:p>
        </p:txBody>
      </p:sp>
      <p:sp>
        <p:nvSpPr>
          <p:cNvPr id="46" name="Oval 45">
            <a:extLst>
              <a:ext uri="{FF2B5EF4-FFF2-40B4-BE49-F238E27FC236}">
                <a16:creationId xmlns:a16="http://schemas.microsoft.com/office/drawing/2014/main" id="{7F4757B4-E039-3048-891A-11E7A5F5458E}"/>
              </a:ext>
            </a:extLst>
          </p:cNvPr>
          <p:cNvSpPr/>
          <p:nvPr/>
        </p:nvSpPr>
        <p:spPr>
          <a:xfrm>
            <a:off x="6470749" y="4846607"/>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Footwear</a:t>
            </a:r>
          </a:p>
        </p:txBody>
      </p:sp>
      <p:sp>
        <p:nvSpPr>
          <p:cNvPr id="48" name="Oval 47">
            <a:extLst>
              <a:ext uri="{FF2B5EF4-FFF2-40B4-BE49-F238E27FC236}">
                <a16:creationId xmlns:a16="http://schemas.microsoft.com/office/drawing/2014/main" id="{D5965F94-9BD8-064E-9251-C2398F9E1DD9}"/>
              </a:ext>
            </a:extLst>
          </p:cNvPr>
          <p:cNvSpPr/>
          <p:nvPr/>
        </p:nvSpPr>
        <p:spPr>
          <a:xfrm>
            <a:off x="10766911" y="5687900"/>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accent1">
                    <a:lumMod val="50000"/>
                  </a:schemeClr>
                </a:solidFill>
                <a:latin typeface="Avenir Next" panose="020B0503020202020204"/>
              </a:rPr>
              <a:t>Running speed</a:t>
            </a:r>
          </a:p>
        </p:txBody>
      </p:sp>
      <p:sp>
        <p:nvSpPr>
          <p:cNvPr id="58" name="TextBox 57">
            <a:extLst>
              <a:ext uri="{FF2B5EF4-FFF2-40B4-BE49-F238E27FC236}">
                <a16:creationId xmlns:a16="http://schemas.microsoft.com/office/drawing/2014/main" id="{0FFF6B67-AE7E-F348-B86A-44E151F74B2D}"/>
              </a:ext>
            </a:extLst>
          </p:cNvPr>
          <p:cNvSpPr txBox="1"/>
          <p:nvPr/>
        </p:nvSpPr>
        <p:spPr>
          <a:xfrm>
            <a:off x="3671932" y="3295426"/>
            <a:ext cx="4914900" cy="646331"/>
          </a:xfrm>
          <a:prstGeom prst="rect">
            <a:avLst/>
          </a:prstGeom>
          <a:noFill/>
        </p:spPr>
        <p:txBody>
          <a:bodyPr wrap="square" rtlCol="0">
            <a:spAutoFit/>
          </a:bodyPr>
          <a:lstStyle/>
          <a:p>
            <a:pPr algn="ctr"/>
            <a:r>
              <a:rPr lang="en-US" sz="3600">
                <a:latin typeface="Avenir Next" panose="020B0503020202020204"/>
              </a:rPr>
              <a:t>Bone Stress Injury</a:t>
            </a:r>
          </a:p>
        </p:txBody>
      </p:sp>
      <p:sp>
        <p:nvSpPr>
          <p:cNvPr id="62" name="Oval 61">
            <a:extLst>
              <a:ext uri="{FF2B5EF4-FFF2-40B4-BE49-F238E27FC236}">
                <a16:creationId xmlns:a16="http://schemas.microsoft.com/office/drawing/2014/main" id="{B9E454FF-964A-0442-8021-66C9A39ED3AB}"/>
              </a:ext>
            </a:extLst>
          </p:cNvPr>
          <p:cNvSpPr/>
          <p:nvPr/>
        </p:nvSpPr>
        <p:spPr>
          <a:xfrm>
            <a:off x="9195701" y="5768908"/>
            <a:ext cx="1400175" cy="914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1">
                    <a:lumMod val="50000"/>
                  </a:schemeClr>
                </a:solidFill>
                <a:latin typeface="Avenir Next" panose="020B0503020202020204"/>
              </a:rPr>
              <a:t>ACWR</a:t>
            </a:r>
          </a:p>
        </p:txBody>
      </p:sp>
    </p:spTree>
    <p:extLst>
      <p:ext uri="{BB962C8B-B14F-4D97-AF65-F5344CB8AC3E}">
        <p14:creationId xmlns:p14="http://schemas.microsoft.com/office/powerpoint/2010/main" val="1088907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4" name="Rectangle 308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descr="U.S. Military Standards in Running Shoes - Ken Combs Running Store">
            <a:extLst>
              <a:ext uri="{FF2B5EF4-FFF2-40B4-BE49-F238E27FC236}">
                <a16:creationId xmlns:a16="http://schemas.microsoft.com/office/drawing/2014/main" id="{32560659-7660-797B-4E5C-F88942029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4" b="415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50AA2C-BBF1-58F3-5416-832E5AB88F05}"/>
              </a:ext>
            </a:extLst>
          </p:cNvPr>
          <p:cNvSpPr txBox="1"/>
          <p:nvPr/>
        </p:nvSpPr>
        <p:spPr>
          <a:xfrm>
            <a:off x="640310" y="3866355"/>
            <a:ext cx="5821680" cy="1569660"/>
          </a:xfrm>
          <a:prstGeom prst="rect">
            <a:avLst/>
          </a:prstGeom>
          <a:noFill/>
        </p:spPr>
        <p:txBody>
          <a:bodyPr wrap="square" rtlCol="0">
            <a:spAutoFit/>
          </a:bodyPr>
          <a:lstStyle/>
          <a:p>
            <a:r>
              <a:rPr lang="en-US" sz="9600">
                <a:solidFill>
                  <a:schemeClr val="bg2"/>
                </a:solidFill>
                <a:latin typeface="Avenir Next" panose="020B0503020202020204" pitchFamily="34" charset="0"/>
              </a:rPr>
              <a:t>50%</a:t>
            </a:r>
          </a:p>
        </p:txBody>
      </p:sp>
      <p:sp>
        <p:nvSpPr>
          <p:cNvPr id="6" name="TextBox 5">
            <a:extLst>
              <a:ext uri="{FF2B5EF4-FFF2-40B4-BE49-F238E27FC236}">
                <a16:creationId xmlns:a16="http://schemas.microsoft.com/office/drawing/2014/main" id="{AF2E99F1-0372-7471-EAB3-D696795FF8B3}"/>
              </a:ext>
            </a:extLst>
          </p:cNvPr>
          <p:cNvSpPr txBox="1"/>
          <p:nvPr/>
        </p:nvSpPr>
        <p:spPr>
          <a:xfrm>
            <a:off x="654240" y="5151253"/>
            <a:ext cx="5718168" cy="400110"/>
          </a:xfrm>
          <a:prstGeom prst="rect">
            <a:avLst/>
          </a:prstGeom>
          <a:noFill/>
        </p:spPr>
        <p:txBody>
          <a:bodyPr wrap="none" rtlCol="0">
            <a:spAutoFit/>
          </a:bodyPr>
          <a:lstStyle/>
          <a:p>
            <a:pPr algn="r"/>
            <a:r>
              <a:rPr lang="en-US" sz="2000" b="0" i="0">
                <a:solidFill>
                  <a:schemeClr val="bg1">
                    <a:lumMod val="95000"/>
                  </a:schemeClr>
                </a:solidFill>
                <a:effectLst/>
                <a:latin typeface="Garamond" panose="02020404030301010803" pitchFamily="18" charset="0"/>
              </a:rPr>
              <a:t>Molloy JM, et al. Mil Med. 2020;185(9-10):e1461-e1471.</a:t>
            </a:r>
            <a:endParaRPr lang="en-US" sz="2000">
              <a:solidFill>
                <a:schemeClr val="bg1">
                  <a:lumMod val="95000"/>
                </a:schemeClr>
              </a:solidFill>
              <a:latin typeface="Garamond" panose="02020404030301010803" pitchFamily="18" charset="0"/>
            </a:endParaRPr>
          </a:p>
        </p:txBody>
      </p:sp>
      <p:sp>
        <p:nvSpPr>
          <p:cNvPr id="2" name="TextBox 1">
            <a:extLst>
              <a:ext uri="{FF2B5EF4-FFF2-40B4-BE49-F238E27FC236}">
                <a16:creationId xmlns:a16="http://schemas.microsoft.com/office/drawing/2014/main" id="{FAE76BEB-4B70-F365-A93F-BE184F434511}"/>
              </a:ext>
            </a:extLst>
          </p:cNvPr>
          <p:cNvSpPr txBox="1"/>
          <p:nvPr/>
        </p:nvSpPr>
        <p:spPr>
          <a:xfrm>
            <a:off x="9732047" y="6518311"/>
            <a:ext cx="2458429" cy="276999"/>
          </a:xfrm>
          <a:prstGeom prst="rect">
            <a:avLst/>
          </a:prstGeom>
          <a:noFill/>
        </p:spPr>
        <p:txBody>
          <a:bodyPr wrap="none" rtlCol="0">
            <a:spAutoFit/>
          </a:bodyPr>
          <a:lstStyle/>
          <a:p>
            <a:pPr algn="r"/>
            <a:r>
              <a:rPr lang="en-US" sz="1200" b="0" i="0">
                <a:solidFill>
                  <a:schemeClr val="bg1">
                    <a:lumMod val="85000"/>
                  </a:schemeClr>
                </a:solidFill>
                <a:effectLst/>
                <a:latin typeface="Garamond" panose="02020404030301010803" pitchFamily="18" charset="0"/>
              </a:rPr>
              <a:t>Image credit: </a:t>
            </a:r>
            <a:r>
              <a:rPr lang="en-US" sz="1000" err="1">
                <a:solidFill>
                  <a:schemeClr val="bg1">
                    <a:lumMod val="85000"/>
                  </a:schemeClr>
                </a:solidFill>
                <a:effectLst/>
                <a:latin typeface="Garamond" panose="02020404030301010803" pitchFamily="18" charset="0"/>
              </a:rPr>
              <a:t>kencombsrunningstore.com</a:t>
            </a:r>
            <a:endParaRPr lang="en-US" sz="1200">
              <a:solidFill>
                <a:schemeClr val="bg1">
                  <a:lumMod val="85000"/>
                </a:schemeClr>
              </a:solidFill>
              <a:latin typeface="Garamond" panose="02020404030301010803" pitchFamily="18" charset="0"/>
            </a:endParaRPr>
          </a:p>
        </p:txBody>
      </p:sp>
    </p:spTree>
    <p:extLst>
      <p:ext uri="{BB962C8B-B14F-4D97-AF65-F5344CB8AC3E}">
        <p14:creationId xmlns:p14="http://schemas.microsoft.com/office/powerpoint/2010/main" val="1785023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U.S. Military Standards in Running Shoes - Ken Combs Running Store">
            <a:extLst>
              <a:ext uri="{FF2B5EF4-FFF2-40B4-BE49-F238E27FC236}">
                <a16:creationId xmlns:a16="http://schemas.microsoft.com/office/drawing/2014/main" id="{32560659-7660-797B-4E5C-F88942029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4" b="415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50AA2C-BBF1-58F3-5416-832E5AB88F05}"/>
              </a:ext>
            </a:extLst>
          </p:cNvPr>
          <p:cNvSpPr txBox="1"/>
          <p:nvPr/>
        </p:nvSpPr>
        <p:spPr>
          <a:xfrm>
            <a:off x="641834" y="3735685"/>
            <a:ext cx="11155680" cy="1569660"/>
          </a:xfrm>
          <a:prstGeom prst="rect">
            <a:avLst/>
          </a:prstGeom>
          <a:noFill/>
        </p:spPr>
        <p:txBody>
          <a:bodyPr wrap="square" rtlCol="0">
            <a:spAutoFit/>
          </a:bodyPr>
          <a:lstStyle/>
          <a:p>
            <a:r>
              <a:rPr lang="en-US" sz="9600">
                <a:solidFill>
                  <a:schemeClr val="bg2"/>
                </a:solidFill>
                <a:latin typeface="Avenir Next" panose="020B0503020202020204" pitchFamily="34" charset="0"/>
              </a:rPr>
              <a:t>70% Overuse</a:t>
            </a:r>
          </a:p>
        </p:txBody>
      </p:sp>
      <p:sp>
        <p:nvSpPr>
          <p:cNvPr id="2" name="TextBox 1">
            <a:extLst>
              <a:ext uri="{FF2B5EF4-FFF2-40B4-BE49-F238E27FC236}">
                <a16:creationId xmlns:a16="http://schemas.microsoft.com/office/drawing/2014/main" id="{8B354D22-39D2-86CB-320B-F286D4CD1201}"/>
              </a:ext>
            </a:extLst>
          </p:cNvPr>
          <p:cNvSpPr txBox="1"/>
          <p:nvPr/>
        </p:nvSpPr>
        <p:spPr>
          <a:xfrm>
            <a:off x="9520513" y="6518311"/>
            <a:ext cx="2669963" cy="276999"/>
          </a:xfrm>
          <a:prstGeom prst="rect">
            <a:avLst/>
          </a:prstGeom>
          <a:noFill/>
        </p:spPr>
        <p:txBody>
          <a:bodyPr wrap="none" rtlCol="0">
            <a:spAutoFit/>
          </a:bodyPr>
          <a:lstStyle/>
          <a:p>
            <a:pPr algn="r"/>
            <a:r>
              <a:rPr lang="en-US" sz="1200" b="0" i="0">
                <a:solidFill>
                  <a:schemeClr val="bg1">
                    <a:lumMod val="85000"/>
                  </a:schemeClr>
                </a:solidFill>
                <a:effectLst/>
                <a:latin typeface="Garamond" panose="02020404030301010803" pitchFamily="18" charset="0"/>
              </a:rPr>
              <a:t>Image credit: </a:t>
            </a:r>
            <a:r>
              <a:rPr lang="en-US" sz="1200" err="1">
                <a:solidFill>
                  <a:schemeClr val="bg1">
                    <a:lumMod val="85000"/>
                  </a:schemeClr>
                </a:solidFill>
                <a:effectLst/>
                <a:latin typeface="Garamond" panose="02020404030301010803" pitchFamily="18" charset="0"/>
              </a:rPr>
              <a:t>kencombsrunningstore.com</a:t>
            </a:r>
            <a:endParaRPr lang="en-US" sz="1200">
              <a:solidFill>
                <a:schemeClr val="bg1">
                  <a:lumMod val="85000"/>
                </a:schemeClr>
              </a:solidFill>
              <a:latin typeface="Garamond" panose="02020404030301010803" pitchFamily="18" charset="0"/>
            </a:endParaRPr>
          </a:p>
        </p:txBody>
      </p:sp>
      <p:sp>
        <p:nvSpPr>
          <p:cNvPr id="3" name="TextBox 2">
            <a:extLst>
              <a:ext uri="{FF2B5EF4-FFF2-40B4-BE49-F238E27FC236}">
                <a16:creationId xmlns:a16="http://schemas.microsoft.com/office/drawing/2014/main" id="{9E1A14A7-E245-FBEA-7DA3-5CA69DB3EA9D}"/>
              </a:ext>
            </a:extLst>
          </p:cNvPr>
          <p:cNvSpPr txBox="1"/>
          <p:nvPr/>
        </p:nvSpPr>
        <p:spPr>
          <a:xfrm>
            <a:off x="654240" y="5151253"/>
            <a:ext cx="5718168" cy="400110"/>
          </a:xfrm>
          <a:prstGeom prst="rect">
            <a:avLst/>
          </a:prstGeom>
          <a:noFill/>
        </p:spPr>
        <p:txBody>
          <a:bodyPr wrap="none" rtlCol="0">
            <a:spAutoFit/>
          </a:bodyPr>
          <a:lstStyle/>
          <a:p>
            <a:pPr algn="r"/>
            <a:r>
              <a:rPr lang="en-US" sz="2000" b="0" i="0">
                <a:solidFill>
                  <a:schemeClr val="bg1">
                    <a:lumMod val="95000"/>
                  </a:schemeClr>
                </a:solidFill>
                <a:effectLst/>
                <a:latin typeface="Garamond" panose="02020404030301010803" pitchFamily="18" charset="0"/>
              </a:rPr>
              <a:t>Molloy JM, et al. Mil Med. 2020;185(9-10):e1461-e1471.</a:t>
            </a:r>
            <a:endParaRPr lang="en-US" sz="2000">
              <a:solidFill>
                <a:schemeClr val="bg1">
                  <a:lumMod val="95000"/>
                </a:schemeClr>
              </a:solidFill>
              <a:latin typeface="Garamond" panose="02020404030301010803" pitchFamily="18" charset="0"/>
            </a:endParaRPr>
          </a:p>
        </p:txBody>
      </p:sp>
    </p:spTree>
    <p:extLst>
      <p:ext uri="{BB962C8B-B14F-4D97-AF65-F5344CB8AC3E}">
        <p14:creationId xmlns:p14="http://schemas.microsoft.com/office/powerpoint/2010/main" val="2373167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4" name="Rectangle 308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descr="U.S. Military Standards in Running Shoes - Ken Combs Running Store">
            <a:extLst>
              <a:ext uri="{FF2B5EF4-FFF2-40B4-BE49-F238E27FC236}">
                <a16:creationId xmlns:a16="http://schemas.microsoft.com/office/drawing/2014/main" id="{32560659-7660-797B-4E5C-F88942029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4" b="415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89C36B-0E6C-0BE1-0E44-EDD614294110}"/>
              </a:ext>
            </a:extLst>
          </p:cNvPr>
          <p:cNvSpPr txBox="1"/>
          <p:nvPr/>
        </p:nvSpPr>
        <p:spPr>
          <a:xfrm>
            <a:off x="641834" y="3429001"/>
            <a:ext cx="6527062" cy="2886928"/>
          </a:xfrm>
          <a:prstGeom prst="rect">
            <a:avLst/>
          </a:prstGeom>
          <a:solidFill>
            <a:sysClr val="windowText" lastClr="000000">
              <a:alpha val="70000"/>
            </a:sysClr>
          </a:solidFill>
        </p:spPr>
        <p:txBody>
          <a:bodyPr wrap="square" anchor="ctr" anchorCtr="0">
            <a:noAutofit/>
          </a:bodyPr>
          <a:lstStyle/>
          <a:p>
            <a:pPr marL="525780" marR="0" lvl="0" indent="-34290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i="0" u="none" strike="noStrike" kern="0" cap="none" spc="0" normalizeH="0" baseline="0" noProof="0">
                <a:ln>
                  <a:noFill/>
                </a:ln>
                <a:solidFill>
                  <a:prstClr val="white"/>
                </a:solidFill>
                <a:effectLst/>
                <a:uLnTx/>
                <a:uFillTx/>
                <a:latin typeface="Avenir Next" panose="020B0503020202020204" pitchFamily="34" charset="0"/>
                <a:cs typeface="Arial" panose="020B0604020202020204" pitchFamily="34" charset="0"/>
              </a:rPr>
              <a:t>~60-65% of limited duty days and non-deployment</a:t>
            </a:r>
          </a:p>
          <a:p>
            <a:pPr marL="525780" indent="-342900">
              <a:spcAft>
                <a:spcPts val="1200"/>
              </a:spcAft>
              <a:buFont typeface="Arial" panose="020B0604020202020204" pitchFamily="34" charset="0"/>
              <a:buChar char="•"/>
              <a:defRPr/>
            </a:pPr>
            <a:r>
              <a:rPr lang="en-US" sz="2400" kern="0">
                <a:solidFill>
                  <a:prstClr val="white"/>
                </a:solidFill>
                <a:latin typeface="Avenir Next" panose="020B0503020202020204" pitchFamily="34" charset="0"/>
                <a:cs typeface="Arial" panose="020B0604020202020204" pitchFamily="34" charset="0"/>
              </a:rPr>
              <a:t>Common overuse injury sites: lumbar spine, </a:t>
            </a:r>
            <a:r>
              <a:rPr lang="en-US" sz="2400" b="1" kern="0">
                <a:solidFill>
                  <a:prstClr val="white"/>
                </a:solidFill>
                <a:latin typeface="Avenir Next" panose="020B0503020202020204" pitchFamily="34" charset="0"/>
                <a:cs typeface="Arial" panose="020B0604020202020204" pitchFamily="34" charset="0"/>
              </a:rPr>
              <a:t>lower leg, knee</a:t>
            </a:r>
          </a:p>
          <a:p>
            <a:pPr marL="525780" indent="-342900">
              <a:spcAft>
                <a:spcPts val="1200"/>
              </a:spcAft>
              <a:buFont typeface="Arial" panose="020B0604020202020204" pitchFamily="34" charset="0"/>
              <a:buChar char="•"/>
              <a:defRPr/>
            </a:pPr>
            <a:r>
              <a:rPr kumimoji="0" lang="en-US" sz="2400" i="0" u="none" strike="noStrike" kern="0" cap="none" spc="0" normalizeH="0" baseline="0" noProof="0">
                <a:ln>
                  <a:noFill/>
                </a:ln>
                <a:solidFill>
                  <a:prstClr val="white"/>
                </a:solidFill>
                <a:effectLst/>
                <a:uLnTx/>
                <a:uFillTx/>
                <a:latin typeface="Avenir Next" panose="020B0503020202020204" pitchFamily="34" charset="0"/>
                <a:cs typeface="Arial" panose="020B0604020202020204" pitchFamily="34" charset="0"/>
              </a:rPr>
              <a:t>Common traumatic injury sites: </a:t>
            </a:r>
            <a:r>
              <a:rPr kumimoji="0" lang="en-US" sz="2400" b="1" i="0" u="none" strike="noStrike" kern="0" cap="none" spc="0" normalizeH="0" baseline="0" noProof="0">
                <a:ln>
                  <a:noFill/>
                </a:ln>
                <a:solidFill>
                  <a:prstClr val="white"/>
                </a:solidFill>
                <a:effectLst/>
                <a:uLnTx/>
                <a:uFillTx/>
                <a:latin typeface="Avenir Next" panose="020B0503020202020204" pitchFamily="34" charset="0"/>
                <a:cs typeface="Arial" panose="020B0604020202020204" pitchFamily="34" charset="0"/>
              </a:rPr>
              <a:t>foot/ankle</a:t>
            </a:r>
            <a:r>
              <a:rPr kumimoji="0" lang="en-US" sz="2400" i="0" u="none" strike="noStrike" kern="0" cap="none" spc="0" normalizeH="0" baseline="0" noProof="0">
                <a:ln>
                  <a:noFill/>
                </a:ln>
                <a:solidFill>
                  <a:prstClr val="white"/>
                </a:solidFill>
                <a:effectLst/>
                <a:uLnTx/>
                <a:uFillTx/>
                <a:latin typeface="Avenir Next" panose="020B0503020202020204" pitchFamily="34" charset="0"/>
                <a:cs typeface="Arial" panose="020B0604020202020204" pitchFamily="34" charset="0"/>
              </a:rPr>
              <a:t>, head/neck and arm/shoulder</a:t>
            </a:r>
          </a:p>
        </p:txBody>
      </p:sp>
      <p:sp>
        <p:nvSpPr>
          <p:cNvPr id="2" name="TextBox 1">
            <a:extLst>
              <a:ext uri="{FF2B5EF4-FFF2-40B4-BE49-F238E27FC236}">
                <a16:creationId xmlns:a16="http://schemas.microsoft.com/office/drawing/2014/main" id="{E71ACA98-D3E9-ECB6-EDAD-0BCF90371581}"/>
              </a:ext>
            </a:extLst>
          </p:cNvPr>
          <p:cNvSpPr txBox="1"/>
          <p:nvPr/>
        </p:nvSpPr>
        <p:spPr>
          <a:xfrm>
            <a:off x="9443570" y="6518311"/>
            <a:ext cx="2746906" cy="276999"/>
          </a:xfrm>
          <a:prstGeom prst="rect">
            <a:avLst/>
          </a:prstGeom>
          <a:noFill/>
        </p:spPr>
        <p:txBody>
          <a:bodyPr wrap="none" rtlCol="0">
            <a:spAutoFit/>
          </a:bodyPr>
          <a:lstStyle/>
          <a:p>
            <a:pPr algn="r"/>
            <a:r>
              <a:rPr lang="en-US" sz="1200" b="0" i="0">
                <a:solidFill>
                  <a:schemeClr val="bg1">
                    <a:lumMod val="85000"/>
                  </a:schemeClr>
                </a:solidFill>
                <a:effectLst/>
                <a:latin typeface="Garamond" panose="02020404030301010803" pitchFamily="18" charset="0"/>
              </a:rPr>
              <a:t>Image credit: </a:t>
            </a:r>
            <a:r>
              <a:rPr lang="en-US" sz="1200" err="1">
                <a:solidFill>
                  <a:schemeClr val="bg1">
                    <a:lumMod val="85000"/>
                  </a:schemeClr>
                </a:solidFill>
                <a:effectLst/>
                <a:latin typeface="Garamond" panose="02020404030301010803" pitchFamily="18" charset="0"/>
              </a:rPr>
              <a:t>kencombsrunningstore.com</a:t>
            </a:r>
            <a:endParaRPr lang="en-US" sz="1200">
              <a:solidFill>
                <a:schemeClr val="bg1">
                  <a:lumMod val="85000"/>
                </a:schemeClr>
              </a:solidFill>
              <a:latin typeface="Garamond" panose="02020404030301010803" pitchFamily="18" charset="0"/>
            </a:endParaRPr>
          </a:p>
        </p:txBody>
      </p:sp>
      <p:sp>
        <p:nvSpPr>
          <p:cNvPr id="5" name="TextBox 4">
            <a:extLst>
              <a:ext uri="{FF2B5EF4-FFF2-40B4-BE49-F238E27FC236}">
                <a16:creationId xmlns:a16="http://schemas.microsoft.com/office/drawing/2014/main" id="{50BD0736-640D-A01F-6AB8-0971E58A4726}"/>
              </a:ext>
            </a:extLst>
          </p:cNvPr>
          <p:cNvSpPr txBox="1"/>
          <p:nvPr/>
        </p:nvSpPr>
        <p:spPr>
          <a:xfrm>
            <a:off x="654240" y="6334591"/>
            <a:ext cx="5718168" cy="400110"/>
          </a:xfrm>
          <a:prstGeom prst="rect">
            <a:avLst/>
          </a:prstGeom>
          <a:noFill/>
        </p:spPr>
        <p:txBody>
          <a:bodyPr wrap="none" rtlCol="0">
            <a:spAutoFit/>
          </a:bodyPr>
          <a:lstStyle/>
          <a:p>
            <a:pPr algn="r"/>
            <a:r>
              <a:rPr lang="en-US" sz="2000" b="0" i="0">
                <a:solidFill>
                  <a:schemeClr val="bg1">
                    <a:lumMod val="95000"/>
                  </a:schemeClr>
                </a:solidFill>
                <a:effectLst/>
                <a:latin typeface="Garamond" panose="02020404030301010803" pitchFamily="18" charset="0"/>
              </a:rPr>
              <a:t>Molloy JM, et al. Mil Med. 2020;185(9-10):e1461-e1471.</a:t>
            </a:r>
            <a:endParaRPr lang="en-US" sz="2000">
              <a:solidFill>
                <a:schemeClr val="bg1">
                  <a:lumMod val="95000"/>
                </a:schemeClr>
              </a:solidFill>
              <a:latin typeface="Garamond" panose="02020404030301010803" pitchFamily="18" charset="0"/>
            </a:endParaRPr>
          </a:p>
        </p:txBody>
      </p:sp>
    </p:spTree>
    <p:extLst>
      <p:ext uri="{BB962C8B-B14F-4D97-AF65-F5344CB8AC3E}">
        <p14:creationId xmlns:p14="http://schemas.microsoft.com/office/powerpoint/2010/main" val="17838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Airman 1st Class Kali Spicer, 50th Force Support Squadron, runs during the 50th Space Wing Warfit Run Feb. 12, 2014, at the Schriever Fitness Center running track. (U.S. Air Force/Dennis Rogers)">
            <a:extLst>
              <a:ext uri="{FF2B5EF4-FFF2-40B4-BE49-F238E27FC236}">
                <a16:creationId xmlns:a16="http://schemas.microsoft.com/office/drawing/2014/main" id="{2621536E-CC11-0D80-D957-70D86CBD7C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A28AB4-4125-903E-6B90-93F48A30B239}"/>
              </a:ext>
            </a:extLst>
          </p:cNvPr>
          <p:cNvSpPr txBox="1"/>
          <p:nvPr/>
        </p:nvSpPr>
        <p:spPr>
          <a:xfrm>
            <a:off x="641834" y="3735684"/>
            <a:ext cx="6527062" cy="2615184"/>
          </a:xfrm>
          <a:prstGeom prst="rect">
            <a:avLst/>
          </a:prstGeom>
          <a:solidFill>
            <a:sysClr val="windowText" lastClr="000000">
              <a:alpha val="70000"/>
            </a:sysClr>
          </a:solidFill>
        </p:spPr>
        <p:txBody>
          <a:bodyPr wrap="square">
            <a:noAutofit/>
          </a:bodyPr>
          <a:lstStyle/>
          <a:p>
            <a:pPr marL="525780" marR="0" lvl="0" indent="-34290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i="0" u="none" strike="noStrike" kern="0" cap="none" spc="0" normalizeH="0" baseline="0" noProof="0">
                <a:ln>
                  <a:noFill/>
                </a:ln>
                <a:solidFill>
                  <a:prstClr val="white"/>
                </a:solidFill>
                <a:effectLst/>
                <a:uLnTx/>
                <a:uFillTx/>
                <a:latin typeface="Avenir Next" panose="020B0503020202020204" pitchFamily="34" charset="0"/>
                <a:cs typeface="Arial" panose="020B0604020202020204" pitchFamily="34" charset="0"/>
              </a:rPr>
              <a:t>Limited duty days and non-deployment</a:t>
            </a:r>
          </a:p>
          <a:p>
            <a:pPr marL="525780" indent="-342900">
              <a:spcAft>
                <a:spcPts val="1200"/>
              </a:spcAft>
              <a:buFont typeface="Arial" panose="020B0604020202020204" pitchFamily="34" charset="0"/>
              <a:buChar char="•"/>
              <a:defRPr/>
            </a:pPr>
            <a:r>
              <a:rPr lang="en-US" sz="2400" kern="0">
                <a:solidFill>
                  <a:prstClr val="white"/>
                </a:solidFill>
                <a:latin typeface="Avenir Next" panose="020B0503020202020204" pitchFamily="34" charset="0"/>
                <a:cs typeface="Arial" panose="020B0604020202020204" pitchFamily="34" charset="0"/>
              </a:rPr>
              <a:t>Medical separation</a:t>
            </a:r>
            <a:endParaRPr lang="en-US" sz="2400" b="1" kern="0">
              <a:solidFill>
                <a:prstClr val="white"/>
              </a:solidFill>
              <a:latin typeface="Avenir Next" panose="020B0503020202020204" pitchFamily="34" charset="0"/>
              <a:cs typeface="Arial" panose="020B0604020202020204" pitchFamily="34" charset="0"/>
            </a:endParaRPr>
          </a:p>
          <a:p>
            <a:pPr marL="525780" indent="-342900">
              <a:spcAft>
                <a:spcPts val="1200"/>
              </a:spcAft>
              <a:buFont typeface="Arial" panose="020B0604020202020204" pitchFamily="34" charset="0"/>
              <a:buChar char="•"/>
              <a:defRPr/>
            </a:pPr>
            <a:r>
              <a:rPr kumimoji="0" lang="en-US" sz="2400" i="0" u="none" strike="noStrike" kern="0" cap="none" spc="0" normalizeH="0" baseline="0" noProof="0">
                <a:ln>
                  <a:noFill/>
                </a:ln>
                <a:solidFill>
                  <a:prstClr val="white"/>
                </a:solidFill>
                <a:effectLst/>
                <a:uLnTx/>
                <a:uFillTx/>
                <a:latin typeface="Avenir Next" panose="020B0503020202020204" pitchFamily="34" charset="0"/>
                <a:cs typeface="Arial" panose="020B0604020202020204" pitchFamily="34" charset="0"/>
              </a:rPr>
              <a:t>Medical costs and disability</a:t>
            </a:r>
          </a:p>
          <a:p>
            <a:pPr marL="525780" indent="-342900">
              <a:spcAft>
                <a:spcPts val="1200"/>
              </a:spcAft>
              <a:buFont typeface="Arial" panose="020B0604020202020204" pitchFamily="34" charset="0"/>
              <a:buChar char="•"/>
              <a:defRPr/>
            </a:pPr>
            <a:r>
              <a:rPr lang="en-US" sz="2400" kern="0">
                <a:solidFill>
                  <a:prstClr val="white"/>
                </a:solidFill>
                <a:latin typeface="Avenir Next" panose="020B0503020202020204" pitchFamily="34" charset="0"/>
                <a:cs typeface="Arial" panose="020B0604020202020204" pitchFamily="34" charset="0"/>
              </a:rPr>
              <a:t>Chronic pain</a:t>
            </a:r>
          </a:p>
          <a:p>
            <a:pPr marL="525780" indent="-342900">
              <a:spcAft>
                <a:spcPts val="1200"/>
              </a:spcAft>
              <a:buFont typeface="Arial" panose="020B0604020202020204" pitchFamily="34" charset="0"/>
              <a:buChar char="•"/>
              <a:defRPr/>
            </a:pPr>
            <a:r>
              <a:rPr kumimoji="0" lang="en-US" sz="2400" i="0" u="none" strike="noStrike" kern="0" cap="none" spc="0" normalizeH="0" baseline="0" noProof="0">
                <a:ln>
                  <a:noFill/>
                </a:ln>
                <a:solidFill>
                  <a:prstClr val="white"/>
                </a:solidFill>
                <a:effectLst/>
                <a:uLnTx/>
                <a:uFillTx/>
                <a:latin typeface="Avenir Next" panose="020B0503020202020204" pitchFamily="34" charset="0"/>
                <a:cs typeface="Arial" panose="020B0604020202020204" pitchFamily="34" charset="0"/>
              </a:rPr>
              <a:t>2° health deficits</a:t>
            </a:r>
          </a:p>
        </p:txBody>
      </p:sp>
      <p:sp>
        <p:nvSpPr>
          <p:cNvPr id="3" name="TextBox 2">
            <a:extLst>
              <a:ext uri="{FF2B5EF4-FFF2-40B4-BE49-F238E27FC236}">
                <a16:creationId xmlns:a16="http://schemas.microsoft.com/office/drawing/2014/main" id="{647D393C-C1A9-D7B7-B1E6-CA0DA4B9F0F2}"/>
              </a:ext>
            </a:extLst>
          </p:cNvPr>
          <p:cNvSpPr txBox="1"/>
          <p:nvPr/>
        </p:nvSpPr>
        <p:spPr>
          <a:xfrm>
            <a:off x="10340307" y="6534646"/>
            <a:ext cx="1736949" cy="461665"/>
          </a:xfrm>
          <a:prstGeom prst="rect">
            <a:avLst/>
          </a:prstGeom>
          <a:noFill/>
        </p:spPr>
        <p:txBody>
          <a:bodyPr wrap="none" rtlCol="0">
            <a:spAutoFit/>
          </a:bodyPr>
          <a:lstStyle/>
          <a:p>
            <a:pPr algn="r"/>
            <a:r>
              <a:rPr lang="en-US" sz="1200" b="0" i="0">
                <a:effectLst/>
                <a:latin typeface="Garamond" panose="02020404030301010803" pitchFamily="18" charset="0"/>
              </a:rPr>
              <a:t>Image credit: </a:t>
            </a:r>
            <a:r>
              <a:rPr lang="en-US" sz="1200" err="1">
                <a:effectLst/>
                <a:latin typeface="Garamond" panose="02020404030301010803" pitchFamily="18" charset="0"/>
              </a:rPr>
              <a:t>military.com</a:t>
            </a:r>
            <a:endParaRPr lang="en-US" sz="1200">
              <a:effectLst/>
              <a:latin typeface="Garamond" panose="02020404030301010803" pitchFamily="18" charset="0"/>
            </a:endParaRPr>
          </a:p>
          <a:p>
            <a:pPr algn="r"/>
            <a:endParaRPr lang="en-US" sz="1200">
              <a:latin typeface="Garamond" panose="02020404030301010803" pitchFamily="18" charset="0"/>
            </a:endParaRPr>
          </a:p>
        </p:txBody>
      </p:sp>
    </p:spTree>
    <p:extLst>
      <p:ext uri="{BB962C8B-B14F-4D97-AF65-F5344CB8AC3E}">
        <p14:creationId xmlns:p14="http://schemas.microsoft.com/office/powerpoint/2010/main" val="4061418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5" name="Rectangle 104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running&#10;&#10;Description automatically generated">
            <a:extLst>
              <a:ext uri="{FF2B5EF4-FFF2-40B4-BE49-F238E27FC236}">
                <a16:creationId xmlns:a16="http://schemas.microsoft.com/office/drawing/2014/main" id="{8B7005EE-0C62-4839-B457-AFC2987F577E}"/>
              </a:ext>
            </a:extLst>
          </p:cNvPr>
          <p:cNvPicPr>
            <a:picLocks noGrp="1" noChangeAspect="1"/>
          </p:cNvPicPr>
          <p:nvPr>
            <p:ph idx="1"/>
          </p:nvPr>
        </p:nvPicPr>
        <p:blipFill rotWithShape="1">
          <a:blip r:embed="rId3"/>
          <a:srcRect t="10093" b="5654"/>
          <a:stretch/>
        </p:blipFill>
        <p:spPr>
          <a:xfrm>
            <a:off x="20" y="10"/>
            <a:ext cx="12191980" cy="6857990"/>
          </a:xfrm>
          <a:prstGeom prst="rect">
            <a:avLst/>
          </a:prstGeom>
        </p:spPr>
      </p:pic>
      <p:sp>
        <p:nvSpPr>
          <p:cNvPr id="4" name="TextBox 3">
            <a:extLst>
              <a:ext uri="{FF2B5EF4-FFF2-40B4-BE49-F238E27FC236}">
                <a16:creationId xmlns:a16="http://schemas.microsoft.com/office/drawing/2014/main" id="{6EDA0E23-6693-12AE-4DB2-B354E391EB30}"/>
              </a:ext>
            </a:extLst>
          </p:cNvPr>
          <p:cNvSpPr txBox="1"/>
          <p:nvPr/>
        </p:nvSpPr>
        <p:spPr>
          <a:xfrm>
            <a:off x="654240" y="3774271"/>
            <a:ext cx="6528816" cy="1913297"/>
          </a:xfrm>
          <a:prstGeom prst="rect">
            <a:avLst/>
          </a:prstGeom>
          <a:solidFill>
            <a:sysClr val="windowText" lastClr="000000">
              <a:alpha val="70000"/>
            </a:sysClr>
          </a:solidFill>
        </p:spPr>
        <p:txBody>
          <a:bodyPr wrap="square" anchor="ctr"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Female </a:t>
            </a:r>
            <a:r>
              <a:rPr kumimoji="0" lang="en-US" sz="2400" i="0" u="none" strike="noStrike" kern="0" cap="none" spc="0" normalizeH="0" baseline="0" noProof="0">
                <a:ln>
                  <a:noFill/>
                </a:ln>
                <a:solidFill>
                  <a:prstClr val="white"/>
                </a:solidFill>
                <a:effectLst/>
                <a:uLnTx/>
                <a:uFillTx/>
                <a:latin typeface="Avenir Next" panose="020B0503020202020204" pitchFamily="34" charset="0"/>
                <a:cs typeface="Arial" panose="020B0604020202020204" pitchFamily="34" charset="0"/>
              </a:rPr>
              <a:t>servicemembers</a:t>
            </a:r>
            <a:r>
              <a:rPr kumimoji="0" lang="en-US" sz="240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 have a </a:t>
            </a:r>
            <a:r>
              <a:rPr kumimoji="0" lang="en-US" sz="2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1.3 to 2-fold </a:t>
            </a:r>
            <a:r>
              <a:rPr kumimoji="0" lang="en-US" sz="240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increased MSK injury risk compared to males and a </a:t>
            </a:r>
            <a:r>
              <a:rPr kumimoji="0" lang="en-US" sz="2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3-fold </a:t>
            </a:r>
            <a:r>
              <a:rPr kumimoji="0" lang="en-US" sz="240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greater bone stress injury (BSI) risk</a:t>
            </a:r>
            <a:r>
              <a:rPr lang="en-US" sz="2400" kern="0">
                <a:solidFill>
                  <a:prstClr val="white"/>
                </a:solidFill>
                <a:latin typeface="Avenir Next" panose="020B0503020202020204" pitchFamily="34" charset="0"/>
                <a:cs typeface="Arial" panose="020B0604020202020204" pitchFamily="34" charset="0"/>
              </a:rPr>
              <a:t>.</a:t>
            </a:r>
            <a:endParaRPr kumimoji="0" lang="en-US" sz="240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A738694-92EE-9A3F-5F1A-BD9901CBE65A}"/>
              </a:ext>
            </a:extLst>
          </p:cNvPr>
          <p:cNvSpPr txBox="1"/>
          <p:nvPr/>
        </p:nvSpPr>
        <p:spPr>
          <a:xfrm>
            <a:off x="654240" y="5772756"/>
            <a:ext cx="6528816" cy="646331"/>
          </a:xfrm>
          <a:prstGeom prst="rect">
            <a:avLst/>
          </a:prstGeom>
          <a:noFill/>
        </p:spPr>
        <p:txBody>
          <a:bodyPr wrap="square" rtlCol="0">
            <a:spAutoFit/>
          </a:bodyPr>
          <a:lstStyle/>
          <a:p>
            <a:r>
              <a:rPr lang="en-US" b="0" i="0">
                <a:solidFill>
                  <a:schemeClr val="bg1">
                    <a:lumMod val="95000"/>
                  </a:schemeClr>
                </a:solidFill>
                <a:effectLst/>
                <a:latin typeface="Garamond" panose="02020404030301010803" pitchFamily="18" charset="0"/>
              </a:rPr>
              <a:t>Wentz L, et al. Mil </a:t>
            </a:r>
            <a:r>
              <a:rPr lang="en-US" b="0" i="0">
                <a:solidFill>
                  <a:schemeClr val="bg1"/>
                </a:solidFill>
                <a:effectLst/>
                <a:latin typeface="Garamond" panose="02020404030301010803" pitchFamily="18" charset="0"/>
              </a:rPr>
              <a:t>Med. 2011</a:t>
            </a:r>
            <a:r>
              <a:rPr lang="en-US">
                <a:solidFill>
                  <a:schemeClr val="bg1"/>
                </a:solidFill>
                <a:latin typeface="Garamond" panose="02020404030301010803" pitchFamily="18" charset="0"/>
              </a:rPr>
              <a:t>;176(4):420-430; </a:t>
            </a:r>
            <a:r>
              <a:rPr lang="en-US" b="0" i="0">
                <a:solidFill>
                  <a:schemeClr val="bg1">
                    <a:lumMod val="95000"/>
                  </a:schemeClr>
                </a:solidFill>
                <a:effectLst/>
                <a:latin typeface="Garamond" panose="02020404030301010803" pitchFamily="18" charset="0"/>
              </a:rPr>
              <a:t>Molloy JM, et al. Mil Med. 2020;185(9-10):e1461-e1471.</a:t>
            </a:r>
            <a:endParaRPr lang="en-US">
              <a:solidFill>
                <a:schemeClr val="bg1">
                  <a:lumMod val="95000"/>
                </a:schemeClr>
              </a:solidFill>
              <a:latin typeface="Garamond" panose="02020404030301010803" pitchFamily="18" charset="0"/>
            </a:endParaRPr>
          </a:p>
        </p:txBody>
      </p:sp>
      <p:sp>
        <p:nvSpPr>
          <p:cNvPr id="3" name="TextBox 2">
            <a:extLst>
              <a:ext uri="{FF2B5EF4-FFF2-40B4-BE49-F238E27FC236}">
                <a16:creationId xmlns:a16="http://schemas.microsoft.com/office/drawing/2014/main" id="{C0C46BC9-549D-A3FF-0561-350904D2FDCA}"/>
              </a:ext>
            </a:extLst>
          </p:cNvPr>
          <p:cNvSpPr txBox="1"/>
          <p:nvPr/>
        </p:nvSpPr>
        <p:spPr>
          <a:xfrm>
            <a:off x="10340306" y="6534646"/>
            <a:ext cx="1736950" cy="461665"/>
          </a:xfrm>
          <a:prstGeom prst="rect">
            <a:avLst/>
          </a:prstGeom>
          <a:noFill/>
        </p:spPr>
        <p:txBody>
          <a:bodyPr wrap="none" rtlCol="0">
            <a:spAutoFit/>
          </a:bodyPr>
          <a:lstStyle/>
          <a:p>
            <a:pPr algn="r"/>
            <a:r>
              <a:rPr lang="en-US" sz="1200" b="0" i="0">
                <a:solidFill>
                  <a:schemeClr val="bg1">
                    <a:lumMod val="85000"/>
                  </a:schemeClr>
                </a:solidFill>
                <a:effectLst/>
                <a:latin typeface="Garamond" panose="02020404030301010803" pitchFamily="18" charset="0"/>
              </a:rPr>
              <a:t>Image credit: </a:t>
            </a:r>
            <a:r>
              <a:rPr lang="en-US" sz="1200" err="1">
                <a:solidFill>
                  <a:schemeClr val="bg1">
                    <a:lumMod val="85000"/>
                  </a:schemeClr>
                </a:solidFill>
                <a:effectLst/>
                <a:latin typeface="Garamond" panose="02020404030301010803" pitchFamily="18" charset="0"/>
              </a:rPr>
              <a:t>military.com</a:t>
            </a:r>
            <a:endParaRPr lang="en-US" sz="1200">
              <a:solidFill>
                <a:schemeClr val="bg1">
                  <a:lumMod val="85000"/>
                </a:schemeClr>
              </a:solidFill>
              <a:effectLst/>
              <a:latin typeface="Garamond" panose="02020404030301010803" pitchFamily="18" charset="0"/>
            </a:endParaRPr>
          </a:p>
          <a:p>
            <a:pPr algn="r"/>
            <a:endParaRPr lang="en-US" sz="1200">
              <a:solidFill>
                <a:schemeClr val="bg1">
                  <a:lumMod val="85000"/>
                </a:schemeClr>
              </a:solidFill>
              <a:latin typeface="Garamond" panose="02020404030301010803" pitchFamily="18" charset="0"/>
            </a:endParaRPr>
          </a:p>
        </p:txBody>
      </p:sp>
      <p:sp>
        <p:nvSpPr>
          <p:cNvPr id="8" name="TextBox 7">
            <a:extLst>
              <a:ext uri="{FF2B5EF4-FFF2-40B4-BE49-F238E27FC236}">
                <a16:creationId xmlns:a16="http://schemas.microsoft.com/office/drawing/2014/main" id="{0771616B-EA1E-F887-717D-33A4836F73AA}"/>
              </a:ext>
            </a:extLst>
          </p:cNvPr>
          <p:cNvSpPr txBox="1"/>
          <p:nvPr/>
        </p:nvSpPr>
        <p:spPr>
          <a:xfrm>
            <a:off x="10237778" y="6534646"/>
            <a:ext cx="1839478" cy="461665"/>
          </a:xfrm>
          <a:prstGeom prst="rect">
            <a:avLst/>
          </a:prstGeom>
          <a:noFill/>
        </p:spPr>
        <p:txBody>
          <a:bodyPr wrap="none" rtlCol="0">
            <a:spAutoFit/>
          </a:bodyPr>
          <a:lstStyle/>
          <a:p>
            <a:pPr algn="r"/>
            <a:r>
              <a:rPr lang="en-US" sz="1200" b="0" i="0">
                <a:solidFill>
                  <a:schemeClr val="bg1">
                    <a:lumMod val="85000"/>
                  </a:schemeClr>
                </a:solidFill>
                <a:effectLst/>
                <a:latin typeface="Avenir Next" panose="020B0503020202020204"/>
              </a:rPr>
              <a:t>Image credit: </a:t>
            </a:r>
            <a:r>
              <a:rPr lang="en-US" sz="1000" err="1">
                <a:solidFill>
                  <a:schemeClr val="bg1">
                    <a:lumMod val="85000"/>
                  </a:schemeClr>
                </a:solidFill>
                <a:effectLst/>
                <a:latin typeface="Helvetica" pitchFamily="2" charset="0"/>
              </a:rPr>
              <a:t>military.com</a:t>
            </a:r>
            <a:endParaRPr lang="en-US" sz="1000">
              <a:solidFill>
                <a:schemeClr val="bg1">
                  <a:lumMod val="85000"/>
                </a:schemeClr>
              </a:solidFill>
              <a:effectLst/>
              <a:latin typeface="Helvetica" pitchFamily="2" charset="0"/>
            </a:endParaRPr>
          </a:p>
          <a:p>
            <a:pPr algn="r"/>
            <a:endParaRPr lang="en-US" sz="1200">
              <a:solidFill>
                <a:schemeClr val="bg1">
                  <a:lumMod val="85000"/>
                </a:schemeClr>
              </a:solidFill>
              <a:latin typeface="Avenir Next" panose="020B0503020202020204"/>
            </a:endParaRPr>
          </a:p>
        </p:txBody>
      </p:sp>
    </p:spTree>
    <p:extLst>
      <p:ext uri="{BB962C8B-B14F-4D97-AF65-F5344CB8AC3E}">
        <p14:creationId xmlns:p14="http://schemas.microsoft.com/office/powerpoint/2010/main" val="4703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E6C7DE-CD45-4764-92C6-B7695CAEFE91}"/>
              </a:ext>
            </a:extLst>
          </p:cNvPr>
          <p:cNvPicPr>
            <a:picLocks noChangeAspect="1"/>
          </p:cNvPicPr>
          <p:nvPr/>
        </p:nvPicPr>
        <p:blipFill rotWithShape="1">
          <a:blip r:embed="rId3">
            <a:alphaModFix amt="50000"/>
          </a:blip>
          <a:srcRect t="2184" r="-1" b="13524"/>
          <a:stretch/>
        </p:blipFill>
        <p:spPr>
          <a:xfrm>
            <a:off x="20" y="10"/>
            <a:ext cx="12188932" cy="6857990"/>
          </a:xfrm>
          <a:prstGeom prst="rect">
            <a:avLst/>
          </a:prstGeom>
        </p:spPr>
      </p:pic>
      <p:sp>
        <p:nvSpPr>
          <p:cNvPr id="42" name="Freeform: Shape 4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FB1ED61-DB02-4E95-B3A1-B84F2636777E}"/>
              </a:ext>
            </a:extLst>
          </p:cNvPr>
          <p:cNvSpPr>
            <a:spLocks noGrp="1"/>
          </p:cNvSpPr>
          <p:nvPr>
            <p:ph idx="1"/>
          </p:nvPr>
        </p:nvSpPr>
        <p:spPr>
          <a:xfrm>
            <a:off x="618063" y="4328160"/>
            <a:ext cx="9565028" cy="1778001"/>
          </a:xfrm>
        </p:spPr>
        <p:txBody>
          <a:bodyPr anchor="ctr">
            <a:normAutofit/>
          </a:bodyPr>
          <a:lstStyle/>
          <a:p>
            <a:pPr marL="0" indent="0">
              <a:buNone/>
            </a:pPr>
            <a:r>
              <a:rPr lang="en-US"/>
              <a:t>Better identification. Better rehabilitation. Better training.</a:t>
            </a:r>
          </a:p>
        </p:txBody>
      </p:sp>
      <p:sp>
        <p:nvSpPr>
          <p:cNvPr id="36" name="TextBox 35">
            <a:extLst>
              <a:ext uri="{FF2B5EF4-FFF2-40B4-BE49-F238E27FC236}">
                <a16:creationId xmlns:a16="http://schemas.microsoft.com/office/drawing/2014/main" id="{1B7AEF93-6C75-479E-A94F-D16385FA041B}"/>
              </a:ext>
            </a:extLst>
          </p:cNvPr>
          <p:cNvSpPr txBox="1"/>
          <p:nvPr/>
        </p:nvSpPr>
        <p:spPr>
          <a:xfrm>
            <a:off x="10192158" y="6529051"/>
            <a:ext cx="1999842" cy="276999"/>
          </a:xfrm>
          <a:prstGeom prst="rect">
            <a:avLst/>
          </a:prstGeom>
          <a:noFill/>
        </p:spPr>
        <p:txBody>
          <a:bodyPr wrap="none" rtlCol="0">
            <a:spAutoFit/>
          </a:bodyPr>
          <a:lstStyle/>
          <a:p>
            <a:pPr algn="r"/>
            <a:r>
              <a:rPr lang="en-US" sz="1200">
                <a:solidFill>
                  <a:schemeClr val="tx1">
                    <a:lumMod val="50000"/>
                    <a:lumOff val="50000"/>
                  </a:schemeClr>
                </a:solidFill>
                <a:latin typeface="Avenir Next" panose="020B0503020202020204"/>
              </a:rPr>
              <a:t>Image credit: www.army.mil</a:t>
            </a:r>
          </a:p>
        </p:txBody>
      </p:sp>
    </p:spTree>
    <p:extLst>
      <p:ext uri="{BB962C8B-B14F-4D97-AF65-F5344CB8AC3E}">
        <p14:creationId xmlns:p14="http://schemas.microsoft.com/office/powerpoint/2010/main" val="30431467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f09-11-9780124160156">
            <a:extLst>
              <a:ext uri="{FF2B5EF4-FFF2-40B4-BE49-F238E27FC236}">
                <a16:creationId xmlns:a16="http://schemas.microsoft.com/office/drawing/2014/main" id="{061F56EF-D068-06F6-2D27-6EDD0DE492E0}"/>
              </a:ext>
            </a:extLst>
          </p:cNvPr>
          <p:cNvPicPr>
            <a:picLocks noChangeAspect="1" noChangeArrowheads="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30143"/>
          <a:stretch/>
        </p:blipFill>
        <p:spPr>
          <a:xfrm>
            <a:off x="-18091" y="505440"/>
            <a:ext cx="12192000" cy="6840842"/>
          </a:xfrm>
          <a:prstGeom prst="rect">
            <a:avLst/>
          </a:prstGeom>
        </p:spPr>
      </p:pic>
      <p:sp>
        <p:nvSpPr>
          <p:cNvPr id="2" name="Title 1">
            <a:extLst>
              <a:ext uri="{FF2B5EF4-FFF2-40B4-BE49-F238E27FC236}">
                <a16:creationId xmlns:a16="http://schemas.microsoft.com/office/drawing/2014/main" id="{6841B527-5952-5933-0569-78EA70C7B3DD}"/>
              </a:ext>
            </a:extLst>
          </p:cNvPr>
          <p:cNvSpPr>
            <a:spLocks noGrp="1"/>
          </p:cNvSpPr>
          <p:nvPr>
            <p:ph type="title"/>
          </p:nvPr>
        </p:nvSpPr>
        <p:spPr>
          <a:xfrm>
            <a:off x="-18091" y="0"/>
            <a:ext cx="12236759" cy="1025767"/>
          </a:xfrm>
          <a:solidFill>
            <a:schemeClr val="bg1"/>
          </a:solidFill>
        </p:spPr>
        <p:txBody>
          <a:bodyPr>
            <a:noAutofit/>
          </a:bodyPr>
          <a:lstStyle/>
          <a:p>
            <a:pPr algn="ctr"/>
            <a:r>
              <a:rPr lang="en-US">
                <a:latin typeface="Garamond" panose="02020404030301010803" pitchFamily="18" charset="0"/>
              </a:rPr>
              <a:t>Mechanobiology of Injury</a:t>
            </a:r>
          </a:p>
        </p:txBody>
      </p:sp>
      <p:sp>
        <p:nvSpPr>
          <p:cNvPr id="24" name="Rectangle 23">
            <a:extLst>
              <a:ext uri="{FF2B5EF4-FFF2-40B4-BE49-F238E27FC236}">
                <a16:creationId xmlns:a16="http://schemas.microsoft.com/office/drawing/2014/main" id="{DA1BE650-9605-7D45-A318-9310710451F2}"/>
              </a:ext>
            </a:extLst>
          </p:cNvPr>
          <p:cNvSpPr/>
          <p:nvPr/>
        </p:nvSpPr>
        <p:spPr>
          <a:xfrm>
            <a:off x="764182" y="1257753"/>
            <a:ext cx="10515600" cy="5479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9DAC1A9E-60FB-2301-F773-FCD07319B93D}"/>
              </a:ext>
            </a:extLst>
          </p:cNvPr>
          <p:cNvGrpSpPr/>
          <p:nvPr/>
        </p:nvGrpSpPr>
        <p:grpSpPr>
          <a:xfrm>
            <a:off x="873224" y="1185727"/>
            <a:ext cx="10480576" cy="5307148"/>
            <a:chOff x="873224" y="1185727"/>
            <a:chExt cx="10480576" cy="5307148"/>
          </a:xfrm>
        </p:grpSpPr>
        <p:cxnSp>
          <p:nvCxnSpPr>
            <p:cNvPr id="25" name="Straight Connector 24">
              <a:extLst>
                <a:ext uri="{FF2B5EF4-FFF2-40B4-BE49-F238E27FC236}">
                  <a16:creationId xmlns:a16="http://schemas.microsoft.com/office/drawing/2014/main" id="{7E8548D1-43A1-4D3E-8E04-6337538F2086}"/>
                </a:ext>
              </a:extLst>
            </p:cNvPr>
            <p:cNvCxnSpPr/>
            <p:nvPr/>
          </p:nvCxnSpPr>
          <p:spPr>
            <a:xfrm>
              <a:off x="2582581" y="2749321"/>
              <a:ext cx="5988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5722080-464D-431B-BD3F-E3F66D8C483D}"/>
                </a:ext>
              </a:extLst>
            </p:cNvPr>
            <p:cNvCxnSpPr/>
            <p:nvPr/>
          </p:nvCxnSpPr>
          <p:spPr>
            <a:xfrm>
              <a:off x="2590007" y="2412192"/>
              <a:ext cx="5988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452D2F8-3E8F-4EFC-9BEA-89A39E3DB204}"/>
                </a:ext>
              </a:extLst>
            </p:cNvPr>
            <p:cNvCxnSpPr>
              <a:cxnSpLocks/>
            </p:cNvCxnSpPr>
            <p:nvPr/>
          </p:nvCxnSpPr>
          <p:spPr>
            <a:xfrm>
              <a:off x="2762790" y="2055573"/>
              <a:ext cx="4138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EF9612-D862-4AE1-9235-37860D4A8E08}"/>
                </a:ext>
              </a:extLst>
            </p:cNvPr>
            <p:cNvCxnSpPr>
              <a:cxnSpLocks/>
            </p:cNvCxnSpPr>
            <p:nvPr/>
          </p:nvCxnSpPr>
          <p:spPr>
            <a:xfrm>
              <a:off x="2772224" y="1444545"/>
              <a:ext cx="4138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5F5F30-EB1B-4EB0-B5D3-AA480D96BA65}"/>
                </a:ext>
              </a:extLst>
            </p:cNvPr>
            <p:cNvCxnSpPr>
              <a:cxnSpLocks/>
            </p:cNvCxnSpPr>
            <p:nvPr/>
          </p:nvCxnSpPr>
          <p:spPr>
            <a:xfrm>
              <a:off x="2901625" y="1757950"/>
              <a:ext cx="2769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4DE6C0C-00A7-4C97-A22F-F82AA095CF8B}"/>
                </a:ext>
              </a:extLst>
            </p:cNvPr>
            <p:cNvCxnSpPr>
              <a:cxnSpLocks/>
            </p:cNvCxnSpPr>
            <p:nvPr/>
          </p:nvCxnSpPr>
          <p:spPr>
            <a:xfrm>
              <a:off x="2426680" y="3082107"/>
              <a:ext cx="7593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AFA5050-BEDD-44A9-B58C-4963E43504B2}"/>
                </a:ext>
              </a:extLst>
            </p:cNvPr>
            <p:cNvCxnSpPr/>
            <p:nvPr/>
          </p:nvCxnSpPr>
          <p:spPr>
            <a:xfrm>
              <a:off x="3186102" y="1444545"/>
              <a:ext cx="0" cy="1641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6B87019-B11C-430A-9EAD-9803850DC65A}"/>
                </a:ext>
              </a:extLst>
            </p:cNvPr>
            <p:cNvCxnSpPr>
              <a:cxnSpLocks/>
            </p:cNvCxnSpPr>
            <p:nvPr/>
          </p:nvCxnSpPr>
          <p:spPr>
            <a:xfrm flipH="1">
              <a:off x="8889684" y="2725257"/>
              <a:ext cx="8475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63F8D01-9305-495A-96C2-A6581B5C7C59}"/>
                </a:ext>
              </a:extLst>
            </p:cNvPr>
            <p:cNvCxnSpPr>
              <a:cxnSpLocks/>
            </p:cNvCxnSpPr>
            <p:nvPr/>
          </p:nvCxnSpPr>
          <p:spPr>
            <a:xfrm flipH="1">
              <a:off x="8897110" y="2388128"/>
              <a:ext cx="4785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920987D-2F6F-44DA-B575-03F4CEB56EF4}"/>
                </a:ext>
              </a:extLst>
            </p:cNvPr>
            <p:cNvCxnSpPr>
              <a:cxnSpLocks/>
            </p:cNvCxnSpPr>
            <p:nvPr/>
          </p:nvCxnSpPr>
          <p:spPr>
            <a:xfrm flipH="1">
              <a:off x="8884918" y="2061005"/>
              <a:ext cx="4907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356F3E0-86CA-4BA8-94D6-4C1FF68289D6}"/>
                </a:ext>
              </a:extLst>
            </p:cNvPr>
            <p:cNvCxnSpPr>
              <a:cxnSpLocks/>
            </p:cNvCxnSpPr>
            <p:nvPr/>
          </p:nvCxnSpPr>
          <p:spPr>
            <a:xfrm flipH="1">
              <a:off x="8894352" y="1420481"/>
              <a:ext cx="34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10C8B67-4EBF-42FF-9587-A91E2845C68B}"/>
                </a:ext>
              </a:extLst>
            </p:cNvPr>
            <p:cNvCxnSpPr>
              <a:cxnSpLocks/>
            </p:cNvCxnSpPr>
            <p:nvPr/>
          </p:nvCxnSpPr>
          <p:spPr>
            <a:xfrm flipH="1">
              <a:off x="8886872" y="1733886"/>
              <a:ext cx="4519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B731E92-A38A-42C2-897B-8D2C252142FB}"/>
                </a:ext>
              </a:extLst>
            </p:cNvPr>
            <p:cNvCxnSpPr>
              <a:cxnSpLocks/>
            </p:cNvCxnSpPr>
            <p:nvPr/>
          </p:nvCxnSpPr>
          <p:spPr>
            <a:xfrm flipH="1">
              <a:off x="8894246" y="3058043"/>
              <a:ext cx="842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C9888E-7DA6-40FA-9E04-C4CEB9443396}"/>
                </a:ext>
              </a:extLst>
            </p:cNvPr>
            <p:cNvCxnSpPr>
              <a:cxnSpLocks/>
            </p:cNvCxnSpPr>
            <p:nvPr/>
          </p:nvCxnSpPr>
          <p:spPr>
            <a:xfrm>
              <a:off x="8894352" y="1420481"/>
              <a:ext cx="0" cy="1641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8F073FA-EC27-4E86-9C76-96C09B4B78B9}"/>
                </a:ext>
              </a:extLst>
            </p:cNvPr>
            <p:cNvCxnSpPr>
              <a:cxnSpLocks/>
            </p:cNvCxnSpPr>
            <p:nvPr/>
          </p:nvCxnSpPr>
          <p:spPr>
            <a:xfrm>
              <a:off x="3202039" y="2187925"/>
              <a:ext cx="2769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EF57757-E3D5-44B8-9161-993DFF76D71A}"/>
                </a:ext>
              </a:extLst>
            </p:cNvPr>
            <p:cNvCxnSpPr>
              <a:cxnSpLocks/>
            </p:cNvCxnSpPr>
            <p:nvPr/>
          </p:nvCxnSpPr>
          <p:spPr>
            <a:xfrm>
              <a:off x="8610334" y="2187925"/>
              <a:ext cx="276997"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EE75219-5DD0-519C-9A02-E3E3F5242948}"/>
                </a:ext>
              </a:extLst>
            </p:cNvPr>
            <p:cNvSpPr/>
            <p:nvPr/>
          </p:nvSpPr>
          <p:spPr>
            <a:xfrm>
              <a:off x="2979163" y="4350035"/>
              <a:ext cx="2194560" cy="64008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atin typeface="Avenir Next" panose="020B0503020202020204" pitchFamily="34" charset="0"/>
                </a:rPr>
                <a:t>Rest/recovery</a:t>
              </a:r>
            </a:p>
          </p:txBody>
        </p:sp>
        <p:cxnSp>
          <p:nvCxnSpPr>
            <p:cNvPr id="16" name="Straight Arrow Connector 15">
              <a:extLst>
                <a:ext uri="{FF2B5EF4-FFF2-40B4-BE49-F238E27FC236}">
                  <a16:creationId xmlns:a16="http://schemas.microsoft.com/office/drawing/2014/main" id="{CF19FB72-DE6C-B12E-D542-063D70AAC319}"/>
                </a:ext>
              </a:extLst>
            </p:cNvPr>
            <p:cNvCxnSpPr/>
            <p:nvPr/>
          </p:nvCxnSpPr>
          <p:spPr>
            <a:xfrm>
              <a:off x="5216736" y="4689060"/>
              <a:ext cx="80524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D5057A6-05D1-A928-4C6A-53100DB00550}"/>
                </a:ext>
              </a:extLst>
            </p:cNvPr>
            <p:cNvSpPr/>
            <p:nvPr/>
          </p:nvSpPr>
          <p:spPr>
            <a:xfrm>
              <a:off x="3479036" y="1843502"/>
              <a:ext cx="2194560" cy="64008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atin typeface="Avenir Next" panose="020B0503020202020204" pitchFamily="34" charset="0"/>
                </a:rPr>
                <a:t>Biomechanical load</a:t>
              </a:r>
            </a:p>
          </p:txBody>
        </p:sp>
        <p:sp>
          <p:nvSpPr>
            <p:cNvPr id="6" name="Rectangle 5">
              <a:extLst>
                <a:ext uri="{FF2B5EF4-FFF2-40B4-BE49-F238E27FC236}">
                  <a16:creationId xmlns:a16="http://schemas.microsoft.com/office/drawing/2014/main" id="{744CF15A-EB9D-1123-5310-8BB060A8C228}"/>
                </a:ext>
              </a:extLst>
            </p:cNvPr>
            <p:cNvSpPr/>
            <p:nvPr/>
          </p:nvSpPr>
          <p:spPr>
            <a:xfrm>
              <a:off x="6427806" y="1843501"/>
              <a:ext cx="2194560" cy="64008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atin typeface="Avenir Next" panose="020B0503020202020204" pitchFamily="34" charset="0"/>
                </a:rPr>
                <a:t>Bone strength</a:t>
              </a:r>
            </a:p>
          </p:txBody>
        </p:sp>
        <p:sp>
          <p:nvSpPr>
            <p:cNvPr id="10" name="Left Bracket 9">
              <a:extLst>
                <a:ext uri="{FF2B5EF4-FFF2-40B4-BE49-F238E27FC236}">
                  <a16:creationId xmlns:a16="http://schemas.microsoft.com/office/drawing/2014/main" id="{7EB693D7-86F6-AA56-9CE7-4FCBE571D769}"/>
                </a:ext>
              </a:extLst>
            </p:cNvPr>
            <p:cNvSpPr/>
            <p:nvPr/>
          </p:nvSpPr>
          <p:spPr>
            <a:xfrm rot="16200000">
              <a:off x="5962452" y="1019305"/>
              <a:ext cx="182880" cy="3057749"/>
            </a:xfrm>
            <a:prstGeom prst="leftBracket">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D31B108-715F-29C5-FE53-0758D279435D}"/>
                </a:ext>
              </a:extLst>
            </p:cNvPr>
            <p:cNvCxnSpPr>
              <a:cxnSpLocks/>
              <a:stCxn id="8" idx="4"/>
            </p:cNvCxnSpPr>
            <p:nvPr/>
          </p:nvCxnSpPr>
          <p:spPr>
            <a:xfrm flipH="1">
              <a:off x="6048840" y="3876234"/>
              <a:ext cx="20149" cy="1354134"/>
            </a:xfrm>
            <a:prstGeom prst="line">
              <a:avLst/>
            </a:prstGeom>
            <a:ln>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03EA2CC-D74F-21B4-D4EA-8DEEF11DF13D}"/>
                </a:ext>
              </a:extLst>
            </p:cNvPr>
            <p:cNvSpPr/>
            <p:nvPr/>
          </p:nvSpPr>
          <p:spPr>
            <a:xfrm>
              <a:off x="4971709" y="2961834"/>
              <a:ext cx="2194560" cy="9144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atin typeface="Avenir Next" panose="020B0503020202020204" pitchFamily="34" charset="0"/>
                </a:rPr>
                <a:t>Bone Strain</a:t>
              </a:r>
            </a:p>
          </p:txBody>
        </p:sp>
        <p:sp>
          <p:nvSpPr>
            <p:cNvPr id="15" name="Rectangle 14">
              <a:extLst>
                <a:ext uri="{FF2B5EF4-FFF2-40B4-BE49-F238E27FC236}">
                  <a16:creationId xmlns:a16="http://schemas.microsoft.com/office/drawing/2014/main" id="{78B207A5-76E8-9625-E192-945C44A61FAD}"/>
                </a:ext>
              </a:extLst>
            </p:cNvPr>
            <p:cNvSpPr/>
            <p:nvPr/>
          </p:nvSpPr>
          <p:spPr>
            <a:xfrm>
              <a:off x="6485486" y="3944060"/>
              <a:ext cx="2194560" cy="64008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atin typeface="Avenir Next" panose="020B0503020202020204" pitchFamily="34" charset="0"/>
                </a:rPr>
                <a:t>Workload</a:t>
              </a:r>
            </a:p>
          </p:txBody>
        </p:sp>
        <p:cxnSp>
          <p:nvCxnSpPr>
            <p:cNvPr id="18" name="Straight Arrow Connector 17">
              <a:extLst>
                <a:ext uri="{FF2B5EF4-FFF2-40B4-BE49-F238E27FC236}">
                  <a16:creationId xmlns:a16="http://schemas.microsoft.com/office/drawing/2014/main" id="{2AF813C1-3117-5FE4-9937-F74BF8EDD071}"/>
                </a:ext>
              </a:extLst>
            </p:cNvPr>
            <p:cNvCxnSpPr>
              <a:cxnSpLocks/>
              <a:stCxn id="15" idx="1"/>
            </p:cNvCxnSpPr>
            <p:nvPr/>
          </p:nvCxnSpPr>
          <p:spPr>
            <a:xfrm flipH="1">
              <a:off x="6095847" y="4264100"/>
              <a:ext cx="389639" cy="0"/>
            </a:xfrm>
            <a:prstGeom prst="straightConnector1">
              <a:avLst/>
            </a:prstGeom>
            <a:ln>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4B6C3D1-C2F0-83D7-AD2E-B252E2099AC9}"/>
                </a:ext>
              </a:extLst>
            </p:cNvPr>
            <p:cNvCxnSpPr>
              <a:cxnSpLocks/>
              <a:stCxn id="10" idx="1"/>
            </p:cNvCxnSpPr>
            <p:nvPr/>
          </p:nvCxnSpPr>
          <p:spPr>
            <a:xfrm>
              <a:off x="6053893" y="2639620"/>
              <a:ext cx="0" cy="274477"/>
            </a:xfrm>
            <a:prstGeom prst="straightConnector1">
              <a:avLst/>
            </a:prstGeom>
            <a:ln>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529CD07-A66F-3220-2E3B-474820242E68}"/>
                </a:ext>
              </a:extLst>
            </p:cNvPr>
            <p:cNvSpPr txBox="1"/>
            <p:nvPr/>
          </p:nvSpPr>
          <p:spPr>
            <a:xfrm>
              <a:off x="9653016" y="5954326"/>
              <a:ext cx="1700784" cy="523220"/>
            </a:xfrm>
            <a:prstGeom prst="rect">
              <a:avLst/>
            </a:prstGeom>
            <a:noFill/>
          </p:spPr>
          <p:txBody>
            <a:bodyPr wrap="square" rtlCol="0">
              <a:spAutoFit/>
            </a:bodyPr>
            <a:lstStyle/>
            <a:p>
              <a:pPr algn="ctr"/>
              <a:r>
                <a:rPr lang="en-US" sz="1400">
                  <a:latin typeface="Avenir Next" panose="020B0503020202020204" pitchFamily="34" charset="0"/>
                </a:rPr>
                <a:t>Complete </a:t>
              </a:r>
            </a:p>
            <a:p>
              <a:pPr algn="ctr"/>
              <a:r>
                <a:rPr lang="en-US" sz="1400">
                  <a:latin typeface="Avenir Next" panose="020B0503020202020204" pitchFamily="34" charset="0"/>
                </a:rPr>
                <a:t>Fracture</a:t>
              </a:r>
            </a:p>
          </p:txBody>
        </p:sp>
        <p:sp>
          <p:nvSpPr>
            <p:cNvPr id="33" name="TextBox 32">
              <a:extLst>
                <a:ext uri="{FF2B5EF4-FFF2-40B4-BE49-F238E27FC236}">
                  <a16:creationId xmlns:a16="http://schemas.microsoft.com/office/drawing/2014/main" id="{89A9F013-159C-9F1A-5742-21DE3AD52963}"/>
                </a:ext>
              </a:extLst>
            </p:cNvPr>
            <p:cNvSpPr txBox="1"/>
            <p:nvPr/>
          </p:nvSpPr>
          <p:spPr>
            <a:xfrm>
              <a:off x="1640383" y="1215114"/>
              <a:ext cx="1499616" cy="2004395"/>
            </a:xfrm>
            <a:prstGeom prst="rect">
              <a:avLst/>
            </a:prstGeom>
            <a:noFill/>
          </p:spPr>
          <p:txBody>
            <a:bodyPr wrap="none" rtlCol="0">
              <a:spAutoFit/>
            </a:bodyPr>
            <a:lstStyle/>
            <a:p>
              <a:pPr>
                <a:lnSpc>
                  <a:spcPct val="150000"/>
                </a:lnSpc>
              </a:pPr>
              <a:r>
                <a:rPr lang="en-US" sz="1400">
                  <a:latin typeface="Avenir Next" panose="020B0503020202020204" pitchFamily="34" charset="0"/>
                </a:rPr>
                <a:t>Biomechanics</a:t>
              </a:r>
            </a:p>
            <a:p>
              <a:pPr>
                <a:lnSpc>
                  <a:spcPct val="150000"/>
                </a:lnSpc>
              </a:pPr>
              <a:r>
                <a:rPr lang="en-US" sz="1400">
                  <a:latin typeface="Avenir Next" panose="020B0503020202020204" pitchFamily="34" charset="0"/>
                </a:rPr>
                <a:t>Motor Control</a:t>
              </a:r>
            </a:p>
            <a:p>
              <a:pPr>
                <a:lnSpc>
                  <a:spcPct val="150000"/>
                </a:lnSpc>
              </a:pPr>
              <a:r>
                <a:rPr lang="en-US" sz="1400">
                  <a:latin typeface="Avenir Next" panose="020B0503020202020204" pitchFamily="34" charset="0"/>
                </a:rPr>
                <a:t>Physiology</a:t>
              </a:r>
            </a:p>
            <a:p>
              <a:pPr>
                <a:lnSpc>
                  <a:spcPct val="150000"/>
                </a:lnSpc>
              </a:pPr>
              <a:r>
                <a:rPr lang="en-US" sz="1400">
                  <a:latin typeface="Avenir Next" panose="020B0503020202020204" pitchFamily="34" charset="0"/>
                </a:rPr>
                <a:t>Structure</a:t>
              </a:r>
            </a:p>
            <a:p>
              <a:pPr>
                <a:lnSpc>
                  <a:spcPct val="150000"/>
                </a:lnSpc>
              </a:pPr>
              <a:r>
                <a:rPr lang="en-US" sz="1400">
                  <a:latin typeface="Avenir Next" panose="020B0503020202020204" pitchFamily="34" charset="0"/>
                </a:rPr>
                <a:t>Footwear</a:t>
              </a:r>
            </a:p>
            <a:p>
              <a:pPr>
                <a:lnSpc>
                  <a:spcPct val="150000"/>
                </a:lnSpc>
              </a:pPr>
              <a:r>
                <a:rPr lang="en-US" sz="1400">
                  <a:latin typeface="Avenir Next" panose="020B0503020202020204" pitchFamily="34" charset="0"/>
                </a:rPr>
                <a:t>Surface</a:t>
              </a:r>
            </a:p>
          </p:txBody>
        </p:sp>
        <p:sp>
          <p:nvSpPr>
            <p:cNvPr id="34" name="TextBox 33">
              <a:extLst>
                <a:ext uri="{FF2B5EF4-FFF2-40B4-BE49-F238E27FC236}">
                  <a16:creationId xmlns:a16="http://schemas.microsoft.com/office/drawing/2014/main" id="{1B426564-D0F0-11F1-62D6-4AF490F7A87C}"/>
                </a:ext>
              </a:extLst>
            </p:cNvPr>
            <p:cNvSpPr txBox="1"/>
            <p:nvPr/>
          </p:nvSpPr>
          <p:spPr>
            <a:xfrm>
              <a:off x="9273042" y="1185727"/>
              <a:ext cx="1481496" cy="2004395"/>
            </a:xfrm>
            <a:prstGeom prst="rect">
              <a:avLst/>
            </a:prstGeom>
            <a:noFill/>
          </p:spPr>
          <p:txBody>
            <a:bodyPr wrap="none" rtlCol="0">
              <a:spAutoFit/>
            </a:bodyPr>
            <a:lstStyle/>
            <a:p>
              <a:pPr algn="r">
                <a:lnSpc>
                  <a:spcPct val="150000"/>
                </a:lnSpc>
              </a:pPr>
              <a:r>
                <a:rPr lang="en-US" sz="1400">
                  <a:latin typeface="Avenir Next" panose="020B0503020202020204" pitchFamily="34" charset="0"/>
                </a:rPr>
                <a:t>Hormone status</a:t>
              </a:r>
            </a:p>
            <a:p>
              <a:pPr algn="r">
                <a:lnSpc>
                  <a:spcPct val="150000"/>
                </a:lnSpc>
              </a:pPr>
              <a:r>
                <a:rPr lang="en-US" sz="1400">
                  <a:latin typeface="Avenir Next" panose="020B0503020202020204" pitchFamily="34" charset="0"/>
                </a:rPr>
                <a:t>Activity history</a:t>
              </a:r>
            </a:p>
            <a:p>
              <a:pPr algn="r">
                <a:lnSpc>
                  <a:spcPct val="150000"/>
                </a:lnSpc>
              </a:pPr>
              <a:r>
                <a:rPr lang="en-US" sz="1400">
                  <a:latin typeface="Avenir Next" panose="020B0503020202020204" pitchFamily="34" charset="0"/>
                </a:rPr>
                <a:t>Energy intake</a:t>
              </a:r>
            </a:p>
            <a:p>
              <a:pPr algn="r">
                <a:lnSpc>
                  <a:spcPct val="150000"/>
                </a:lnSpc>
              </a:pPr>
              <a:r>
                <a:rPr lang="en-US" sz="1400">
                  <a:latin typeface="Avenir Next" panose="020B0503020202020204" pitchFamily="34" charset="0"/>
                </a:rPr>
                <a:t>Health history</a:t>
              </a:r>
            </a:p>
            <a:p>
              <a:pPr algn="r">
                <a:lnSpc>
                  <a:spcPct val="150000"/>
                </a:lnSpc>
              </a:pPr>
              <a:r>
                <a:rPr lang="en-US" sz="1400">
                  <a:latin typeface="Avenir Next" panose="020B0503020202020204" pitchFamily="34" charset="0"/>
                </a:rPr>
                <a:t>Nutrition</a:t>
              </a:r>
            </a:p>
            <a:p>
              <a:pPr algn="r">
                <a:lnSpc>
                  <a:spcPct val="150000"/>
                </a:lnSpc>
              </a:pPr>
              <a:r>
                <a:rPr lang="en-US" sz="1400">
                  <a:latin typeface="Avenir Next" panose="020B0503020202020204" pitchFamily="34" charset="0"/>
                </a:rPr>
                <a:t>Genetics</a:t>
              </a:r>
            </a:p>
          </p:txBody>
        </p:sp>
        <p:sp>
          <p:nvSpPr>
            <p:cNvPr id="9" name="Right Arrow 8">
              <a:extLst>
                <a:ext uri="{FF2B5EF4-FFF2-40B4-BE49-F238E27FC236}">
                  <a16:creationId xmlns:a16="http://schemas.microsoft.com/office/drawing/2014/main" id="{3BC225F6-49F5-7863-F2C7-E435716117AF}"/>
                </a:ext>
              </a:extLst>
            </p:cNvPr>
            <p:cNvSpPr/>
            <p:nvPr/>
          </p:nvSpPr>
          <p:spPr>
            <a:xfrm>
              <a:off x="1280160" y="5050906"/>
              <a:ext cx="9582912" cy="934078"/>
            </a:xfrm>
            <a:prstGeom prst="rightArrow">
              <a:avLst/>
            </a:prstGeom>
            <a:gradFill>
              <a:gsLst>
                <a:gs pos="0">
                  <a:srgbClr val="00B050"/>
                </a:gs>
                <a:gs pos="82000">
                  <a:srgbClr val="FF0000"/>
                </a:gs>
                <a:gs pos="58000">
                  <a:srgbClr val="FBC213">
                    <a:alpha val="50000"/>
                  </a:srgbClr>
                </a:gs>
                <a:gs pos="27000">
                  <a:schemeClr val="accent6">
                    <a:alpha val="25000"/>
                  </a:schemeClr>
                </a:gs>
                <a:gs pos="100000">
                  <a:srgbClr val="FF0000"/>
                </a:gs>
              </a:gsLst>
              <a:lin ang="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schemeClr val="tx1"/>
                  </a:solidFill>
                </a:rPr>
                <a:t>Bone Stress Injury</a:t>
              </a:r>
            </a:p>
          </p:txBody>
        </p:sp>
        <p:sp>
          <p:nvSpPr>
            <p:cNvPr id="26" name="TextBox 25">
              <a:extLst>
                <a:ext uri="{FF2B5EF4-FFF2-40B4-BE49-F238E27FC236}">
                  <a16:creationId xmlns:a16="http://schemas.microsoft.com/office/drawing/2014/main" id="{456BEE9E-FBA5-5065-BD7E-639E1F1F1938}"/>
                </a:ext>
              </a:extLst>
            </p:cNvPr>
            <p:cNvSpPr txBox="1"/>
            <p:nvPr/>
          </p:nvSpPr>
          <p:spPr>
            <a:xfrm>
              <a:off x="873224" y="5949702"/>
              <a:ext cx="1664208" cy="523220"/>
            </a:xfrm>
            <a:prstGeom prst="rect">
              <a:avLst/>
            </a:prstGeom>
            <a:noFill/>
          </p:spPr>
          <p:txBody>
            <a:bodyPr wrap="square" rtlCol="0">
              <a:spAutoFit/>
            </a:bodyPr>
            <a:lstStyle/>
            <a:p>
              <a:pPr algn="ctr"/>
              <a:r>
                <a:rPr lang="en-US" sz="1400">
                  <a:latin typeface="Avenir Next" panose="020B0503020202020204" pitchFamily="34" charset="0"/>
                </a:rPr>
                <a:t>Normal</a:t>
              </a:r>
            </a:p>
            <a:p>
              <a:pPr algn="ctr"/>
              <a:r>
                <a:rPr lang="en-US" sz="1400">
                  <a:latin typeface="Avenir Next" panose="020B0503020202020204" pitchFamily="34" charset="0"/>
                </a:rPr>
                <a:t>re/modeling</a:t>
              </a:r>
            </a:p>
          </p:txBody>
        </p:sp>
        <p:sp>
          <p:nvSpPr>
            <p:cNvPr id="28" name="TextBox 27">
              <a:extLst>
                <a:ext uri="{FF2B5EF4-FFF2-40B4-BE49-F238E27FC236}">
                  <a16:creationId xmlns:a16="http://schemas.microsoft.com/office/drawing/2014/main" id="{6747A300-815C-B5CD-9E81-50CAC624EBE9}"/>
                </a:ext>
              </a:extLst>
            </p:cNvPr>
            <p:cNvSpPr txBox="1"/>
            <p:nvPr/>
          </p:nvSpPr>
          <p:spPr>
            <a:xfrm>
              <a:off x="7896888" y="5954326"/>
              <a:ext cx="1664208" cy="523220"/>
            </a:xfrm>
            <a:prstGeom prst="rect">
              <a:avLst/>
            </a:prstGeom>
            <a:noFill/>
          </p:spPr>
          <p:txBody>
            <a:bodyPr wrap="square" rtlCol="0">
              <a:spAutoFit/>
            </a:bodyPr>
            <a:lstStyle/>
            <a:p>
              <a:pPr algn="ctr"/>
              <a:r>
                <a:rPr lang="en-US" sz="1400">
                  <a:latin typeface="Avenir Next" panose="020B0503020202020204" pitchFamily="34" charset="0"/>
                </a:rPr>
                <a:t>Stress </a:t>
              </a:r>
            </a:p>
            <a:p>
              <a:pPr algn="ctr"/>
              <a:r>
                <a:rPr lang="en-US" sz="1400">
                  <a:latin typeface="Avenir Next" panose="020B0503020202020204" pitchFamily="34" charset="0"/>
                </a:rPr>
                <a:t>Fracture</a:t>
              </a:r>
            </a:p>
          </p:txBody>
        </p:sp>
        <p:sp>
          <p:nvSpPr>
            <p:cNvPr id="31" name="TextBox 30">
              <a:extLst>
                <a:ext uri="{FF2B5EF4-FFF2-40B4-BE49-F238E27FC236}">
                  <a16:creationId xmlns:a16="http://schemas.microsoft.com/office/drawing/2014/main" id="{A13D3A68-CFA6-09AE-40CA-1C0F90570940}"/>
                </a:ext>
              </a:extLst>
            </p:cNvPr>
            <p:cNvSpPr txBox="1"/>
            <p:nvPr/>
          </p:nvSpPr>
          <p:spPr>
            <a:xfrm>
              <a:off x="6140760" y="5969655"/>
              <a:ext cx="1664208" cy="523220"/>
            </a:xfrm>
            <a:prstGeom prst="rect">
              <a:avLst/>
            </a:prstGeom>
            <a:noFill/>
          </p:spPr>
          <p:txBody>
            <a:bodyPr wrap="square" rtlCol="0">
              <a:spAutoFit/>
            </a:bodyPr>
            <a:lstStyle/>
            <a:p>
              <a:pPr algn="ctr"/>
              <a:r>
                <a:rPr lang="en-US" sz="1400">
                  <a:latin typeface="Avenir Next" panose="020B0503020202020204" pitchFamily="34" charset="0"/>
                </a:rPr>
                <a:t>Stress</a:t>
              </a:r>
            </a:p>
            <a:p>
              <a:pPr algn="ctr"/>
              <a:r>
                <a:rPr lang="en-US" sz="1400">
                  <a:latin typeface="Avenir Next" panose="020B0503020202020204" pitchFamily="34" charset="0"/>
                </a:rPr>
                <a:t>Reaction</a:t>
              </a:r>
            </a:p>
          </p:txBody>
        </p:sp>
        <p:sp>
          <p:nvSpPr>
            <p:cNvPr id="32" name="TextBox 31">
              <a:extLst>
                <a:ext uri="{FF2B5EF4-FFF2-40B4-BE49-F238E27FC236}">
                  <a16:creationId xmlns:a16="http://schemas.microsoft.com/office/drawing/2014/main" id="{B3249118-C51B-B5BE-4815-EC996C045D5E}"/>
                </a:ext>
              </a:extLst>
            </p:cNvPr>
            <p:cNvSpPr txBox="1"/>
            <p:nvPr/>
          </p:nvSpPr>
          <p:spPr>
            <a:xfrm>
              <a:off x="2629352" y="5950812"/>
              <a:ext cx="1663360" cy="523220"/>
            </a:xfrm>
            <a:prstGeom prst="rect">
              <a:avLst/>
            </a:prstGeom>
            <a:noFill/>
          </p:spPr>
          <p:txBody>
            <a:bodyPr wrap="square" rtlCol="0">
              <a:spAutoFit/>
            </a:bodyPr>
            <a:lstStyle/>
            <a:p>
              <a:pPr algn="ctr"/>
              <a:r>
                <a:rPr lang="en-US" sz="1400">
                  <a:latin typeface="Avenir Next" panose="020B0503020202020204" pitchFamily="34" charset="0"/>
                </a:rPr>
                <a:t>Damage related remodeling</a:t>
              </a:r>
            </a:p>
          </p:txBody>
        </p:sp>
        <p:sp>
          <p:nvSpPr>
            <p:cNvPr id="37" name="TextBox 36">
              <a:extLst>
                <a:ext uri="{FF2B5EF4-FFF2-40B4-BE49-F238E27FC236}">
                  <a16:creationId xmlns:a16="http://schemas.microsoft.com/office/drawing/2014/main" id="{3F75A30B-870D-8656-0F22-24A5354639EC}"/>
                </a:ext>
              </a:extLst>
            </p:cNvPr>
            <p:cNvSpPr txBox="1"/>
            <p:nvPr/>
          </p:nvSpPr>
          <p:spPr>
            <a:xfrm>
              <a:off x="4384632" y="5957286"/>
              <a:ext cx="1664208" cy="523220"/>
            </a:xfrm>
            <a:prstGeom prst="rect">
              <a:avLst/>
            </a:prstGeom>
            <a:noFill/>
          </p:spPr>
          <p:txBody>
            <a:bodyPr wrap="square" rtlCol="0">
              <a:spAutoFit/>
            </a:bodyPr>
            <a:lstStyle/>
            <a:p>
              <a:pPr algn="ctr"/>
              <a:r>
                <a:rPr lang="en-US" sz="1400">
                  <a:latin typeface="Avenir Next" panose="020B0503020202020204" pitchFamily="34" charset="0"/>
                </a:rPr>
                <a:t>Accelerated</a:t>
              </a:r>
            </a:p>
            <a:p>
              <a:pPr algn="ctr"/>
              <a:r>
                <a:rPr lang="en-US" sz="1400">
                  <a:latin typeface="Avenir Next" panose="020B0503020202020204" pitchFamily="34" charset="0"/>
                </a:rPr>
                <a:t>remodeling</a:t>
              </a:r>
            </a:p>
          </p:txBody>
        </p:sp>
      </p:grpSp>
      <p:grpSp>
        <p:nvGrpSpPr>
          <p:cNvPr id="3" name="Group 1">
            <a:extLst>
              <a:ext uri="{FF2B5EF4-FFF2-40B4-BE49-F238E27FC236}">
                <a16:creationId xmlns:a16="http://schemas.microsoft.com/office/drawing/2014/main" id="{5E697E85-15A3-C14A-4411-00DF833DA677}"/>
              </a:ext>
            </a:extLst>
          </p:cNvPr>
          <p:cNvGrpSpPr/>
          <p:nvPr/>
        </p:nvGrpSpPr>
        <p:grpSpPr>
          <a:xfrm>
            <a:off x="-16" y="994585"/>
            <a:ext cx="12192016" cy="148108"/>
            <a:chOff x="-16" y="946459"/>
            <a:chExt cx="12192016" cy="148108"/>
          </a:xfrm>
        </p:grpSpPr>
        <p:sp>
          <p:nvSpPr>
            <p:cNvPr id="4" name="Rectangle 2">
              <a:extLst>
                <a:ext uri="{FF2B5EF4-FFF2-40B4-BE49-F238E27FC236}">
                  <a16:creationId xmlns:a16="http://schemas.microsoft.com/office/drawing/2014/main" id="{A45DCD5B-74BE-D15E-A670-B5E31CB2C2EE}"/>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1EE474-B50B-93AD-DC20-DF8F380BFB23}"/>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1F9000-BC1E-0E3D-11CC-72054298F6B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E4350079-9B62-457A-B125-088C5459BA32}"/>
              </a:ext>
            </a:extLst>
          </p:cNvPr>
          <p:cNvSpPr txBox="1"/>
          <p:nvPr/>
        </p:nvSpPr>
        <p:spPr>
          <a:xfrm>
            <a:off x="690164" y="6498835"/>
            <a:ext cx="3736151" cy="276999"/>
          </a:xfrm>
          <a:prstGeom prst="rect">
            <a:avLst/>
          </a:prstGeom>
          <a:noFill/>
        </p:spPr>
        <p:txBody>
          <a:bodyPr wrap="none" rtlCol="0">
            <a:spAutoFit/>
          </a:bodyPr>
          <a:lstStyle/>
          <a:p>
            <a:pPr algn="r"/>
            <a:r>
              <a:rPr lang="en-US" sz="1200">
                <a:latin typeface="Garamond" panose="02020404030301010803" pitchFamily="18" charset="0"/>
              </a:rPr>
              <a:t>Modified</a:t>
            </a:r>
            <a:r>
              <a:rPr lang="en-US" sz="1200" b="0" i="0">
                <a:effectLst/>
                <a:latin typeface="Garamond" panose="02020404030301010803" pitchFamily="18" charset="0"/>
              </a:rPr>
              <a:t> from </a:t>
            </a:r>
            <a:r>
              <a:rPr lang="en-US" sz="1200" b="0" i="0" baseline="30000">
                <a:effectLst/>
                <a:latin typeface="Garamond" panose="02020404030301010803" pitchFamily="18" charset="0"/>
              </a:rPr>
              <a:t>2</a:t>
            </a:r>
            <a:r>
              <a:rPr lang="en-US" sz="1200">
                <a:latin typeface="Garamond" panose="02020404030301010803" pitchFamily="18" charset="0"/>
              </a:rPr>
              <a:t>Brukner et al. </a:t>
            </a:r>
            <a:r>
              <a:rPr lang="en-US" sz="1200" b="0" i="0">
                <a:effectLst/>
                <a:latin typeface="Garamond" panose="02020404030301010803" pitchFamily="18" charset="0"/>
              </a:rPr>
              <a:t>Blackwell Science Asia. </a:t>
            </a:r>
            <a:r>
              <a:rPr lang="en-US" sz="1200">
                <a:latin typeface="Garamond" panose="02020404030301010803" pitchFamily="18" charset="0"/>
              </a:rPr>
              <a:t>1999</a:t>
            </a:r>
            <a:r>
              <a:rPr lang="en-US" sz="1200" b="0" i="0">
                <a:effectLst/>
                <a:latin typeface="Garamond" panose="02020404030301010803" pitchFamily="18" charset="0"/>
              </a:rPr>
              <a:t>.</a:t>
            </a:r>
            <a:endParaRPr lang="en-US" sz="1200">
              <a:latin typeface="Garamond" panose="02020404030301010803" pitchFamily="18" charset="0"/>
            </a:endParaRPr>
          </a:p>
        </p:txBody>
      </p:sp>
      <p:pic>
        <p:nvPicPr>
          <p:cNvPr id="19" name="Picture 18">
            <a:extLst>
              <a:ext uri="{FF2B5EF4-FFF2-40B4-BE49-F238E27FC236}">
                <a16:creationId xmlns:a16="http://schemas.microsoft.com/office/drawing/2014/main" id="{DEB8C80D-7CB7-AB7C-7ABC-9CBBC8527CE9}"/>
              </a:ext>
            </a:extLst>
          </p:cNvPr>
          <p:cNvPicPr>
            <a:picLocks noChangeAspect="1"/>
          </p:cNvPicPr>
          <p:nvPr/>
        </p:nvPicPr>
        <p:blipFill rotWithShape="1">
          <a:blip r:embed="rId4"/>
          <a:srcRect l="6961" t="21904" r="7052" b="29524"/>
          <a:stretch/>
        </p:blipFill>
        <p:spPr>
          <a:xfrm>
            <a:off x="188604" y="158260"/>
            <a:ext cx="1409682" cy="796292"/>
          </a:xfrm>
          <a:prstGeom prst="rect">
            <a:avLst/>
          </a:prstGeom>
        </p:spPr>
      </p:pic>
    </p:spTree>
    <p:extLst>
      <p:ext uri="{BB962C8B-B14F-4D97-AF65-F5344CB8AC3E}">
        <p14:creationId xmlns:p14="http://schemas.microsoft.com/office/powerpoint/2010/main" val="2743780207"/>
      </p:ext>
    </p:extLst>
  </p:cSld>
  <p:clrMapOvr>
    <a:masterClrMapping/>
  </p:clrMapOvr>
</p:sld>
</file>

<file path=ppt/theme/theme1.xml><?xml version="1.0" encoding="utf-8"?>
<a:theme xmlns:a="http://schemas.openxmlformats.org/drawingml/2006/main" name="Office Theme">
  <a:themeElements>
    <a:clrScheme name="ECU Master">
      <a:dk1>
        <a:srgbClr val="000000"/>
      </a:dk1>
      <a:lt1>
        <a:srgbClr val="FFFFFF"/>
      </a:lt1>
      <a:dk2>
        <a:srgbClr val="41215E"/>
      </a:dk2>
      <a:lt2>
        <a:srgbClr val="EAE5EB"/>
      </a:lt2>
      <a:accent1>
        <a:srgbClr val="AD94C4"/>
      </a:accent1>
      <a:accent2>
        <a:srgbClr val="77216F"/>
      </a:accent2>
      <a:accent3>
        <a:srgbClr val="582788"/>
      </a:accent3>
      <a:accent4>
        <a:srgbClr val="6B6D67"/>
      </a:accent4>
      <a:accent5>
        <a:srgbClr val="02808F"/>
      </a:accent5>
      <a:accent6>
        <a:srgbClr val="FDC822"/>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4852</Words>
  <Application>Microsoft Office PowerPoint</Application>
  <PresentationFormat>Widescreen</PresentationFormat>
  <Paragraphs>431</Paragraphs>
  <Slides>26</Slides>
  <Notes>26</Notes>
  <HiddenSlides>1</HiddenSlides>
  <MMClips>5</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.Apple Color Emoji UI</vt:lpstr>
      <vt:lpstr>Arial</vt:lpstr>
      <vt:lpstr>Avenir Next</vt:lpstr>
      <vt:lpstr>Calibri</vt:lpstr>
      <vt:lpstr>Calibri Light</vt:lpstr>
      <vt:lpstr>Candara</vt:lpstr>
      <vt:lpstr>Century Gothic</vt:lpstr>
      <vt:lpstr>Garamond</vt:lpstr>
      <vt:lpstr>Helvetica</vt:lpstr>
      <vt:lpstr>System Font Regular</vt:lpstr>
      <vt:lpstr>Times New Roman</vt:lpstr>
      <vt:lpstr>TimesLTStd-Roman</vt:lpstr>
      <vt:lpstr>Verdana</vt:lpstr>
      <vt:lpstr>Wingdings</vt:lpstr>
      <vt:lpstr>Office Theme</vt:lpstr>
      <vt:lpstr>Modeling Bone Stress Injury Risk in At Risk Populations – Implications for the Female Servicemember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Mechanobiology of Injury</vt:lpstr>
      <vt:lpstr>PowerPoint Presentation</vt:lpstr>
      <vt:lpstr>PowerPoint Presentation</vt:lpstr>
      <vt:lpstr>PowerPoint Presentation</vt:lpstr>
      <vt:lpstr>Data-driven multi-scale models of tissue loads during human movement</vt:lpstr>
      <vt:lpstr>Military relevant outcomes from our lab</vt:lpstr>
      <vt:lpstr>Current projects</vt:lpstr>
      <vt:lpstr>Current projects</vt:lpstr>
      <vt:lpstr>PowerPoint Presentation</vt:lpstr>
      <vt:lpstr>Current projects</vt:lpstr>
      <vt:lpstr>PowerPoint Presentation</vt:lpstr>
      <vt:lpstr>Ideal industry research partner</vt:lpstr>
      <vt:lpstr>Ideal DoD/Federal research sponsor</vt:lpstr>
      <vt:lpstr>Next big research focus areas</vt:lpstr>
      <vt:lpstr>Thank you.  Acknowledgments.  Questions.</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Musculoskeletal Injury Risk in At Risk Populations – Implications for the Female Soldier</dc:title>
  <dc:creator>Meardon, Stacey</dc:creator>
  <cp:lastModifiedBy>Menke, Jim</cp:lastModifiedBy>
  <cp:revision>2</cp:revision>
  <cp:lastPrinted>2022-11-28T22:24:32Z</cp:lastPrinted>
  <dcterms:created xsi:type="dcterms:W3CDTF">2022-10-15T18:23:43Z</dcterms:created>
  <dcterms:modified xsi:type="dcterms:W3CDTF">2022-11-28T22:36:23Z</dcterms:modified>
</cp:coreProperties>
</file>