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2E"/>
    <a:srgbClr val="502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78E9-747C-CAF0-2DA9-AA2844D9B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0F5DF-F8CA-1064-7759-8DE14AA00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3BA26-0502-5662-9A57-B33EA8F9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1BBEA-7B52-2E65-C139-0F35476A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D89F2-CF5C-47D5-F70E-1848DB73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3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7421-01C2-5D55-BCFB-84E275D1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7FAC5-181D-C19A-5A82-BD2BFF1A9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0C7D7-C0BD-0078-8FAD-072A907B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95918-85A6-F638-8D70-9B07984E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F1F9F-F622-D427-C9C2-61433F92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4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B9E95B-B96B-5CCB-F588-09C845468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F9598-1BBF-7B60-FBBC-636F6B59C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39087-56B3-B582-1A15-89C807C2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9B7ED-579B-8EA7-D085-275D883A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DFB06-50D6-66B0-6A49-90FFB0E5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9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A4E4E-F445-5FCE-0E39-770ED38AF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57980-F571-1F6C-634B-255AA204D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8296E-B5B5-5119-44FC-A06EF4D0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463DD-E25D-41DD-7594-54B290437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19EC5-CA84-D612-6D64-B9B9E1BC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1482F-9ED9-1DC4-6378-D4ADE609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25771-A7B9-C9D3-C992-8E4BDC1C0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ECF4-A280-1A7D-F1C1-B4618206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F49C0-FDEA-69FE-639A-DE975F60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6066-131C-83D5-2610-8846EB73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8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737E0-14C4-63B8-E0DB-0E939813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464CE-5C30-389E-0D46-04D6269E3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03DC1-DA78-B055-8C66-881EE3180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EE921-7E02-1237-A3A1-6665536C0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D3AC1-81E4-FF05-33F2-2C233DF9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0965F-45F8-7E04-973A-67D93A90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962F-9A92-4A82-1EDF-EB1FEEDE1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48731-3F26-ECD6-C1F9-EFD2ADF8B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3BCAD-9E73-A0FB-88F6-A26C068A9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EAFBF-D4BC-B5BF-8606-ACD9FC065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C61CD-171F-2341-F6C0-D1E7C646F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2562D7-9F8F-99E2-6CD3-2964541C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2242-6E76-732E-0143-8BD7664F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643C7-ECDA-60C1-36F4-40A1ED11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8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3CB65-E7B2-BC13-43F9-D87A821E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57A5-EBC1-BCA0-0335-0D697F26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92BEC-22D7-7290-57B1-17B8BE2F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83668-135C-4115-C1C4-81F0301D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3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ADED6-668A-A0E2-E2E6-12D84DD7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99CE0-538B-EC2A-2327-CE193F27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3C3C9-67F7-D15C-5FE8-9A4116A6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5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0E3A-BCE1-E475-AA17-2146CD47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6B181-04D7-A927-B905-909EE6866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D558-141E-D01D-D603-9C605B8E5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50156-5EF1-B49B-1710-1F5A97A6B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8B5DD-4C7D-8C00-7934-02597A70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701D1-EA61-7E52-3442-336F257F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6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98762-B25D-96DC-3B65-4371E2BE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15CBDD-2CEB-DEF9-9C2B-350EF2C12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D8D1-909E-07B3-59AD-9282E6AAA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238B7-D97A-6EDC-081F-4D25167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A269F-9C3B-E625-0869-BDB375C57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CBA58-84F4-FEA5-7CC1-D656E2D5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2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59921D-8B4B-99BC-8AB3-58E77389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68440-AFA1-82C4-CEFB-A66A733F4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0A968-F207-4FEB-B695-EB8A0749B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50824-2956-4887-80AA-6C86649C5660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74A0C-F854-1373-F777-3836115B8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7CCD1-8314-1DE6-32CB-AD9DA1291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CEE4-6A8C-2707-12C1-34DFAE518E3E}"/>
              </a:ext>
            </a:extLst>
          </p:cNvPr>
          <p:cNvSpPr txBox="1"/>
          <p:nvPr/>
        </p:nvSpPr>
        <p:spPr>
          <a:xfrm>
            <a:off x="-16" y="1826510"/>
            <a:ext cx="12191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02D7F"/>
                </a:solidFill>
                <a:latin typeface="Garamond" panose="02020404030301010803" pitchFamily="18" charset="0"/>
              </a:rPr>
              <a:t>Measurement of balance as a window into neurological function and </a:t>
            </a:r>
            <a:r>
              <a:rPr lang="en-US" sz="40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4000" dirty="0">
                <a:solidFill>
                  <a:srgbClr val="502D7F"/>
                </a:solidFill>
                <a:latin typeface="Garamond" panose="02020404030301010803" pitchFamily="18" charset="0"/>
              </a:rPr>
              <a:t>; Imaging and modeling of soft tissue to reduce musculoskeletal injuries</a:t>
            </a:r>
          </a:p>
          <a:p>
            <a:pPr algn="ctr"/>
            <a:endParaRPr lang="en-US" sz="4000" dirty="0">
              <a:solidFill>
                <a:srgbClr val="502D7F"/>
              </a:solidFill>
              <a:latin typeface="Garamond" panose="02020404030301010803" pitchFamily="18" charset="0"/>
            </a:endParaRPr>
          </a:p>
          <a:p>
            <a:pPr algn="ctr"/>
            <a:endParaRPr lang="en-US" sz="4000" dirty="0">
              <a:solidFill>
                <a:srgbClr val="502D7F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000" dirty="0">
                <a:solidFill>
                  <a:srgbClr val="502D7F"/>
                </a:solidFill>
                <a:latin typeface="Garamond" panose="02020404030301010803" pitchFamily="18" charset="0"/>
              </a:rPr>
              <a:t>Zachary Domire</a:t>
            </a:r>
          </a:p>
          <a:p>
            <a:pPr algn="ctr"/>
            <a:r>
              <a:rPr lang="en-US" sz="4000" dirty="0">
                <a:solidFill>
                  <a:srgbClr val="502D7F"/>
                </a:solidFill>
                <a:latin typeface="Garamond" panose="02020404030301010803" pitchFamily="18" charset="0"/>
              </a:rPr>
              <a:t>Performance Optimization Laboratory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56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CEE4-6A8C-2707-12C1-34DFAE518E3E}"/>
              </a:ext>
            </a:extLst>
          </p:cNvPr>
          <p:cNvSpPr txBox="1"/>
          <p:nvPr/>
        </p:nvSpPr>
        <p:spPr>
          <a:xfrm>
            <a:off x="1" y="2503166"/>
            <a:ext cx="12191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02D7F"/>
                </a:solidFill>
                <a:latin typeface="Garamond" panose="02020404030301010803" pitchFamily="18" charset="0"/>
              </a:rPr>
              <a:t>Body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2181138" y="134996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  <a:latin typeface="Garamond" panose="02020404030301010803" pitchFamily="18" charset="0"/>
              </a:rPr>
              <a:t>Ultrasound Elastography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073BF18-992A-BB60-AA23-BA44FBA3A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84" y="1580662"/>
            <a:ext cx="6019800" cy="4496791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171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CEE4-6A8C-2707-12C1-34DFAE518E3E}"/>
              </a:ext>
            </a:extLst>
          </p:cNvPr>
          <p:cNvSpPr txBox="1"/>
          <p:nvPr/>
        </p:nvSpPr>
        <p:spPr>
          <a:xfrm>
            <a:off x="1" y="2503166"/>
            <a:ext cx="12191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02D7F"/>
                </a:solidFill>
                <a:latin typeface="Garamond" panose="02020404030301010803" pitchFamily="18" charset="0"/>
              </a:rPr>
              <a:t>Body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2181138" y="134996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  <a:latin typeface="Garamond" panose="02020404030301010803" pitchFamily="18" charset="0"/>
              </a:rPr>
              <a:t>Applications to Prevent Injury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Elastography_Comparisons_for_ISB.png">
            <a:extLst>
              <a:ext uri="{FF2B5EF4-FFF2-40B4-BE49-F238E27FC236}">
                <a16:creationId xmlns:a16="http://schemas.microsoft.com/office/drawing/2014/main" id="{62E89BC5-11DF-85BC-27D2-005E15B13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23" y="1447800"/>
            <a:ext cx="5551803" cy="5194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2E6651-7335-0CC1-9F46-EB0AF2B49E5D}"/>
              </a:ext>
            </a:extLst>
          </p:cNvPr>
          <p:cNvSpPr txBox="1"/>
          <p:nvPr/>
        </p:nvSpPr>
        <p:spPr>
          <a:xfrm>
            <a:off x="1586523" y="21336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S009</a:t>
            </a:r>
          </a:p>
          <a:p>
            <a:pPr algn="ctr"/>
            <a:r>
              <a:rPr lang="en-US" dirty="0"/>
              <a:t>SMM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dirty="0">
                <a:ea typeface="Times New Roman"/>
                <a:cs typeface="Times New Roman"/>
              </a:rPr>
              <a:t>51.1 </a:t>
            </a:r>
            <a:r>
              <a:rPr lang="en-US" dirty="0" err="1">
                <a:ea typeface="Times New Roman"/>
                <a:cs typeface="Times New Roman"/>
              </a:rPr>
              <a:t>kPA</a:t>
            </a:r>
            <a:r>
              <a:rPr lang="en-US" dirty="0">
                <a:ea typeface="Times New Roman"/>
                <a:cs typeface="Times New Roman"/>
              </a:rPr>
              <a:t>)</a:t>
            </a:r>
            <a:r>
              <a:rPr lang="en-US" dirty="0">
                <a:solidFill>
                  <a:srgbClr val="FFFFFF"/>
                </a:solidFill>
                <a:ea typeface="Times New Roman"/>
                <a:cs typeface="Times New Roman"/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D6535F-95BB-28CC-0419-1B1DD82A6895}"/>
              </a:ext>
            </a:extLst>
          </p:cNvPr>
          <p:cNvSpPr txBox="1"/>
          <p:nvPr/>
        </p:nvSpPr>
        <p:spPr>
          <a:xfrm>
            <a:off x="8977923" y="21336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S009</a:t>
            </a:r>
          </a:p>
          <a:p>
            <a:pPr algn="ctr"/>
            <a:r>
              <a:rPr lang="en-US" dirty="0"/>
              <a:t>BFM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(17.9 </a:t>
            </a:r>
            <a:r>
              <a:rPr lang="en-US" dirty="0" err="1"/>
              <a:t>kPA</a:t>
            </a:r>
            <a:r>
              <a:rPr lang="en-US" dirty="0"/>
              <a:t>)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BF56E6-5E18-9DA6-E576-BB86B2CA5736}"/>
              </a:ext>
            </a:extLst>
          </p:cNvPr>
          <p:cNvSpPr txBox="1"/>
          <p:nvPr/>
        </p:nvSpPr>
        <p:spPr>
          <a:xfrm>
            <a:off x="1738923" y="51816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S009</a:t>
            </a:r>
          </a:p>
          <a:p>
            <a:pPr algn="ctr"/>
            <a:r>
              <a:rPr lang="en-US" dirty="0"/>
              <a:t>STM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(12.6 </a:t>
            </a:r>
            <a:r>
              <a:rPr lang="en-US" dirty="0" err="1"/>
              <a:t>kPa</a:t>
            </a:r>
            <a:r>
              <a:rPr lang="en-US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C2538-4DDC-BFE0-F561-755C1C3791CE}"/>
              </a:ext>
            </a:extLst>
          </p:cNvPr>
          <p:cNvSpPr txBox="1"/>
          <p:nvPr/>
        </p:nvSpPr>
        <p:spPr>
          <a:xfrm>
            <a:off x="8977923" y="51816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S007</a:t>
            </a:r>
          </a:p>
          <a:p>
            <a:pPr algn="ctr"/>
            <a:r>
              <a:rPr lang="en-US" dirty="0"/>
              <a:t>SMM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(21.5 </a:t>
            </a:r>
            <a:r>
              <a:rPr lang="en-US" dirty="0" err="1"/>
              <a:t>kPa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312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CEE4-6A8C-2707-12C1-34DFAE518E3E}"/>
              </a:ext>
            </a:extLst>
          </p:cNvPr>
          <p:cNvSpPr txBox="1"/>
          <p:nvPr/>
        </p:nvSpPr>
        <p:spPr>
          <a:xfrm>
            <a:off x="672124" y="1654168"/>
            <a:ext cx="50721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2D7F"/>
                </a:solidFill>
                <a:latin typeface="Garamond" panose="02020404030301010803" pitchFamily="18" charset="0"/>
              </a:rPr>
              <a:t>Most studies have utilized EMG to study neck muscle activation as it relates to helmet design</a:t>
            </a:r>
          </a:p>
          <a:p>
            <a:endParaRPr lang="en-US" sz="2400" dirty="0">
              <a:solidFill>
                <a:srgbClr val="502D7F"/>
              </a:solidFill>
              <a:latin typeface="Garamond" panose="02020404030301010803" pitchFamily="18" charset="0"/>
            </a:endParaRPr>
          </a:p>
          <a:p>
            <a:r>
              <a:rPr lang="en-US" sz="2400" dirty="0">
                <a:solidFill>
                  <a:srgbClr val="502D7F"/>
                </a:solidFill>
                <a:latin typeface="Garamond" panose="02020404030301010803" pitchFamily="18" charset="0"/>
              </a:rPr>
              <a:t>Load does not directly equate with pathology or pain</a:t>
            </a:r>
          </a:p>
          <a:p>
            <a:endParaRPr lang="en-US" sz="2400" dirty="0">
              <a:solidFill>
                <a:srgbClr val="502D7F"/>
              </a:solidFill>
              <a:latin typeface="Garamond" panose="02020404030301010803" pitchFamily="18" charset="0"/>
            </a:endParaRPr>
          </a:p>
          <a:p>
            <a:r>
              <a:rPr lang="en-US" sz="2400" dirty="0">
                <a:solidFill>
                  <a:srgbClr val="502D7F"/>
                </a:solidFill>
                <a:latin typeface="Garamond" panose="02020404030301010803" pitchFamily="18" charset="0"/>
              </a:rPr>
              <a:t>General Hypothesis: Neck pathology is coming from high loads associated with the complex interaction of helmet load and posture.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2181138" y="134996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  <a:latin typeface="Garamond" panose="02020404030301010803" pitchFamily="18" charset="0"/>
              </a:rPr>
              <a:t>Currently Funded ONR Project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BA8445-CB88-788D-3A19-EDD8655B30EB}"/>
              </a:ext>
            </a:extLst>
          </p:cNvPr>
          <p:cNvGrpSpPr/>
          <p:nvPr/>
        </p:nvGrpSpPr>
        <p:grpSpPr>
          <a:xfrm>
            <a:off x="7629769" y="1803641"/>
            <a:ext cx="2895600" cy="3343275"/>
            <a:chOff x="0" y="0"/>
            <a:chExt cx="2895600" cy="3343275"/>
          </a:xfrm>
        </p:grpSpPr>
        <p:pic>
          <p:nvPicPr>
            <p:cNvPr id="6" name="Picture 5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2EB09C10-79FA-378D-7849-2EA94A634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895600" cy="289306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53BB8491-638D-CECA-0067-299C5DABC9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5" y="2867025"/>
              <a:ext cx="2876550" cy="4762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78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CEE4-6A8C-2707-12C1-34DFAE518E3E}"/>
              </a:ext>
            </a:extLst>
          </p:cNvPr>
          <p:cNvSpPr txBox="1"/>
          <p:nvPr/>
        </p:nvSpPr>
        <p:spPr>
          <a:xfrm>
            <a:off x="521209" y="1830029"/>
            <a:ext cx="5943599" cy="3824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02D7F"/>
                </a:solidFill>
                <a:latin typeface="Garamond" panose="02020404030301010803" pitchFamily="18" charset="0"/>
              </a:rPr>
              <a:t>Achieved good wave propagation in relaxed and contracted states. Wave speed is scaling as expected with contraction intensity.</a:t>
            </a:r>
          </a:p>
          <a:p>
            <a:pPr algn="ctr"/>
            <a:endParaRPr lang="en-US" sz="4000" dirty="0">
              <a:solidFill>
                <a:srgbClr val="502D7F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2181138" y="134996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  <a:latin typeface="Garamond" panose="02020404030301010803" pitchFamily="18" charset="0"/>
              </a:rPr>
              <a:t>Preliminary Results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FFD585B-51CB-D6D2-A177-ECD8DE0E8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24376" r="4566" b="25807"/>
          <a:stretch/>
        </p:blipFill>
        <p:spPr>
          <a:xfrm>
            <a:off x="7346678" y="5043811"/>
            <a:ext cx="4509654" cy="1814189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005AC55-A044-3A30-96EC-8E4555054A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23174" r="1" b="21419"/>
          <a:stretch/>
        </p:blipFill>
        <p:spPr>
          <a:xfrm>
            <a:off x="7139713" y="3145178"/>
            <a:ext cx="4868719" cy="2017809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ADFF59D-D99E-9DA3-F902-126836632F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t="23704" r="-2471" b="21298"/>
          <a:stretch/>
        </p:blipFill>
        <p:spPr>
          <a:xfrm>
            <a:off x="7086773" y="1147761"/>
            <a:ext cx="5029464" cy="20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6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CEE4-6A8C-2707-12C1-34DFAE518E3E}"/>
              </a:ext>
            </a:extLst>
          </p:cNvPr>
          <p:cNvSpPr txBox="1"/>
          <p:nvPr/>
        </p:nvSpPr>
        <p:spPr>
          <a:xfrm>
            <a:off x="2564246" y="1371625"/>
            <a:ext cx="6497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02D7F"/>
                </a:solidFill>
                <a:latin typeface="Garamond" panose="02020404030301010803" pitchFamily="18" charset="0"/>
              </a:rPr>
              <a:t>By combining VR, Brain Imaging, and in shoe pressure measurement we can detect </a:t>
            </a:r>
            <a:r>
              <a:rPr lang="en-US" sz="4000" dirty="0" err="1">
                <a:solidFill>
                  <a:srgbClr val="502D7F"/>
                </a:solidFill>
                <a:latin typeface="Garamond" panose="02020404030301010803" pitchFamily="18" charset="0"/>
              </a:rPr>
              <a:t>mTBI</a:t>
            </a:r>
            <a:r>
              <a:rPr lang="en-US" sz="4000" dirty="0">
                <a:solidFill>
                  <a:srgbClr val="502D7F"/>
                </a:solidFill>
                <a:latin typeface="Garamond" panose="02020404030301010803" pitchFamily="18" charset="0"/>
              </a:rPr>
              <a:t> related balance changes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2181138" y="134996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  <a:latin typeface="Garamond" panose="02020404030301010803" pitchFamily="18" charset="0"/>
              </a:rPr>
              <a:t>Mobile Balance Testing System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est1_3_fastwalkvideo">
            <a:hlinkClick r:id="" action="ppaction://media"/>
            <a:extLst>
              <a:ext uri="{FF2B5EF4-FFF2-40B4-BE49-F238E27FC236}">
                <a16:creationId xmlns:a16="http://schemas.microsoft.com/office/drawing/2014/main" id="{7A33C65B-1AD2-9E4A-3E0B-DBA7D8D1F0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76" t="12121" r="33449" b="35490"/>
          <a:stretch/>
        </p:blipFill>
        <p:spPr bwMode="auto">
          <a:xfrm>
            <a:off x="2624019" y="3888364"/>
            <a:ext cx="6309360" cy="2834640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346A8616-807A-16B1-9C4D-1DA2B80DD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" y="4029208"/>
            <a:ext cx="2497351" cy="2788920"/>
          </a:xfrm>
          <a:prstGeom prst="rect">
            <a:avLst/>
          </a:prstGeom>
        </p:spPr>
      </p:pic>
      <p:pic>
        <p:nvPicPr>
          <p:cNvPr id="7" name="id-CEB1EB09-B7AA-4E4A-9F7E-C3BC71D381BE" descr="Image.jpeg">
            <a:extLst>
              <a:ext uri="{FF2B5EF4-FFF2-40B4-BE49-F238E27FC236}">
                <a16:creationId xmlns:a16="http://schemas.microsoft.com/office/drawing/2014/main" id="{3BD0B465-ACE7-16B4-E369-82A7C22C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4" y="1167309"/>
            <a:ext cx="2054162" cy="273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1051A0-57C6-5056-1942-7D5AF9B27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2393" y="1446582"/>
            <a:ext cx="2164080" cy="2824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2A8312-EDB0-435E-2BD0-499199E143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4638" y="4384531"/>
            <a:ext cx="2919590" cy="21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F0A0F-DD37-DA25-045A-32524210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" b="8758"/>
          <a:stretch/>
        </p:blipFill>
        <p:spPr>
          <a:xfrm>
            <a:off x="66895" y="26697"/>
            <a:ext cx="1445844" cy="887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CEE4-6A8C-2707-12C1-34DFAE518E3E}"/>
              </a:ext>
            </a:extLst>
          </p:cNvPr>
          <p:cNvSpPr txBox="1"/>
          <p:nvPr/>
        </p:nvSpPr>
        <p:spPr>
          <a:xfrm>
            <a:off x="66895" y="1332734"/>
            <a:ext cx="1219198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02D7F"/>
                </a:solidFill>
                <a:latin typeface="Garamond" panose="02020404030301010803" pitchFamily="18" charset="0"/>
              </a:rPr>
              <a:t>Repetitive loading even at relatively low loads has the potential to cause significant neurological disfunction.</a:t>
            </a:r>
          </a:p>
          <a:p>
            <a:endParaRPr lang="en-US" sz="2800" dirty="0">
              <a:solidFill>
                <a:srgbClr val="502D7F"/>
              </a:solidFill>
              <a:latin typeface="Garamond" panose="02020404030301010803" pitchFamily="18" charset="0"/>
            </a:endParaRPr>
          </a:p>
          <a:p>
            <a:r>
              <a:rPr lang="en-US" sz="2800" dirty="0">
                <a:solidFill>
                  <a:srgbClr val="502D7F"/>
                </a:solidFill>
                <a:latin typeface="Garamond" panose="02020404030301010803" pitchFamily="18" charset="0"/>
              </a:rPr>
              <a:t>Aim: </a:t>
            </a:r>
          </a:p>
          <a:p>
            <a:r>
              <a:rPr lang="en-US" sz="2800" dirty="0">
                <a:solidFill>
                  <a:srgbClr val="502D7F"/>
                </a:solidFill>
                <a:latin typeface="Garamond" panose="02020404030301010803" pitchFamily="18" charset="0"/>
              </a:rPr>
              <a:t>Development of improved blast exposure guidelines for training activities</a:t>
            </a:r>
          </a:p>
          <a:p>
            <a:endParaRPr lang="en-US" sz="2800" dirty="0">
              <a:solidFill>
                <a:srgbClr val="502D7F"/>
              </a:solidFill>
              <a:latin typeface="Garamond" panose="02020404030301010803" pitchFamily="18" charset="0"/>
            </a:endParaRPr>
          </a:p>
          <a:p>
            <a:r>
              <a:rPr lang="en-US" sz="2800" dirty="0">
                <a:solidFill>
                  <a:srgbClr val="502D7F"/>
                </a:solidFill>
                <a:latin typeface="Garamond" panose="02020404030301010803" pitchFamily="18" charset="0"/>
              </a:rPr>
              <a:t>Provide a mechanism to test effectiveness of interventions designed to reduce the effects of blast exposure. </a:t>
            </a:r>
          </a:p>
          <a:p>
            <a:endParaRPr lang="en-US" sz="2800" dirty="0">
              <a:solidFill>
                <a:srgbClr val="502D7F"/>
              </a:solidFill>
              <a:latin typeface="Garamond" panose="02020404030301010803" pitchFamily="18" charset="0"/>
            </a:endParaRPr>
          </a:p>
          <a:p>
            <a:r>
              <a:rPr lang="en-US" sz="2800" dirty="0">
                <a:solidFill>
                  <a:srgbClr val="502D7F"/>
                </a:solidFill>
                <a:latin typeface="Garamond" panose="02020404030301010803" pitchFamily="18" charset="0"/>
              </a:rPr>
              <a:t>Short-term neurological impairments from blast exposure may increase musculoskeletal injury risk and impair mission performance. This study could provide a timeline of this impairment. </a:t>
            </a:r>
          </a:p>
          <a:p>
            <a:pPr algn="ctr"/>
            <a:endParaRPr lang="en-US" sz="4000" dirty="0">
              <a:solidFill>
                <a:srgbClr val="502D7F"/>
              </a:solidFill>
              <a:latin typeface="Garamond" panose="02020404030301010803" pitchFamily="18" charset="0"/>
            </a:endParaRPr>
          </a:p>
          <a:p>
            <a:pPr algn="ctr"/>
            <a:endParaRPr lang="en-US" sz="4000" dirty="0">
              <a:solidFill>
                <a:srgbClr val="502D7F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3E060-540F-4947-6563-D617ACF6E6EA}"/>
              </a:ext>
            </a:extLst>
          </p:cNvPr>
          <p:cNvSpPr txBox="1"/>
          <p:nvPr/>
        </p:nvSpPr>
        <p:spPr>
          <a:xfrm>
            <a:off x="2181138" y="134996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  <a:latin typeface="Garamond" panose="02020404030301010803" pitchFamily="18" charset="0"/>
              </a:rPr>
              <a:t>Application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A8D0FA7-25AF-5DEC-419E-52EA622BF5F8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81563AA-8CE3-0D69-E472-AC6413D7E162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BB200-0C5F-DE6A-D1DA-9D52F7AAD3F4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4CF4D8-4288-9A0A-AA07-A196E98CDC2E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443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225</Words>
  <Application>Microsoft Office PowerPoint</Application>
  <PresentationFormat>Widescreen</PresentationFormat>
  <Paragraphs>44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Wheeler, Keith</dc:creator>
  <cp:lastModifiedBy>Menke, Jim</cp:lastModifiedBy>
  <cp:revision>3</cp:revision>
  <cp:lastPrinted>2022-11-09T14:55:35Z</cp:lastPrinted>
  <dcterms:created xsi:type="dcterms:W3CDTF">2022-11-09T14:51:01Z</dcterms:created>
  <dcterms:modified xsi:type="dcterms:W3CDTF">2022-11-28T22:33:02Z</dcterms:modified>
</cp:coreProperties>
</file>