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58" r:id="rId5"/>
    <p:sldId id="264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2E"/>
    <a:srgbClr val="502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ED8CB4-44CC-4EAF-8AF3-A550E53E00BD}" v="13" dt="2022-11-16T15:41:38.222"/>
    <p1510:client id="{CF7D883D-5E7C-4F6F-80CF-709EE28EEADC}" v="9" dt="2022-11-16T20:03:48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B78E9-747C-CAF0-2DA9-AA2844D9B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0F5DF-F8CA-1064-7759-8DE14AA00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3BA26-0502-5662-9A57-B33EA8F9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1BBEA-7B52-2E65-C139-0F35476A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D89F2-CF5C-47D5-F70E-1848DB73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7421-01C2-5D55-BCFB-84E275D1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7FAC5-181D-C19A-5A82-BD2BFF1A9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0C7D7-C0BD-0078-8FAD-072A907B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95918-85A6-F638-8D70-9B07984E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F1F9F-F622-D427-C9C2-61433F92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4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B9E95B-B96B-5CCB-F588-09C845468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F9598-1BBF-7B60-FBBC-636F6B59C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9087-56B3-B582-1A15-89C807C2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9B7ED-579B-8EA7-D085-275D883A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DFB06-50D6-66B0-6A49-90FFB0E5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9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4E4E-F445-5FCE-0E39-770ED38A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7980-F571-1F6C-634B-255AA204D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8296E-B5B5-5119-44FC-A06EF4D0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463DD-E25D-41DD-7594-54B29043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19EC5-CA84-D612-6D64-B9B9E1BC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482F-9ED9-1DC4-6378-D4ADE609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25771-A7B9-C9D3-C992-8E4BDC1C0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ECF4-A280-1A7D-F1C1-B4618206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F49C0-FDEA-69FE-639A-DE975F60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C6066-131C-83D5-2610-8846EB73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37E0-14C4-63B8-E0DB-0E939813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464CE-5C30-389E-0D46-04D6269E3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03DC1-DA78-B055-8C66-881EE3180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EE921-7E02-1237-A3A1-6665536C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D3AC1-81E4-FF05-33F2-2C233DF9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0965F-45F8-7E04-973A-67D93A90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962F-9A92-4A82-1EDF-EB1FEEDE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48731-3F26-ECD6-C1F9-EFD2ADF8B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3BCAD-9E73-A0FB-88F6-A26C068A9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EAFBF-D4BC-B5BF-8606-ACD9FC065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C61CD-171F-2341-F6C0-D1E7C646F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562D7-9F8F-99E2-6CD3-2964541C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02242-6E76-732E-0143-8BD7664F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643C7-ECDA-60C1-36F4-40A1ED11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8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CB65-E7B2-BC13-43F9-D87A821E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257A5-EBC1-BCA0-0335-0D697F26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92BEC-22D7-7290-57B1-17B8BE2F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83668-135C-4115-C1C4-81F0301D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3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ADED6-668A-A0E2-E2E6-12D84DD7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99CE0-538B-EC2A-2327-CE193F27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3C3C9-67F7-D15C-5FE8-9A4116A6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0E3A-BCE1-E475-AA17-2146CD47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6B181-04D7-A927-B905-909EE6866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ED558-141E-D01D-D603-9C605B8E5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50156-5EF1-B49B-1710-1F5A97A6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8B5DD-4C7D-8C00-7934-02597A70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701D1-EA61-7E52-3442-336F257F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6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8762-B25D-96DC-3B65-4371E2BE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15CBDD-2CEB-DEF9-9C2B-350EF2C12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D8D1-909E-07B3-59AD-9282E6AAA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238B7-D97A-6EDC-081F-4D251670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824-2956-4887-80AA-6C86649C566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A269F-9C3B-E625-0869-BDB375C5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CBA58-84F4-FEA5-7CC1-D656E2D5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9921D-8B4B-99BC-8AB3-58E77389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68440-AFA1-82C4-CEFB-A66A733F4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0A968-F207-4FEB-B695-EB8A0749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50824-2956-4887-80AA-6C86649C566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74A0C-F854-1373-F777-3836115B8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7CCD1-8314-1DE6-32CB-AD9DA1291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25B2-49DA-4C36-9CB8-B6702223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1348EF-0607-E8E3-B4ED-0406746990F0}"/>
              </a:ext>
            </a:extLst>
          </p:cNvPr>
          <p:cNvSpPr txBox="1"/>
          <p:nvPr/>
        </p:nvSpPr>
        <p:spPr>
          <a:xfrm>
            <a:off x="1971414" y="127785"/>
            <a:ext cx="9345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502D7F"/>
                </a:solidFill>
                <a:latin typeface="Garamond" panose="02020404030301010803" pitchFamily="18" charset="0"/>
              </a:rPr>
              <a:t>Hughes Lab: Enzyme Immobilization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84C0BE43-9B38-9BE1-4150-33E5D0E5678B}"/>
              </a:ext>
            </a:extLst>
          </p:cNvPr>
          <p:cNvGrpSpPr/>
          <p:nvPr/>
        </p:nvGrpSpPr>
        <p:grpSpPr>
          <a:xfrm>
            <a:off x="-16" y="946459"/>
            <a:ext cx="12192016" cy="148108"/>
            <a:chOff x="-16" y="946459"/>
            <a:chExt cx="12192016" cy="148108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F25D1F39-D415-D093-34EC-8D3088CBAD09}"/>
                </a:ext>
              </a:extLst>
            </p:cNvPr>
            <p:cNvSpPr/>
            <p:nvPr/>
          </p:nvSpPr>
          <p:spPr>
            <a:xfrm>
              <a:off x="0" y="946459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ABA9AA-62C5-7DAA-2F73-EC513BBB0BA9}"/>
                </a:ext>
              </a:extLst>
            </p:cNvPr>
            <p:cNvSpPr/>
            <p:nvPr/>
          </p:nvSpPr>
          <p:spPr>
            <a:xfrm>
              <a:off x="-16" y="998836"/>
              <a:ext cx="12192000" cy="45719"/>
            </a:xfrm>
            <a:prstGeom prst="rect">
              <a:avLst/>
            </a:prstGeom>
            <a:solidFill>
              <a:srgbClr val="FFC8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1C3424-D6C6-D1D6-1921-174D2CDE75F7}"/>
                </a:ext>
              </a:extLst>
            </p:cNvPr>
            <p:cNvSpPr/>
            <p:nvPr/>
          </p:nvSpPr>
          <p:spPr>
            <a:xfrm>
              <a:off x="-16" y="1048848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67251F5-B3A5-D997-B844-1E9ABEB9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5" y="1127360"/>
            <a:ext cx="5490507" cy="5684921"/>
          </a:xfrm>
          <a:prstGeom prst="rect">
            <a:avLst/>
          </a:prstGeom>
        </p:spPr>
      </p:pic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B77A55C4-0420-5785-CE78-78E13FA7F98B}"/>
              </a:ext>
            </a:extLst>
          </p:cNvPr>
          <p:cNvSpPr/>
          <p:nvPr/>
        </p:nvSpPr>
        <p:spPr>
          <a:xfrm rot="611287">
            <a:off x="9031268" y="3244783"/>
            <a:ext cx="1409057" cy="1490434"/>
          </a:xfrm>
          <a:prstGeom prst="circularArrow">
            <a:avLst>
              <a:gd name="adj1" fmla="val 8091"/>
              <a:gd name="adj2" fmla="val 1140275"/>
              <a:gd name="adj3" fmla="val 20239097"/>
              <a:gd name="adj4" fmla="val 15503016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A214D-E97B-D22C-2F62-7E7C588F4587}"/>
              </a:ext>
            </a:extLst>
          </p:cNvPr>
          <p:cNvSpPr txBox="1"/>
          <p:nvPr/>
        </p:nvSpPr>
        <p:spPr>
          <a:xfrm>
            <a:off x="8682309" y="3230156"/>
            <a:ext cx="885179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24B09A-F753-5623-CC3C-E7311CF55BC6}"/>
              </a:ext>
            </a:extLst>
          </p:cNvPr>
          <p:cNvSpPr txBox="1"/>
          <p:nvPr/>
        </p:nvSpPr>
        <p:spPr>
          <a:xfrm>
            <a:off x="8798180" y="5155231"/>
            <a:ext cx="68895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77C24D-C1F1-F49E-B882-B90048E48082}"/>
              </a:ext>
            </a:extLst>
          </p:cNvPr>
          <p:cNvSpPr txBox="1"/>
          <p:nvPr/>
        </p:nvSpPr>
        <p:spPr>
          <a:xfrm>
            <a:off x="7344574" y="4229288"/>
            <a:ext cx="1192787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Analyze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7914E1-F286-055E-D921-F491F1F0B82E}"/>
              </a:ext>
            </a:extLst>
          </p:cNvPr>
          <p:cNvSpPr txBox="1"/>
          <p:nvPr/>
        </p:nvSpPr>
        <p:spPr>
          <a:xfrm>
            <a:off x="9864980" y="4223195"/>
            <a:ext cx="817769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Make</a:t>
            </a:r>
          </a:p>
        </p:txBody>
      </p:sp>
      <p:sp>
        <p:nvSpPr>
          <p:cNvPr id="19" name="Arrow: Circular 18">
            <a:extLst>
              <a:ext uri="{FF2B5EF4-FFF2-40B4-BE49-F238E27FC236}">
                <a16:creationId xmlns:a16="http://schemas.microsoft.com/office/drawing/2014/main" id="{5447B783-49F6-0F9F-44F4-C177C19DDB33}"/>
              </a:ext>
            </a:extLst>
          </p:cNvPr>
          <p:cNvSpPr/>
          <p:nvPr/>
        </p:nvSpPr>
        <p:spPr>
          <a:xfrm rot="5914271">
            <a:off x="9047929" y="4092200"/>
            <a:ext cx="1409057" cy="1490434"/>
          </a:xfrm>
          <a:prstGeom prst="circularArrow">
            <a:avLst>
              <a:gd name="adj1" fmla="val 8091"/>
              <a:gd name="adj2" fmla="val 1140275"/>
              <a:gd name="adj3" fmla="val 20239097"/>
              <a:gd name="adj4" fmla="val 15503016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ircular 19">
            <a:extLst>
              <a:ext uri="{FF2B5EF4-FFF2-40B4-BE49-F238E27FC236}">
                <a16:creationId xmlns:a16="http://schemas.microsoft.com/office/drawing/2014/main" id="{998A7333-0651-16D8-75D9-E07245CE4A6A}"/>
              </a:ext>
            </a:extLst>
          </p:cNvPr>
          <p:cNvSpPr/>
          <p:nvPr/>
        </p:nvSpPr>
        <p:spPr>
          <a:xfrm rot="11418717">
            <a:off x="7828474" y="4126014"/>
            <a:ext cx="1409057" cy="1490434"/>
          </a:xfrm>
          <a:prstGeom prst="circularArrow">
            <a:avLst>
              <a:gd name="adj1" fmla="val 8091"/>
              <a:gd name="adj2" fmla="val 1140275"/>
              <a:gd name="adj3" fmla="val 20239097"/>
              <a:gd name="adj4" fmla="val 15503016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ircular 20">
            <a:extLst>
              <a:ext uri="{FF2B5EF4-FFF2-40B4-BE49-F238E27FC236}">
                <a16:creationId xmlns:a16="http://schemas.microsoft.com/office/drawing/2014/main" id="{402C2C4A-8A60-B13E-D578-301211BD05D4}"/>
              </a:ext>
            </a:extLst>
          </p:cNvPr>
          <p:cNvSpPr/>
          <p:nvPr/>
        </p:nvSpPr>
        <p:spPr>
          <a:xfrm rot="16813743">
            <a:off x="7755239" y="3327603"/>
            <a:ext cx="1483612" cy="1412075"/>
          </a:xfrm>
          <a:prstGeom prst="circularArrow">
            <a:avLst>
              <a:gd name="adj1" fmla="val 8091"/>
              <a:gd name="adj2" fmla="val 1140275"/>
              <a:gd name="adj3" fmla="val 20239097"/>
              <a:gd name="adj4" fmla="val 1556911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33C912-A314-6419-073A-184D52BEF869}"/>
              </a:ext>
            </a:extLst>
          </p:cNvPr>
          <p:cNvSpPr txBox="1"/>
          <p:nvPr/>
        </p:nvSpPr>
        <p:spPr>
          <a:xfrm>
            <a:off x="7071158" y="1817479"/>
            <a:ext cx="4142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Customizable, Reusable, Robust</a:t>
            </a:r>
          </a:p>
          <a:p>
            <a:pPr algn="ctr"/>
            <a:r>
              <a:rPr lang="en-US" sz="2400" dirty="0"/>
              <a:t>Enzyme Formulations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DC2A64-0B82-2BC2-D48C-32141CCEE2E2}"/>
              </a:ext>
            </a:extLst>
          </p:cNvPr>
          <p:cNvSpPr txBox="1"/>
          <p:nvPr/>
        </p:nvSpPr>
        <p:spPr>
          <a:xfrm>
            <a:off x="8585941" y="1408819"/>
            <a:ext cx="98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GOAL: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A75543-3555-4FE6-0E7C-41596FFD5C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9" t="16965" r="1596" b="21817"/>
          <a:stretch/>
        </p:blipFill>
        <p:spPr>
          <a:xfrm>
            <a:off x="103891" y="12960"/>
            <a:ext cx="1349213" cy="852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BAAC7-EFD0-F1BA-DCF2-829444B81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263" y="6249912"/>
            <a:ext cx="2045006" cy="557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D2D858-823B-210E-DDB5-8DF001F00B61}"/>
              </a:ext>
            </a:extLst>
          </p:cNvPr>
          <p:cNvSpPr txBox="1"/>
          <p:nvPr/>
        </p:nvSpPr>
        <p:spPr>
          <a:xfrm>
            <a:off x="9693555" y="5902294"/>
            <a:ext cx="257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Department of Chemistry</a:t>
            </a:r>
          </a:p>
        </p:txBody>
      </p:sp>
    </p:spTree>
    <p:extLst>
      <p:ext uri="{BB962C8B-B14F-4D97-AF65-F5344CB8AC3E}">
        <p14:creationId xmlns:p14="http://schemas.microsoft.com/office/powerpoint/2010/main" val="205439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6EF63F-E99D-E35D-9932-921BC088971C}"/>
              </a:ext>
            </a:extLst>
          </p:cNvPr>
          <p:cNvSpPr txBox="1"/>
          <p:nvPr/>
        </p:nvSpPr>
        <p:spPr>
          <a:xfrm>
            <a:off x="81142" y="1183366"/>
            <a:ext cx="55574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502D7F"/>
                </a:solidFill>
              </a:rPr>
              <a:t>How?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1348EF-0607-E8E3-B4ED-0406746990F0}"/>
              </a:ext>
            </a:extLst>
          </p:cNvPr>
          <p:cNvSpPr txBox="1"/>
          <p:nvPr/>
        </p:nvSpPr>
        <p:spPr>
          <a:xfrm>
            <a:off x="604324" y="123439"/>
            <a:ext cx="9345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502D7F"/>
                </a:solidFill>
                <a:latin typeface="Garamond" panose="02020404030301010803" pitchFamily="18" charset="0"/>
              </a:rPr>
              <a:t>Enzyme Immobilization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84C0BE43-9B38-9BE1-4150-33E5D0E5678B}"/>
              </a:ext>
            </a:extLst>
          </p:cNvPr>
          <p:cNvGrpSpPr/>
          <p:nvPr/>
        </p:nvGrpSpPr>
        <p:grpSpPr>
          <a:xfrm>
            <a:off x="-16" y="946459"/>
            <a:ext cx="12192016" cy="148108"/>
            <a:chOff x="-16" y="946459"/>
            <a:chExt cx="12192016" cy="148108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F25D1F39-D415-D093-34EC-8D3088CBAD09}"/>
                </a:ext>
              </a:extLst>
            </p:cNvPr>
            <p:cNvSpPr/>
            <p:nvPr/>
          </p:nvSpPr>
          <p:spPr>
            <a:xfrm>
              <a:off x="0" y="946459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ABA9AA-62C5-7DAA-2F73-EC513BBB0BA9}"/>
                </a:ext>
              </a:extLst>
            </p:cNvPr>
            <p:cNvSpPr/>
            <p:nvPr/>
          </p:nvSpPr>
          <p:spPr>
            <a:xfrm>
              <a:off x="-16" y="998836"/>
              <a:ext cx="12192000" cy="45719"/>
            </a:xfrm>
            <a:prstGeom prst="rect">
              <a:avLst/>
            </a:prstGeom>
            <a:solidFill>
              <a:srgbClr val="FFC8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1C3424-D6C6-D1D6-1921-174D2CDE75F7}"/>
                </a:ext>
              </a:extLst>
            </p:cNvPr>
            <p:cNvSpPr/>
            <p:nvPr/>
          </p:nvSpPr>
          <p:spPr>
            <a:xfrm>
              <a:off x="-16" y="1048848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BB83F90-3947-23B1-66F6-50A06E3822B8}"/>
              </a:ext>
            </a:extLst>
          </p:cNvPr>
          <p:cNvSpPr txBox="1"/>
          <p:nvPr/>
        </p:nvSpPr>
        <p:spPr>
          <a:xfrm>
            <a:off x="6198077" y="1183366"/>
            <a:ext cx="55574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502D7F"/>
                </a:solidFill>
              </a:rPr>
              <a:t>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518D7-0D90-F54C-C8B2-61E6FCD8E9EA}"/>
              </a:ext>
            </a:extLst>
          </p:cNvPr>
          <p:cNvSpPr txBox="1"/>
          <p:nvPr/>
        </p:nvSpPr>
        <p:spPr>
          <a:xfrm>
            <a:off x="357732" y="1866093"/>
            <a:ext cx="50042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Encapsulation</a:t>
            </a:r>
          </a:p>
          <a:p>
            <a:pPr algn="ctr"/>
            <a:r>
              <a:rPr lang="en-US" sz="2800" dirty="0"/>
              <a:t>Cross-linking</a:t>
            </a:r>
          </a:p>
          <a:p>
            <a:pPr algn="ctr"/>
            <a:r>
              <a:rPr lang="en-US" sz="2800" dirty="0"/>
              <a:t>Non-specific binding</a:t>
            </a:r>
          </a:p>
          <a:p>
            <a:pPr algn="ctr"/>
            <a:r>
              <a:rPr lang="en-US" sz="2800" dirty="0"/>
              <a:t>Generic functional group capture</a:t>
            </a:r>
          </a:p>
          <a:p>
            <a:pPr algn="ctr"/>
            <a:r>
              <a:rPr lang="en-US" sz="2800" dirty="0"/>
              <a:t>Protein-ligand interaction</a:t>
            </a:r>
          </a:p>
          <a:p>
            <a:pPr algn="ctr"/>
            <a:r>
              <a:rPr lang="en-US" sz="2800" dirty="0" err="1">
                <a:highlight>
                  <a:srgbClr val="FFFF00"/>
                </a:highlight>
              </a:rPr>
              <a:t>HaloTag</a:t>
            </a:r>
            <a:r>
              <a:rPr lang="en-US" sz="2800" dirty="0">
                <a:highlight>
                  <a:srgbClr val="FFFF00"/>
                </a:highlight>
              </a:rPr>
              <a:t> covalent capture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6DA3F-1CF0-6E96-1824-4634903E9A85}"/>
              </a:ext>
            </a:extLst>
          </p:cNvPr>
          <p:cNvSpPr txBox="1"/>
          <p:nvPr/>
        </p:nvSpPr>
        <p:spPr>
          <a:xfrm>
            <a:off x="6553423" y="1877283"/>
            <a:ext cx="48761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Improved Stability</a:t>
            </a:r>
          </a:p>
          <a:p>
            <a:pPr algn="ctr"/>
            <a:r>
              <a:rPr lang="en-US" sz="2800" dirty="0"/>
              <a:t>Extreme Condition Functionality</a:t>
            </a:r>
          </a:p>
          <a:p>
            <a:pPr algn="ctr"/>
            <a:r>
              <a:rPr lang="en-US" sz="2800" dirty="0"/>
              <a:t>Reusability</a:t>
            </a:r>
          </a:p>
          <a:p>
            <a:pPr algn="ctr"/>
            <a:r>
              <a:rPr lang="en-US" sz="2800" dirty="0"/>
              <a:t>Multi-surface Coating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6CAD77-3C5E-7722-BF44-C8C14D6E15C9}"/>
              </a:ext>
            </a:extLst>
          </p:cNvPr>
          <p:cNvSpPr txBox="1"/>
          <p:nvPr/>
        </p:nvSpPr>
        <p:spPr>
          <a:xfrm>
            <a:off x="6285708" y="3768264"/>
            <a:ext cx="55574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502D7F"/>
                </a:solidFill>
              </a:rPr>
              <a:t>Applications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B9D93E-8165-0E13-62AD-8118D6821793}"/>
              </a:ext>
            </a:extLst>
          </p:cNvPr>
          <p:cNvSpPr txBox="1"/>
          <p:nvPr/>
        </p:nvSpPr>
        <p:spPr>
          <a:xfrm>
            <a:off x="6937530" y="4551249"/>
            <a:ext cx="42537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Detection/Biosensing</a:t>
            </a:r>
          </a:p>
          <a:p>
            <a:pPr algn="ctr"/>
            <a:r>
              <a:rPr lang="en-US" sz="2800" dirty="0"/>
              <a:t>Threat Remediation</a:t>
            </a:r>
          </a:p>
          <a:p>
            <a:pPr algn="ctr"/>
            <a:r>
              <a:rPr lang="en-US" sz="2800" dirty="0"/>
              <a:t>Bioenergy</a:t>
            </a:r>
          </a:p>
          <a:p>
            <a:pPr algn="ctr"/>
            <a:r>
              <a:rPr lang="en-US" sz="2800" dirty="0"/>
              <a:t>Waste Stream Management</a:t>
            </a:r>
          </a:p>
          <a:p>
            <a:pPr algn="ctr"/>
            <a:r>
              <a:rPr lang="en-US" sz="2800" dirty="0"/>
              <a:t>Human Health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59724D-1C95-95F2-95F0-9A006B9A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32" y="4933874"/>
            <a:ext cx="5639289" cy="15119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56CA8C-4FB4-6942-7431-C52C79A32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9" t="16965" r="1596" b="21817"/>
          <a:stretch/>
        </p:blipFill>
        <p:spPr>
          <a:xfrm>
            <a:off x="103891" y="12960"/>
            <a:ext cx="1349213" cy="852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92D744-4FED-9580-5A5F-1426AF33E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865" y="117916"/>
            <a:ext cx="2739572" cy="74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44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6FC508-CB29-E86E-9A82-E0151F31AEF8}"/>
              </a:ext>
            </a:extLst>
          </p:cNvPr>
          <p:cNvSpPr txBox="1"/>
          <p:nvPr/>
        </p:nvSpPr>
        <p:spPr>
          <a:xfrm>
            <a:off x="778497" y="108178"/>
            <a:ext cx="9345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502D7F"/>
                </a:solidFill>
                <a:latin typeface="Garamond" panose="02020404030301010803" pitchFamily="18" charset="0"/>
              </a:rPr>
              <a:t>Recent DOD Funded Examples 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61159CB0-16B7-AC7C-47D7-095E55DB0675}"/>
              </a:ext>
            </a:extLst>
          </p:cNvPr>
          <p:cNvGrpSpPr/>
          <p:nvPr/>
        </p:nvGrpSpPr>
        <p:grpSpPr>
          <a:xfrm>
            <a:off x="-16" y="946459"/>
            <a:ext cx="12192016" cy="148108"/>
            <a:chOff x="-16" y="946459"/>
            <a:chExt cx="12192016" cy="148108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95D4B3D4-4DC6-A2F2-51F2-C19E3F24620B}"/>
                </a:ext>
              </a:extLst>
            </p:cNvPr>
            <p:cNvSpPr/>
            <p:nvPr/>
          </p:nvSpPr>
          <p:spPr>
            <a:xfrm>
              <a:off x="0" y="946459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0905AB-B06F-7422-89EF-7AA812724E88}"/>
                </a:ext>
              </a:extLst>
            </p:cNvPr>
            <p:cNvSpPr/>
            <p:nvPr/>
          </p:nvSpPr>
          <p:spPr>
            <a:xfrm>
              <a:off x="-16" y="998836"/>
              <a:ext cx="12192000" cy="45719"/>
            </a:xfrm>
            <a:prstGeom prst="rect">
              <a:avLst/>
            </a:prstGeom>
            <a:solidFill>
              <a:srgbClr val="FFC8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4CF513-DCFD-9FD5-F48F-FE6D0197E427}"/>
                </a:ext>
              </a:extLst>
            </p:cNvPr>
            <p:cNvSpPr/>
            <p:nvPr/>
          </p:nvSpPr>
          <p:spPr>
            <a:xfrm>
              <a:off x="-16" y="1048848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0B574C-ED02-AEBC-B548-6540CF486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620025"/>
              </p:ext>
            </p:extLst>
          </p:nvPr>
        </p:nvGraphicFramePr>
        <p:xfrm>
          <a:off x="233300" y="1511221"/>
          <a:ext cx="8253752" cy="4968240"/>
        </p:xfrm>
        <a:graphic>
          <a:graphicData uri="http://schemas.openxmlformats.org/drawingml/2006/table">
            <a:tbl>
              <a:tblPr/>
              <a:tblGrid>
                <a:gridCol w="8253752">
                  <a:extLst>
                    <a:ext uri="{9D8B030D-6E8A-4147-A177-3AD203B41FA5}">
                      <a16:colId xmlns:a16="http://schemas.microsoft.com/office/drawing/2014/main" val="809780808"/>
                    </a:ext>
                  </a:extLst>
                </a:gridCol>
              </a:tblGrid>
              <a:tr h="482966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Immobilized enzymes for </a:t>
                      </a:r>
                      <a:r>
                        <a:rPr lang="en-US" sz="1600" b="1" dirty="0">
                          <a:effectLst/>
                          <a:highlight>
                            <a:srgbClr val="FFFF00"/>
                          </a:highlight>
                        </a:rPr>
                        <a:t>non-surgical burn wound debridement methods </a:t>
                      </a:r>
                      <a:r>
                        <a:rPr lang="en-US" sz="1600" dirty="0">
                          <a:effectLst/>
                        </a:rPr>
                        <a:t>and materials for scenarios involving pre-hospital environments and prolonged field care. </a:t>
                      </a:r>
                    </a:p>
                    <a:p>
                      <a:endParaRPr lang="en-US" sz="1600" dirty="0">
                        <a:effectLst/>
                      </a:endParaRPr>
                    </a:p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Immobilized enzymes for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specific detection of tributyl phosphate solvent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in nuclear fuel processing.</a:t>
                      </a:r>
                    </a:p>
                    <a:p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Immobilized enzymes that are directly relevant to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detecting chemical signatures of weapons of mass destruction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Immobilized enzymes on a wide variety of surfaces and substrates for potential applications in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sensing, catalysis, and biocompatible materials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Immobilized enzymes with high potential for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biotransformation and inactivation of explosive molecules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was successfully demonstrated. In the study trinitrotoluene (TNT) and nitroglycerin (NG) were successfully transform into a safe intermediates with less toxicity and explosiveness.</a:t>
                      </a:r>
                    </a:p>
                    <a:p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Immobilized enzymes in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enzymatic biofuel cells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a type of fuel cell that utilizes enzymes as the electrocatalysts to catalyze the oxidation of fuel and/or the reduction of oxygen or peroxide to convert chemical energy into electricity.</a:t>
                      </a:r>
                    </a:p>
                    <a:p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09251"/>
                  </a:ext>
                </a:extLst>
              </a:tr>
            </a:tbl>
          </a:graphicData>
        </a:graphic>
      </p:graphicFrame>
      <p:pic>
        <p:nvPicPr>
          <p:cNvPr id="1026" name="Picture 2" descr="DEVCOM Army Research Laboratory | Article | The United States Army">
            <a:extLst>
              <a:ext uri="{FF2B5EF4-FFF2-40B4-BE49-F238E27FC236}">
                <a16:creationId xmlns:a16="http://schemas.microsoft.com/office/drawing/2014/main" id="{E6DE1945-E717-A8CF-C6D4-8B98ACF0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926" y="1594666"/>
            <a:ext cx="3039421" cy="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| Office of Naval Research">
            <a:extLst>
              <a:ext uri="{FF2B5EF4-FFF2-40B4-BE49-F238E27FC236}">
                <a16:creationId xmlns:a16="http://schemas.microsoft.com/office/drawing/2014/main" id="{B92DFD19-3E86-FEE4-53A6-20D4AD0B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54" y="3081116"/>
            <a:ext cx="2215764" cy="128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o We Are">
            <a:extLst>
              <a:ext uri="{FF2B5EF4-FFF2-40B4-BE49-F238E27FC236}">
                <a16:creationId xmlns:a16="http://schemas.microsoft.com/office/drawing/2014/main" id="{105BE6E4-952D-D68A-A9EF-1D6E61FE9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022" y="4855022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85678E-2CF0-9B6C-AC4F-C39F927954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9" t="16965" r="1596" b="21817"/>
          <a:stretch/>
        </p:blipFill>
        <p:spPr>
          <a:xfrm>
            <a:off x="197099" y="36837"/>
            <a:ext cx="1349213" cy="852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F55B27-5B17-B5C8-AE21-BC978A159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865" y="117916"/>
            <a:ext cx="2739572" cy="74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303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43E060-540F-4947-6563-D617ACF6E6EA}"/>
              </a:ext>
            </a:extLst>
          </p:cNvPr>
          <p:cNvSpPr txBox="1"/>
          <p:nvPr/>
        </p:nvSpPr>
        <p:spPr>
          <a:xfrm>
            <a:off x="753317" y="123887"/>
            <a:ext cx="9345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502D7F"/>
                </a:solidFill>
                <a:latin typeface="Garamond" panose="02020404030301010803" pitchFamily="18" charset="0"/>
              </a:rPr>
              <a:t>Hughes Lab: Current Capabilities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BA8D0FA7-25AF-5DEC-419E-52EA622BF5F8}"/>
              </a:ext>
            </a:extLst>
          </p:cNvPr>
          <p:cNvGrpSpPr/>
          <p:nvPr/>
        </p:nvGrpSpPr>
        <p:grpSpPr>
          <a:xfrm>
            <a:off x="-16" y="946459"/>
            <a:ext cx="12192016" cy="148108"/>
            <a:chOff x="-16" y="946459"/>
            <a:chExt cx="12192016" cy="148108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A81563AA-8CE3-0D69-E472-AC6413D7E162}"/>
                </a:ext>
              </a:extLst>
            </p:cNvPr>
            <p:cNvSpPr/>
            <p:nvPr/>
          </p:nvSpPr>
          <p:spPr>
            <a:xfrm>
              <a:off x="0" y="946459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2BB200-0C5F-DE6A-D1DA-9D52F7AAD3F4}"/>
                </a:ext>
              </a:extLst>
            </p:cNvPr>
            <p:cNvSpPr/>
            <p:nvPr/>
          </p:nvSpPr>
          <p:spPr>
            <a:xfrm>
              <a:off x="-16" y="998836"/>
              <a:ext cx="12192000" cy="45719"/>
            </a:xfrm>
            <a:prstGeom prst="rect">
              <a:avLst/>
            </a:prstGeom>
            <a:solidFill>
              <a:srgbClr val="FFC8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4CF4D8-4288-9A0A-AA07-A196E98CDC2E}"/>
                </a:ext>
              </a:extLst>
            </p:cNvPr>
            <p:cNvSpPr/>
            <p:nvPr/>
          </p:nvSpPr>
          <p:spPr>
            <a:xfrm>
              <a:off x="-16" y="1048848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6760FD1-56CA-B9B6-6672-5613C9007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2" y="1638310"/>
            <a:ext cx="5056391" cy="1355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DDEB5-6E84-A6CF-858B-03460ACD7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86" y="3645624"/>
            <a:ext cx="3018988" cy="2523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2A2892-1684-D4F7-0013-D5BA75C22D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" b="4073"/>
          <a:stretch/>
        </p:blipFill>
        <p:spPr>
          <a:xfrm>
            <a:off x="3796101" y="3733722"/>
            <a:ext cx="4599798" cy="24476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D0CCC4-7A01-4E49-CEC3-CCDD94F5A0E4}"/>
              </a:ext>
            </a:extLst>
          </p:cNvPr>
          <p:cNvSpPr/>
          <p:nvPr/>
        </p:nvSpPr>
        <p:spPr>
          <a:xfrm>
            <a:off x="5536734" y="2818701"/>
            <a:ext cx="310393" cy="276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5AE7C-E1B2-731D-AB63-E05F5FB0557B}"/>
              </a:ext>
            </a:extLst>
          </p:cNvPr>
          <p:cNvSpPr txBox="1"/>
          <p:nvPr/>
        </p:nvSpPr>
        <p:spPr>
          <a:xfrm>
            <a:off x="281486" y="6320903"/>
            <a:ext cx="279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Immobilized Protein Kinase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0C0F11-F527-A91A-7443-131178D95847}"/>
              </a:ext>
            </a:extLst>
          </p:cNvPr>
          <p:cNvSpPr txBox="1"/>
          <p:nvPr/>
        </p:nvSpPr>
        <p:spPr>
          <a:xfrm>
            <a:off x="4785464" y="6320903"/>
            <a:ext cx="266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Immobilized TEV Protease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D95C3-30E7-1C97-D05E-4FB91A59508D}"/>
              </a:ext>
            </a:extLst>
          </p:cNvPr>
          <p:cNvSpPr txBox="1"/>
          <p:nvPr/>
        </p:nvSpPr>
        <p:spPr>
          <a:xfrm>
            <a:off x="8968326" y="6303256"/>
            <a:ext cx="273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Fusion Linker Optimization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308B1B-4481-3B94-113B-20A9F69FB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314" y="1215809"/>
            <a:ext cx="2853232" cy="9655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A30CEE-D7BE-2F1A-D41F-47AFADF1E2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304" t="25618" r="26441" b="38789"/>
          <a:stretch/>
        </p:blipFill>
        <p:spPr>
          <a:xfrm>
            <a:off x="6044548" y="1248571"/>
            <a:ext cx="3131948" cy="13556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A25D62-8A56-118A-37BF-500323EF65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32" r="2548" b="17756"/>
          <a:stretch/>
        </p:blipFill>
        <p:spPr>
          <a:xfrm>
            <a:off x="9176497" y="2335410"/>
            <a:ext cx="2875414" cy="10097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416181-1CB1-179B-E945-42BC780565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9756" y="3752994"/>
            <a:ext cx="2591158" cy="2332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EEE81A-9FA1-CD9B-B019-22315EC92C5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69" t="16965" r="1596" b="21817"/>
          <a:stretch/>
        </p:blipFill>
        <p:spPr>
          <a:xfrm>
            <a:off x="103891" y="12960"/>
            <a:ext cx="1349213" cy="852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DA7718-555F-70E7-D02C-5F6B5DB910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8865" y="117916"/>
            <a:ext cx="2739572" cy="74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601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43E060-540F-4947-6563-D617ACF6E6EA}"/>
              </a:ext>
            </a:extLst>
          </p:cNvPr>
          <p:cNvSpPr txBox="1"/>
          <p:nvPr/>
        </p:nvSpPr>
        <p:spPr>
          <a:xfrm>
            <a:off x="715039" y="76439"/>
            <a:ext cx="9345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502D7F"/>
                </a:solidFill>
                <a:latin typeface="Garamond" panose="02020404030301010803" pitchFamily="18" charset="0"/>
              </a:rPr>
              <a:t>Hughes Lab: Future Work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BA8D0FA7-25AF-5DEC-419E-52EA622BF5F8}"/>
              </a:ext>
            </a:extLst>
          </p:cNvPr>
          <p:cNvGrpSpPr/>
          <p:nvPr/>
        </p:nvGrpSpPr>
        <p:grpSpPr>
          <a:xfrm>
            <a:off x="-16" y="946459"/>
            <a:ext cx="12192016" cy="148108"/>
            <a:chOff x="-16" y="946459"/>
            <a:chExt cx="12192016" cy="148108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A81563AA-8CE3-0D69-E472-AC6413D7E162}"/>
                </a:ext>
              </a:extLst>
            </p:cNvPr>
            <p:cNvSpPr/>
            <p:nvPr/>
          </p:nvSpPr>
          <p:spPr>
            <a:xfrm>
              <a:off x="0" y="946459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2BB200-0C5F-DE6A-D1DA-9D52F7AAD3F4}"/>
                </a:ext>
              </a:extLst>
            </p:cNvPr>
            <p:cNvSpPr/>
            <p:nvPr/>
          </p:nvSpPr>
          <p:spPr>
            <a:xfrm>
              <a:off x="-16" y="998836"/>
              <a:ext cx="12192000" cy="45719"/>
            </a:xfrm>
            <a:prstGeom prst="rect">
              <a:avLst/>
            </a:prstGeom>
            <a:solidFill>
              <a:srgbClr val="FFC8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4CF4D8-4288-9A0A-AA07-A196E98CDC2E}"/>
                </a:ext>
              </a:extLst>
            </p:cNvPr>
            <p:cNvSpPr/>
            <p:nvPr/>
          </p:nvSpPr>
          <p:spPr>
            <a:xfrm>
              <a:off x="-16" y="1048848"/>
              <a:ext cx="12192000" cy="45719"/>
            </a:xfrm>
            <a:prstGeom prst="rect">
              <a:avLst/>
            </a:prstGeom>
            <a:solidFill>
              <a:srgbClr val="502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1F0BE0F-6859-2BA2-4833-B03F46258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06" y="2055997"/>
            <a:ext cx="11065199" cy="1670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4865F6-4448-DF21-B245-C0388B0D8B51}"/>
              </a:ext>
            </a:extLst>
          </p:cNvPr>
          <p:cNvSpPr txBox="1"/>
          <p:nvPr/>
        </p:nvSpPr>
        <p:spPr>
          <a:xfrm>
            <a:off x="912722" y="1277503"/>
            <a:ext cx="1036655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Bioprocessing pipeline for production of Anti-Fungal Peptides (Dental Medicine)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181D3-D52E-5880-6AD3-F129D4FDA9C3}"/>
              </a:ext>
            </a:extLst>
          </p:cNvPr>
          <p:cNvSpPr txBox="1"/>
          <p:nvPr/>
        </p:nvSpPr>
        <p:spPr>
          <a:xfrm>
            <a:off x="2068497" y="4455845"/>
            <a:ext cx="21075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/>
              <a:t>Other Interests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2CFBD-C5C1-5E0F-0853-4FD7875400F7}"/>
              </a:ext>
            </a:extLst>
          </p:cNvPr>
          <p:cNvSpPr txBox="1"/>
          <p:nvPr/>
        </p:nvSpPr>
        <p:spPr>
          <a:xfrm>
            <a:off x="2299009" y="5210876"/>
            <a:ext cx="16464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Bioenergy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6A71A1-BAB4-1D39-E183-C09AF8B78857}"/>
              </a:ext>
            </a:extLst>
          </p:cNvPr>
          <p:cNvSpPr txBox="1"/>
          <p:nvPr/>
        </p:nvSpPr>
        <p:spPr>
          <a:xfrm>
            <a:off x="856787" y="5859164"/>
            <a:ext cx="45309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Threat detection/remediation</a:t>
            </a:r>
          </a:p>
        </p:txBody>
      </p:sp>
      <p:pic>
        <p:nvPicPr>
          <p:cNvPr id="14" name="Picture 2" descr="DEVCOM Army Research Laboratory | Article | The United States Army">
            <a:extLst>
              <a:ext uri="{FF2B5EF4-FFF2-40B4-BE49-F238E27FC236}">
                <a16:creationId xmlns:a16="http://schemas.microsoft.com/office/drawing/2014/main" id="{A13BAED0-4D3B-DFEE-50F4-EE86E4839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31" y="4934975"/>
            <a:ext cx="2507925" cy="6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ome | Office of Naval Research">
            <a:extLst>
              <a:ext uri="{FF2B5EF4-FFF2-40B4-BE49-F238E27FC236}">
                <a16:creationId xmlns:a16="http://schemas.microsoft.com/office/drawing/2014/main" id="{1043466F-91A9-C155-1A0C-7786E1F79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44" y="5775183"/>
            <a:ext cx="1436158" cy="83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Who We Are">
            <a:extLst>
              <a:ext uri="{FF2B5EF4-FFF2-40B4-BE49-F238E27FC236}">
                <a16:creationId xmlns:a16="http://schemas.microsoft.com/office/drawing/2014/main" id="{1E523B8A-A049-75AE-D8E7-72FA1DEB4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17" y="5670010"/>
            <a:ext cx="1822900" cy="9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FC2B2A-9C71-D5ED-5862-0D74A95554D2}"/>
              </a:ext>
            </a:extLst>
          </p:cNvPr>
          <p:cNvSpPr txBox="1"/>
          <p:nvPr/>
        </p:nvSpPr>
        <p:spPr>
          <a:xfrm>
            <a:off x="7314019" y="4383483"/>
            <a:ext cx="357604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Potential Funding Partners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83043-55EA-6E36-31AD-1D2355EE47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9" t="16965" r="1596" b="21817"/>
          <a:stretch/>
        </p:blipFill>
        <p:spPr>
          <a:xfrm>
            <a:off x="103891" y="12960"/>
            <a:ext cx="1349213" cy="852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EE8ECA-3FF8-CCDE-BA9F-33EF0F713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865" y="117916"/>
            <a:ext cx="2739572" cy="74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26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258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Wheeler, Keith</dc:creator>
  <cp:lastModifiedBy>Menke, Jim</cp:lastModifiedBy>
  <cp:revision>5</cp:revision>
  <cp:lastPrinted>2022-11-09T14:55:35Z</cp:lastPrinted>
  <dcterms:created xsi:type="dcterms:W3CDTF">2022-11-09T14:51:01Z</dcterms:created>
  <dcterms:modified xsi:type="dcterms:W3CDTF">2022-11-17T01:38:07Z</dcterms:modified>
</cp:coreProperties>
</file>