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1" r:id="rId3"/>
    <p:sldId id="258" r:id="rId4"/>
    <p:sldId id="262"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291" autoAdjust="0"/>
  </p:normalViewPr>
  <p:slideViewPr>
    <p:cSldViewPr snapToGrid="0">
      <p:cViewPr varScale="1">
        <p:scale>
          <a:sx n="45" d="100"/>
          <a:sy n="45" d="100"/>
        </p:scale>
        <p:origin x="212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hyperlink" Target="https://cursocompletodepedagogia.com/etica-e-moral/etica-e-moral/" TargetMode="External"/><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hyperlink" Target="https://cursocompletodepedagogia.com/etica-e-moral/etica-e-moral/" TargetMode="External"/><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8750D-2689-46C6-A95A-1926E04BAFB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CC4733-1730-490D-B4CD-66811D81D420}">
      <dgm:prSet phldrT="[Text]" custT="1"/>
      <dgm:spPr>
        <a:xfrm>
          <a:off x="688789" y="328044"/>
          <a:ext cx="3766720" cy="1656899"/>
        </a:xfrm>
        <a:prstGeom prst="rect">
          <a:avLst/>
        </a:prstGeom>
        <a:noFill/>
        <a:ln>
          <a:noFill/>
        </a:ln>
        <a:effectLst/>
      </dgm:spPr>
      <dgm:t>
        <a:bodyPr/>
        <a:lstStyle/>
        <a:p>
          <a:pPr>
            <a:lnSpc>
              <a:spcPct val="100000"/>
            </a:lnSpc>
            <a:buNone/>
          </a:pPr>
          <a:r>
            <a:rPr lang="en-US" sz="4800" dirty="0">
              <a:solidFill>
                <a:sysClr val="windowText" lastClr="000000">
                  <a:hueOff val="0"/>
                  <a:satOff val="0"/>
                  <a:lumOff val="0"/>
                  <a:alphaOff val="0"/>
                </a:sysClr>
              </a:solidFill>
              <a:latin typeface="Trebuchet MS" panose="020B0603020202020204"/>
              <a:ea typeface="+mn-ea"/>
              <a:cs typeface="+mn-cs"/>
            </a:rPr>
            <a:t>PTSD</a:t>
          </a:r>
        </a:p>
      </dgm:t>
    </dgm:pt>
    <dgm:pt modelId="{44D69BCB-6B5A-4FCD-B560-0A72E5A23F6A}" type="parTrans" cxnId="{2892721A-E0DD-4138-B83D-D011C3EBB81F}">
      <dgm:prSet/>
      <dgm:spPr/>
      <dgm:t>
        <a:bodyPr/>
        <a:lstStyle/>
        <a:p>
          <a:endParaRPr lang="en-US"/>
        </a:p>
      </dgm:t>
    </dgm:pt>
    <dgm:pt modelId="{9B3DD5B6-EC5D-4CE6-95DA-4340B4042F07}" type="sibTrans" cxnId="{2892721A-E0DD-4138-B83D-D011C3EBB81F}">
      <dgm:prSet/>
      <dgm:spPr/>
      <dgm:t>
        <a:bodyPr/>
        <a:lstStyle/>
        <a:p>
          <a:endParaRPr lang="en-US"/>
        </a:p>
      </dgm:t>
    </dgm:pt>
    <dgm:pt modelId="{381219A0-5F5C-4E6C-9788-2A42B2029477}">
      <dgm:prSet phldrT="[Text]" custT="1"/>
      <dgm:spPr>
        <a:xfrm>
          <a:off x="2440467" y="272770"/>
          <a:ext cx="6846646" cy="1656899"/>
        </a:xfrm>
        <a:prstGeom prst="rect">
          <a:avLst/>
        </a:prstGeom>
        <a:noFill/>
        <a:ln>
          <a:noFill/>
        </a:ln>
        <a:effectLst/>
      </dgm:spPr>
      <dgm:t>
        <a:bodyPr/>
        <a:lstStyle/>
        <a:p>
          <a:pPr>
            <a:lnSpc>
              <a:spcPct val="100000"/>
            </a:lnSpc>
            <a:spcAft>
              <a:spcPts val="0"/>
            </a:spcAft>
            <a:buFont typeface="Arial" panose="020B0604020202020204" pitchFamily="34" charset="0"/>
            <a:buNone/>
          </a:pPr>
          <a:r>
            <a:rPr lang="en-US" sz="2000" dirty="0">
              <a:solidFill>
                <a:sysClr val="windowText" lastClr="000000">
                  <a:hueOff val="0"/>
                  <a:satOff val="0"/>
                  <a:lumOff val="0"/>
                  <a:alphaOff val="0"/>
                </a:sysClr>
              </a:solidFill>
              <a:latin typeface="Trebuchet MS" panose="020B0603020202020204"/>
              <a:ea typeface="+mn-ea"/>
              <a:cs typeface="+mn-cs"/>
            </a:rPr>
            <a:t>Exposure to trauma</a:t>
          </a:r>
        </a:p>
      </dgm:t>
    </dgm:pt>
    <dgm:pt modelId="{2E094866-704C-4A37-80CA-1CC6A9A701CD}" type="parTrans" cxnId="{266F27CF-7132-4BDD-B79D-BA1F0F2908E1}">
      <dgm:prSet/>
      <dgm:spPr/>
      <dgm:t>
        <a:bodyPr/>
        <a:lstStyle/>
        <a:p>
          <a:endParaRPr lang="en-US"/>
        </a:p>
      </dgm:t>
    </dgm:pt>
    <dgm:pt modelId="{928E3B69-6112-4CF4-9AEF-AC4E1EE47DE5}" type="sibTrans" cxnId="{266F27CF-7132-4BDD-B79D-BA1F0F2908E1}">
      <dgm:prSet/>
      <dgm:spPr/>
      <dgm:t>
        <a:bodyPr/>
        <a:lstStyle/>
        <a:p>
          <a:endParaRPr lang="en-US"/>
        </a:p>
      </dgm:t>
    </dgm:pt>
    <dgm:pt modelId="{6AAB9629-E7FA-4134-83B9-CF6132C9B255}">
      <dgm:prSet phldrT="[Text]" custT="1"/>
      <dgm:spPr>
        <a:xfrm>
          <a:off x="2440467" y="272770"/>
          <a:ext cx="6846646" cy="1656899"/>
        </a:xfrm>
        <a:prstGeom prst="rect">
          <a:avLst/>
        </a:prstGeom>
        <a:noFill/>
        <a:ln>
          <a:noFill/>
        </a:ln>
        <a:effectLst/>
      </dgm:spPr>
      <dgm:t>
        <a:bodyPr/>
        <a:lstStyle/>
        <a:p>
          <a:pPr>
            <a:lnSpc>
              <a:spcPct val="100000"/>
            </a:lnSpc>
            <a:spcAft>
              <a:spcPts val="0"/>
            </a:spcAft>
            <a:buFont typeface="Arial" panose="020B0604020202020204" pitchFamily="34" charset="0"/>
            <a:buNone/>
          </a:pPr>
          <a:r>
            <a:rPr lang="en-US" sz="2000" dirty="0">
              <a:solidFill>
                <a:sysClr val="windowText" lastClr="000000">
                  <a:hueOff val="0"/>
                  <a:satOff val="0"/>
                  <a:lumOff val="0"/>
                  <a:alphaOff val="0"/>
                </a:sysClr>
              </a:solidFill>
              <a:latin typeface="Trebuchet MS" panose="020B0603020202020204"/>
              <a:ea typeface="+mn-ea"/>
              <a:cs typeface="+mn-cs"/>
            </a:rPr>
            <a:t>Intrusion</a:t>
          </a:r>
        </a:p>
        <a:p>
          <a:pPr>
            <a:lnSpc>
              <a:spcPct val="100000"/>
            </a:lnSpc>
            <a:spcAft>
              <a:spcPts val="0"/>
            </a:spcAft>
            <a:buFont typeface="Arial" panose="020B0604020202020204" pitchFamily="34" charset="0"/>
            <a:buNone/>
          </a:pPr>
          <a:r>
            <a:rPr lang="en-US" sz="2000" dirty="0">
              <a:solidFill>
                <a:sysClr val="windowText" lastClr="000000">
                  <a:hueOff val="0"/>
                  <a:satOff val="0"/>
                  <a:lumOff val="0"/>
                  <a:alphaOff val="0"/>
                </a:sysClr>
              </a:solidFill>
              <a:latin typeface="Trebuchet MS" panose="020B0603020202020204"/>
              <a:ea typeface="+mn-ea"/>
              <a:cs typeface="+mn-cs"/>
            </a:rPr>
            <a:t>Avoidance</a:t>
          </a:r>
        </a:p>
        <a:p>
          <a:pPr>
            <a:lnSpc>
              <a:spcPct val="100000"/>
            </a:lnSpc>
            <a:spcAft>
              <a:spcPts val="0"/>
            </a:spcAft>
            <a:buFont typeface="Arial" panose="020B0604020202020204" pitchFamily="34" charset="0"/>
            <a:buNone/>
          </a:pPr>
          <a:r>
            <a:rPr lang="en-US" sz="2000" dirty="0">
              <a:solidFill>
                <a:sysClr val="windowText" lastClr="000000">
                  <a:hueOff val="0"/>
                  <a:satOff val="0"/>
                  <a:lumOff val="0"/>
                  <a:alphaOff val="0"/>
                </a:sysClr>
              </a:solidFill>
              <a:latin typeface="Trebuchet MS" panose="020B0603020202020204"/>
              <a:ea typeface="+mn-ea"/>
              <a:cs typeface="+mn-cs"/>
            </a:rPr>
            <a:t>Negative changes in cognition/mood</a:t>
          </a:r>
        </a:p>
        <a:p>
          <a:pPr>
            <a:lnSpc>
              <a:spcPct val="100000"/>
            </a:lnSpc>
            <a:spcAft>
              <a:spcPts val="0"/>
            </a:spcAft>
            <a:buFont typeface="Arial" panose="020B0604020202020204" pitchFamily="34" charset="0"/>
            <a:buNone/>
          </a:pPr>
          <a:r>
            <a:rPr lang="en-US" sz="2000" dirty="0">
              <a:solidFill>
                <a:sysClr val="windowText" lastClr="000000">
                  <a:hueOff val="0"/>
                  <a:satOff val="0"/>
                  <a:lumOff val="0"/>
                  <a:alphaOff val="0"/>
                </a:sysClr>
              </a:solidFill>
              <a:latin typeface="Trebuchet MS" panose="020B0603020202020204"/>
              <a:ea typeface="+mn-ea"/>
              <a:cs typeface="+mn-cs"/>
            </a:rPr>
            <a:t>Changes in behaviors/emotions</a:t>
          </a:r>
        </a:p>
      </dgm:t>
    </dgm:pt>
    <dgm:pt modelId="{A0E13762-9ECD-4365-80FD-EABDCDAE9A2A}" type="parTrans" cxnId="{3CB53D12-84D6-47C4-9B03-7D24A48E3440}">
      <dgm:prSet/>
      <dgm:spPr/>
      <dgm:t>
        <a:bodyPr/>
        <a:lstStyle/>
        <a:p>
          <a:endParaRPr lang="en-US"/>
        </a:p>
      </dgm:t>
    </dgm:pt>
    <dgm:pt modelId="{ACFA56F2-D0F2-4629-A8F8-9C3E2985EED9}" type="sibTrans" cxnId="{3CB53D12-84D6-47C4-9B03-7D24A48E3440}">
      <dgm:prSet/>
      <dgm:spPr/>
      <dgm:t>
        <a:bodyPr/>
        <a:lstStyle/>
        <a:p>
          <a:endParaRPr lang="en-US"/>
        </a:p>
      </dgm:t>
    </dgm:pt>
    <dgm:pt modelId="{06AE72EE-59F6-4276-8336-D3FFF7F4978D}">
      <dgm:prSet phldrT="[Text]" custT="1"/>
      <dgm:spPr>
        <a:xfrm>
          <a:off x="655265" y="2521347"/>
          <a:ext cx="3766720" cy="1656899"/>
        </a:xfrm>
        <a:prstGeom prst="rect">
          <a:avLst/>
        </a:prstGeom>
        <a:noFill/>
        <a:ln>
          <a:noFill/>
        </a:ln>
        <a:effectLst/>
      </dgm:spPr>
      <dgm:t>
        <a:bodyPr/>
        <a:lstStyle/>
        <a:p>
          <a:pPr>
            <a:lnSpc>
              <a:spcPct val="100000"/>
            </a:lnSpc>
            <a:buNone/>
          </a:pPr>
          <a:r>
            <a:rPr lang="en-US" sz="4800" dirty="0">
              <a:solidFill>
                <a:sysClr val="windowText" lastClr="000000">
                  <a:hueOff val="0"/>
                  <a:satOff val="0"/>
                  <a:lumOff val="0"/>
                  <a:alphaOff val="0"/>
                </a:sysClr>
              </a:solidFill>
              <a:latin typeface="Trebuchet MS" panose="020B0603020202020204"/>
              <a:ea typeface="+mn-ea"/>
              <a:cs typeface="+mn-cs"/>
            </a:rPr>
            <a:t>TBI</a:t>
          </a:r>
          <a:endParaRPr lang="en-US" sz="4000" dirty="0">
            <a:solidFill>
              <a:sysClr val="windowText" lastClr="000000">
                <a:hueOff val="0"/>
                <a:satOff val="0"/>
                <a:lumOff val="0"/>
                <a:alphaOff val="0"/>
              </a:sysClr>
            </a:solidFill>
            <a:latin typeface="Trebuchet MS" panose="020B0603020202020204"/>
            <a:ea typeface="+mn-ea"/>
            <a:cs typeface="+mn-cs"/>
          </a:endParaRPr>
        </a:p>
      </dgm:t>
    </dgm:pt>
    <dgm:pt modelId="{1CC8A2E7-2594-412D-95E0-FDC5108C370A}" type="parTrans" cxnId="{5A165EA7-274E-413F-BDB0-EE959B808583}">
      <dgm:prSet/>
      <dgm:spPr/>
      <dgm:t>
        <a:bodyPr/>
        <a:lstStyle/>
        <a:p>
          <a:endParaRPr lang="en-US"/>
        </a:p>
      </dgm:t>
    </dgm:pt>
    <dgm:pt modelId="{8BF0F6B0-2977-4F85-97C9-17D78A9E3640}" type="sibTrans" cxnId="{5A165EA7-274E-413F-BDB0-EE959B808583}">
      <dgm:prSet/>
      <dgm:spPr/>
      <dgm:t>
        <a:bodyPr/>
        <a:lstStyle/>
        <a:p>
          <a:endParaRPr lang="en-US"/>
        </a:p>
      </dgm:t>
    </dgm:pt>
    <dgm:pt modelId="{3DE13D7E-B061-4E55-A231-A2B9F7687DFF}">
      <dgm:prSet phldrT="[Text]" custT="1"/>
      <dgm:spPr>
        <a:xfrm>
          <a:off x="2415014" y="2510064"/>
          <a:ext cx="5926183" cy="1656899"/>
        </a:xfrm>
        <a:prstGeom prst="rect">
          <a:avLst/>
        </a:prstGeom>
        <a:noFill/>
        <a:ln>
          <a:noFill/>
        </a:ln>
        <a:effectLst/>
      </dgm:spPr>
      <dgm:t>
        <a:bodyPr/>
        <a:lstStyle/>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      Sudden injury/blow/jolt to head</a:t>
          </a:r>
        </a:p>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      disrupts brain function</a:t>
          </a:r>
        </a:p>
      </dgm:t>
    </dgm:pt>
    <dgm:pt modelId="{9B683382-00E1-40B3-898A-8C52312B1F87}" type="parTrans" cxnId="{261FCE20-8788-41F3-9B56-088FA98B618D}">
      <dgm:prSet/>
      <dgm:spPr/>
      <dgm:t>
        <a:bodyPr/>
        <a:lstStyle/>
        <a:p>
          <a:endParaRPr lang="en-US"/>
        </a:p>
      </dgm:t>
    </dgm:pt>
    <dgm:pt modelId="{34BD5E65-4458-45D8-8F14-F26A05D5FA17}" type="sibTrans" cxnId="{261FCE20-8788-41F3-9B56-088FA98B618D}">
      <dgm:prSet/>
      <dgm:spPr/>
      <dgm:t>
        <a:bodyPr/>
        <a:lstStyle/>
        <a:p>
          <a:endParaRPr lang="en-US"/>
        </a:p>
      </dgm:t>
    </dgm:pt>
    <dgm:pt modelId="{A9936FD7-934C-4C00-A075-7321AE6FFE13}">
      <dgm:prSet phldrT="[Text]" custT="1"/>
      <dgm:spPr>
        <a:xfrm>
          <a:off x="704609" y="4439341"/>
          <a:ext cx="3766720" cy="1656899"/>
        </a:xfrm>
        <a:prstGeom prst="rect">
          <a:avLst/>
        </a:prstGeom>
        <a:noFill/>
        <a:ln>
          <a:noFill/>
        </a:ln>
        <a:effectLst/>
      </dgm:spPr>
      <dgm:t>
        <a:bodyPr/>
        <a:lstStyle/>
        <a:p>
          <a:pPr>
            <a:lnSpc>
              <a:spcPct val="100000"/>
            </a:lnSpc>
            <a:buNone/>
          </a:pPr>
          <a:r>
            <a:rPr lang="en-US" sz="4400" dirty="0">
              <a:solidFill>
                <a:sysClr val="windowText" lastClr="000000">
                  <a:hueOff val="0"/>
                  <a:satOff val="0"/>
                  <a:lumOff val="0"/>
                  <a:alphaOff val="0"/>
                </a:sysClr>
              </a:solidFill>
              <a:latin typeface="Trebuchet MS" panose="020B0603020202020204"/>
              <a:ea typeface="+mn-ea"/>
              <a:cs typeface="+mn-cs"/>
            </a:rPr>
            <a:t>MI</a:t>
          </a:r>
        </a:p>
      </dgm:t>
    </dgm:pt>
    <dgm:pt modelId="{832AD9C1-798E-45AA-BF22-D657971D614A}" type="parTrans" cxnId="{4494B2C6-CDF5-4DE6-9612-3A05C90B03FE}">
      <dgm:prSet/>
      <dgm:spPr/>
      <dgm:t>
        <a:bodyPr/>
        <a:lstStyle/>
        <a:p>
          <a:endParaRPr lang="en-US"/>
        </a:p>
      </dgm:t>
    </dgm:pt>
    <dgm:pt modelId="{D732D691-3490-4909-882D-ABEDE887EEB3}" type="sibTrans" cxnId="{4494B2C6-CDF5-4DE6-9612-3A05C90B03FE}">
      <dgm:prSet/>
      <dgm:spPr/>
      <dgm:t>
        <a:bodyPr/>
        <a:lstStyle/>
        <a:p>
          <a:endParaRPr lang="en-US"/>
        </a:p>
      </dgm:t>
    </dgm:pt>
    <dgm:pt modelId="{E60EC557-8CBD-49F0-8DE8-C69405A3D482}">
      <dgm:prSet phldrT="[Text]" custT="1"/>
      <dgm:spPr>
        <a:xfrm>
          <a:off x="2436545" y="4439341"/>
          <a:ext cx="3771468" cy="1656899"/>
        </a:xfrm>
        <a:prstGeom prst="rect">
          <a:avLst/>
        </a:prstGeom>
        <a:noFill/>
        <a:ln>
          <a:noFill/>
        </a:ln>
        <a:effectLst/>
      </dgm:spPr>
      <dgm:t>
        <a:bodyPr/>
        <a:lstStyle/>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Guilt</a:t>
          </a:r>
        </a:p>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Shame</a:t>
          </a:r>
        </a:p>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Existential/spiritual Distress</a:t>
          </a:r>
        </a:p>
      </dgm:t>
    </dgm:pt>
    <dgm:pt modelId="{BF35C0C6-A28B-453F-A571-73BB219DE61F}" type="parTrans" cxnId="{F29ED10A-E50D-4F57-BE54-5C53A4898AA1}">
      <dgm:prSet/>
      <dgm:spPr/>
      <dgm:t>
        <a:bodyPr/>
        <a:lstStyle/>
        <a:p>
          <a:endParaRPr lang="en-US"/>
        </a:p>
      </dgm:t>
    </dgm:pt>
    <dgm:pt modelId="{8558CD7D-C057-4A1E-B73E-6EAEE404EE78}" type="sibTrans" cxnId="{F29ED10A-E50D-4F57-BE54-5C53A4898AA1}">
      <dgm:prSet/>
      <dgm:spPr/>
      <dgm:t>
        <a:bodyPr/>
        <a:lstStyle/>
        <a:p>
          <a:endParaRPr lang="en-US"/>
        </a:p>
      </dgm:t>
    </dgm:pt>
    <dgm:pt modelId="{EA8F9FB6-0211-443E-8DF1-AE1801A50F00}">
      <dgm:prSet phldrT="[Text]" custT="1"/>
      <dgm:spPr>
        <a:xfrm>
          <a:off x="2436545" y="4439341"/>
          <a:ext cx="3771468" cy="1656899"/>
        </a:xfrm>
        <a:prstGeom prst="rect">
          <a:avLst/>
        </a:prstGeom>
        <a:noFill/>
        <a:ln>
          <a:noFill/>
        </a:ln>
        <a:effectLst/>
      </dgm:spPr>
      <dgm:t>
        <a:bodyPr/>
        <a:lstStyle/>
        <a:p>
          <a:pPr>
            <a:lnSpc>
              <a:spcPct val="100000"/>
            </a:lnSpc>
            <a:spcAft>
              <a:spcPts val="0"/>
            </a:spcAft>
            <a:buNone/>
          </a:pPr>
          <a:r>
            <a:rPr lang="en-US" sz="2000" dirty="0">
              <a:solidFill>
                <a:sysClr val="windowText" lastClr="000000">
                  <a:hueOff val="0"/>
                  <a:satOff val="0"/>
                  <a:lumOff val="0"/>
                  <a:alphaOff val="0"/>
                </a:sysClr>
              </a:solidFill>
              <a:latin typeface="Trebuchet MS" panose="020B0603020202020204"/>
              <a:ea typeface="+mn-ea"/>
              <a:cs typeface="+mn-cs"/>
            </a:rPr>
            <a:t>Betrayal</a:t>
          </a:r>
        </a:p>
      </dgm:t>
    </dgm:pt>
    <dgm:pt modelId="{6D20B1EE-B9E7-4CE5-91B0-AF61CC4A7C41}" type="parTrans" cxnId="{79E79EEB-E440-4E91-A343-BC94BF5AC473}">
      <dgm:prSet/>
      <dgm:spPr/>
      <dgm:t>
        <a:bodyPr/>
        <a:lstStyle/>
        <a:p>
          <a:endParaRPr lang="en-US"/>
        </a:p>
      </dgm:t>
    </dgm:pt>
    <dgm:pt modelId="{41C7B76B-BA87-428C-9CF6-E5CFE1FE65F2}" type="sibTrans" cxnId="{79E79EEB-E440-4E91-A343-BC94BF5AC473}">
      <dgm:prSet/>
      <dgm:spPr/>
      <dgm:t>
        <a:bodyPr/>
        <a:lstStyle/>
        <a:p>
          <a:endParaRPr lang="en-US"/>
        </a:p>
      </dgm:t>
    </dgm:pt>
    <dgm:pt modelId="{2D61579C-C62B-414E-814C-CE2AB222974E}" type="pres">
      <dgm:prSet presAssocID="{3508750D-2689-46C6-A95A-1926E04BAFB4}" presName="root" presStyleCnt="0">
        <dgm:presLayoutVars>
          <dgm:dir/>
          <dgm:resizeHandles val="exact"/>
        </dgm:presLayoutVars>
      </dgm:prSet>
      <dgm:spPr/>
    </dgm:pt>
    <dgm:pt modelId="{43BBBB52-3957-4CC5-BC65-A2B35A385414}" type="pres">
      <dgm:prSet presAssocID="{A9CC4733-1730-490D-B4CD-66811D81D420}" presName="compNode" presStyleCnt="0"/>
      <dgm:spPr/>
    </dgm:pt>
    <dgm:pt modelId="{40760749-87F5-48FF-8098-9BD7CB35C898}" type="pres">
      <dgm:prSet presAssocID="{A9CC4733-1730-490D-B4CD-66811D81D420}" presName="bgRect" presStyleLbl="bgShp" presStyleIdx="0" presStyleCnt="3" custScaleY="131554" custLinFactNeighborX="11233"/>
      <dgm:spPr>
        <a:xfrm>
          <a:off x="0" y="11361"/>
          <a:ext cx="8370490" cy="2179716"/>
        </a:xfrm>
        <a:prstGeom prst="roundRect">
          <a:avLst>
            <a:gd name="adj" fmla="val 10000"/>
          </a:avLst>
        </a:prstGeom>
        <a:solidFill>
          <a:schemeClr val="bg1">
            <a:lumMod val="95000"/>
          </a:schemeClr>
        </a:solidFill>
        <a:ln>
          <a:noFill/>
        </a:ln>
        <a:effectLst/>
      </dgm:spPr>
    </dgm:pt>
    <dgm:pt modelId="{38FAAD8A-A90E-48B8-9A7A-0E218040C2E0}" type="pres">
      <dgm:prSet presAssocID="{A9CC4733-1730-490D-B4CD-66811D81D420}" presName="iconRect" presStyleLbl="node1" presStyleIdx="0" presStyleCnt="3" custScaleX="90137" custScaleY="84382" custLinFactNeighborX="58561" custLinFactNeighborY="1465"/>
      <dgm:spPr>
        <a:xfrm>
          <a:off x="29692" y="787437"/>
          <a:ext cx="741845" cy="6501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gm:spPr>
    </dgm:pt>
    <dgm:pt modelId="{3B1E4952-2880-46CC-9FDC-C9967FCD6848}" type="pres">
      <dgm:prSet presAssocID="{A9CC4733-1730-490D-B4CD-66811D81D420}" presName="spaceRect" presStyleCnt="0"/>
      <dgm:spPr/>
    </dgm:pt>
    <dgm:pt modelId="{C3CA4CC8-AF3C-47FD-AF8C-003ED6C17E4B}" type="pres">
      <dgm:prSet presAssocID="{A9CC4733-1730-490D-B4CD-66811D81D420}" presName="parTx" presStyleLbl="revTx" presStyleIdx="0" presStyleCnt="6" custLinFactNeighborX="-1729" custLinFactNeighborY="3336">
        <dgm:presLayoutVars>
          <dgm:chMax val="0"/>
          <dgm:chPref val="0"/>
        </dgm:presLayoutVars>
      </dgm:prSet>
      <dgm:spPr/>
    </dgm:pt>
    <dgm:pt modelId="{B9D50DEC-262B-4141-AD34-51EB185E6713}" type="pres">
      <dgm:prSet presAssocID="{A9CC4733-1730-490D-B4CD-66811D81D420}" presName="desTx" presStyleLbl="revTx" presStyleIdx="1" presStyleCnt="6" custScaleX="206290" custScaleY="88119" custLinFactNeighborX="-9725" custLinFactNeighborY="7423">
        <dgm:presLayoutVars/>
      </dgm:prSet>
      <dgm:spPr/>
    </dgm:pt>
    <dgm:pt modelId="{7D87EEE2-C6C1-460D-81EF-BFEBC9D7B93D}" type="pres">
      <dgm:prSet presAssocID="{9B3DD5B6-EC5D-4CE6-95DA-4340B4042F07}" presName="sibTrans" presStyleCnt="0"/>
      <dgm:spPr/>
    </dgm:pt>
    <dgm:pt modelId="{D42102B4-9334-4BDB-928A-7AD93F71B227}" type="pres">
      <dgm:prSet presAssocID="{06AE72EE-59F6-4276-8336-D3FFF7F4978D}" presName="compNode" presStyleCnt="0"/>
      <dgm:spPr/>
    </dgm:pt>
    <dgm:pt modelId="{7673C520-58A1-4099-BE05-7CEB1283819A}" type="pres">
      <dgm:prSet presAssocID="{06AE72EE-59F6-4276-8336-D3FFF7F4978D}" presName="bgRect" presStyleLbl="bgShp" presStyleIdx="1" presStyleCnt="3" custLinFactNeighborX="10922" custLinFactNeighborY="-5067"/>
      <dgm:spPr>
        <a:xfrm>
          <a:off x="-2398" y="2521347"/>
          <a:ext cx="8370490" cy="1656899"/>
        </a:xfrm>
        <a:prstGeom prst="roundRect">
          <a:avLst>
            <a:gd name="adj" fmla="val 10000"/>
          </a:avLst>
        </a:prstGeom>
        <a:solidFill>
          <a:schemeClr val="bg1">
            <a:lumMod val="95000"/>
          </a:schemeClr>
        </a:solidFill>
        <a:ln>
          <a:noFill/>
        </a:ln>
        <a:effectLst/>
      </dgm:spPr>
    </dgm:pt>
    <dgm:pt modelId="{C133EC48-B9C5-4E2F-BBA0-8C762309C7AC}" type="pres">
      <dgm:prSet presAssocID="{06AE72EE-59F6-4276-8336-D3FFF7F4978D}" presName="iconRect" presStyleLbl="node1" presStyleIdx="1" presStyleCnt="3" custScaleX="90137" custScaleY="84382" custLinFactNeighborX="55992" custLinFactNeighborY="-11436"/>
      <dgm:spPr>
        <a:xfrm>
          <a:off x="8548" y="3020571"/>
          <a:ext cx="741845" cy="6501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gm:spPr>
    </dgm:pt>
    <dgm:pt modelId="{F9313093-DBB9-476F-8111-F8019005123C}" type="pres">
      <dgm:prSet presAssocID="{06AE72EE-59F6-4276-8336-D3FFF7F4978D}" presName="spaceRect" presStyleCnt="0"/>
      <dgm:spPr/>
    </dgm:pt>
    <dgm:pt modelId="{EF0663B9-A69F-4E7A-9118-F6A929F41416}" type="pres">
      <dgm:prSet presAssocID="{06AE72EE-59F6-4276-8336-D3FFF7F4978D}" presName="parTx" presStyleLbl="revTx" presStyleIdx="2" presStyleCnt="6" custLinFactNeighborX="-2619" custLinFactNeighborY="-5067">
        <dgm:presLayoutVars>
          <dgm:chMax val="0"/>
          <dgm:chPref val="0"/>
        </dgm:presLayoutVars>
      </dgm:prSet>
      <dgm:spPr/>
    </dgm:pt>
    <dgm:pt modelId="{771D768E-F6ED-444B-8036-CE80C5A677AB}" type="pres">
      <dgm:prSet presAssocID="{06AE72EE-59F6-4276-8336-D3FFF7F4978D}" presName="desTx" presStyleLbl="revTx" presStyleIdx="3" presStyleCnt="6" custScaleX="220607" custLinFactNeighborX="-18080" custLinFactNeighborY="-5748">
        <dgm:presLayoutVars/>
      </dgm:prSet>
      <dgm:spPr/>
    </dgm:pt>
    <dgm:pt modelId="{4D4C2177-A870-45CF-88B0-DE458C116FED}" type="pres">
      <dgm:prSet presAssocID="{8BF0F6B0-2977-4F85-97C9-17D78A9E3640}" presName="sibTrans" presStyleCnt="0"/>
      <dgm:spPr/>
    </dgm:pt>
    <dgm:pt modelId="{76B354C9-85D5-4008-A4BD-424DA688A638}" type="pres">
      <dgm:prSet presAssocID="{A9936FD7-934C-4C00-A075-7321AE6FFE13}" presName="compNode" presStyleCnt="0"/>
      <dgm:spPr/>
    </dgm:pt>
    <dgm:pt modelId="{E0764717-C63F-4B29-8EA5-E3ABC380EA6C}" type="pres">
      <dgm:prSet presAssocID="{A9936FD7-934C-4C00-A075-7321AE6FFE13}" presName="bgRect" presStyleLbl="bgShp" presStyleIdx="2" presStyleCnt="3" custScaleY="114906" custLinFactNeighborX="10744" custLinFactNeighborY="-14309"/>
      <dgm:spPr>
        <a:xfrm>
          <a:off x="-17298" y="4439341"/>
          <a:ext cx="8370490" cy="1656899"/>
        </a:xfrm>
        <a:prstGeom prst="roundRect">
          <a:avLst>
            <a:gd name="adj" fmla="val 10000"/>
          </a:avLst>
        </a:prstGeom>
        <a:solidFill>
          <a:schemeClr val="bg1">
            <a:lumMod val="95000"/>
          </a:schemeClr>
        </a:solidFill>
        <a:ln>
          <a:noFill/>
        </a:ln>
        <a:effectLst/>
      </dgm:spPr>
    </dgm:pt>
    <dgm:pt modelId="{168D5966-9629-49B7-958C-222262A4A5E7}" type="pres">
      <dgm:prSet presAssocID="{A9936FD7-934C-4C00-A075-7321AE6FFE13}" presName="iconRect" presStyleLbl="node1" presStyleIdx="2" presStyleCnt="3" custScaleX="90137" custScaleY="84382" custLinFactNeighborX="59227" custLinFactNeighborY="-29625"/>
      <dgm:spPr>
        <a:xfrm>
          <a:off x="35173" y="4951553"/>
          <a:ext cx="741845" cy="650140"/>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2000" r="-12000"/>
          </a:stretch>
        </a:blipFill>
        <a:ln w="19050" cap="rnd" cmpd="sng" algn="ctr">
          <a:noFill/>
          <a:prstDash val="solid"/>
        </a:ln>
        <a:effectLst/>
      </dgm:spPr>
    </dgm:pt>
    <dgm:pt modelId="{75C271F0-B34F-4A48-A47E-FB4BAC7C1BF2}" type="pres">
      <dgm:prSet presAssocID="{A9936FD7-934C-4C00-A075-7321AE6FFE13}" presName="spaceRect" presStyleCnt="0"/>
      <dgm:spPr/>
    </dgm:pt>
    <dgm:pt modelId="{E0777302-3563-45FF-888A-6E9466F84FD5}" type="pres">
      <dgm:prSet presAssocID="{A9936FD7-934C-4C00-A075-7321AE6FFE13}" presName="parTx" presStyleLbl="revTx" presStyleIdx="4" presStyleCnt="6" custLinFactNeighborX="-1309" custLinFactNeighborY="-14309">
        <dgm:presLayoutVars>
          <dgm:chMax val="0"/>
          <dgm:chPref val="0"/>
        </dgm:presLayoutVars>
      </dgm:prSet>
      <dgm:spPr/>
    </dgm:pt>
    <dgm:pt modelId="{2DB9D31E-820E-4C63-A8B0-9A2797397930}" type="pres">
      <dgm:prSet presAssocID="{A9936FD7-934C-4C00-A075-7321AE6FFE13}" presName="desTx" presStyleLbl="revTx" presStyleIdx="5" presStyleCnt="6" custScaleX="139108" custLinFactNeighborX="-37950" custLinFactNeighborY="-13911">
        <dgm:presLayoutVars/>
      </dgm:prSet>
      <dgm:spPr/>
    </dgm:pt>
  </dgm:ptLst>
  <dgm:cxnLst>
    <dgm:cxn modelId="{F29ED10A-E50D-4F57-BE54-5C53A4898AA1}" srcId="{A9936FD7-934C-4C00-A075-7321AE6FFE13}" destId="{E60EC557-8CBD-49F0-8DE8-C69405A3D482}" srcOrd="0" destOrd="0" parTransId="{BF35C0C6-A28B-453F-A571-73BB219DE61F}" sibTransId="{8558CD7D-C057-4A1E-B73E-6EAEE404EE78}"/>
    <dgm:cxn modelId="{BBE9BC0F-CC2E-4660-8E19-8811F6CB6723}" type="presOf" srcId="{3508750D-2689-46C6-A95A-1926E04BAFB4}" destId="{2D61579C-C62B-414E-814C-CE2AB222974E}" srcOrd="0" destOrd="0" presId="urn:microsoft.com/office/officeart/2018/2/layout/IconVerticalSolidList"/>
    <dgm:cxn modelId="{3CB53D12-84D6-47C4-9B03-7D24A48E3440}" srcId="{A9CC4733-1730-490D-B4CD-66811D81D420}" destId="{6AAB9629-E7FA-4134-83B9-CF6132C9B255}" srcOrd="1" destOrd="0" parTransId="{A0E13762-9ECD-4365-80FD-EABDCDAE9A2A}" sibTransId="{ACFA56F2-D0F2-4629-A8F8-9C3E2985EED9}"/>
    <dgm:cxn modelId="{2892721A-E0DD-4138-B83D-D011C3EBB81F}" srcId="{3508750D-2689-46C6-A95A-1926E04BAFB4}" destId="{A9CC4733-1730-490D-B4CD-66811D81D420}" srcOrd="0" destOrd="0" parTransId="{44D69BCB-6B5A-4FCD-B560-0A72E5A23F6A}" sibTransId="{9B3DD5B6-EC5D-4CE6-95DA-4340B4042F07}"/>
    <dgm:cxn modelId="{261FCE20-8788-41F3-9B56-088FA98B618D}" srcId="{06AE72EE-59F6-4276-8336-D3FFF7F4978D}" destId="{3DE13D7E-B061-4E55-A231-A2B9F7687DFF}" srcOrd="0" destOrd="0" parTransId="{9B683382-00E1-40B3-898A-8C52312B1F87}" sibTransId="{34BD5E65-4458-45D8-8F14-F26A05D5FA17}"/>
    <dgm:cxn modelId="{46B73721-269E-487A-A68D-3CAA5FAE60DF}" type="presOf" srcId="{381219A0-5F5C-4E6C-9788-2A42B2029477}" destId="{B9D50DEC-262B-4141-AD34-51EB185E6713}" srcOrd="0" destOrd="0" presId="urn:microsoft.com/office/officeart/2018/2/layout/IconVerticalSolidList"/>
    <dgm:cxn modelId="{0AB0F228-B507-4C8E-8DD9-113DA035C7CC}" type="presOf" srcId="{E60EC557-8CBD-49F0-8DE8-C69405A3D482}" destId="{2DB9D31E-820E-4C63-A8B0-9A2797397930}" srcOrd="0" destOrd="0" presId="urn:microsoft.com/office/officeart/2018/2/layout/IconVerticalSolidList"/>
    <dgm:cxn modelId="{A5E5A243-DB03-4BE1-BDE1-A5B39327A5A1}" type="presOf" srcId="{06AE72EE-59F6-4276-8336-D3FFF7F4978D}" destId="{EF0663B9-A69F-4E7A-9118-F6A929F41416}" srcOrd="0" destOrd="0" presId="urn:microsoft.com/office/officeart/2018/2/layout/IconVerticalSolidList"/>
    <dgm:cxn modelId="{BEC58565-4A26-4311-A79E-4D482B7B0856}" type="presOf" srcId="{6AAB9629-E7FA-4134-83B9-CF6132C9B255}" destId="{B9D50DEC-262B-4141-AD34-51EB185E6713}" srcOrd="0" destOrd="1" presId="urn:microsoft.com/office/officeart/2018/2/layout/IconVerticalSolidList"/>
    <dgm:cxn modelId="{864DB56D-945D-4269-B6FD-E2C9BA5672B9}" type="presOf" srcId="{A9936FD7-934C-4C00-A075-7321AE6FFE13}" destId="{E0777302-3563-45FF-888A-6E9466F84FD5}" srcOrd="0" destOrd="0" presId="urn:microsoft.com/office/officeart/2018/2/layout/IconVerticalSolidList"/>
    <dgm:cxn modelId="{D8091982-F333-45DC-8A0A-29128304884F}" type="presOf" srcId="{EA8F9FB6-0211-443E-8DF1-AE1801A50F00}" destId="{2DB9D31E-820E-4C63-A8B0-9A2797397930}" srcOrd="0" destOrd="1" presId="urn:microsoft.com/office/officeart/2018/2/layout/IconVerticalSolidList"/>
    <dgm:cxn modelId="{AF74E993-02CB-456D-9ABD-7DC5476F8A10}" type="presOf" srcId="{A9CC4733-1730-490D-B4CD-66811D81D420}" destId="{C3CA4CC8-AF3C-47FD-AF8C-003ED6C17E4B}" srcOrd="0" destOrd="0" presId="urn:microsoft.com/office/officeart/2018/2/layout/IconVerticalSolidList"/>
    <dgm:cxn modelId="{5A165EA7-274E-413F-BDB0-EE959B808583}" srcId="{3508750D-2689-46C6-A95A-1926E04BAFB4}" destId="{06AE72EE-59F6-4276-8336-D3FFF7F4978D}" srcOrd="1" destOrd="0" parTransId="{1CC8A2E7-2594-412D-95E0-FDC5108C370A}" sibTransId="{8BF0F6B0-2977-4F85-97C9-17D78A9E3640}"/>
    <dgm:cxn modelId="{9525B7A7-4878-4E3F-A59D-5DBF5CA65814}" type="presOf" srcId="{3DE13D7E-B061-4E55-A231-A2B9F7687DFF}" destId="{771D768E-F6ED-444B-8036-CE80C5A677AB}" srcOrd="0" destOrd="0" presId="urn:microsoft.com/office/officeart/2018/2/layout/IconVerticalSolidList"/>
    <dgm:cxn modelId="{4494B2C6-CDF5-4DE6-9612-3A05C90B03FE}" srcId="{3508750D-2689-46C6-A95A-1926E04BAFB4}" destId="{A9936FD7-934C-4C00-A075-7321AE6FFE13}" srcOrd="2" destOrd="0" parTransId="{832AD9C1-798E-45AA-BF22-D657971D614A}" sibTransId="{D732D691-3490-4909-882D-ABEDE887EEB3}"/>
    <dgm:cxn modelId="{266F27CF-7132-4BDD-B79D-BA1F0F2908E1}" srcId="{A9CC4733-1730-490D-B4CD-66811D81D420}" destId="{381219A0-5F5C-4E6C-9788-2A42B2029477}" srcOrd="0" destOrd="0" parTransId="{2E094866-704C-4A37-80CA-1CC6A9A701CD}" sibTransId="{928E3B69-6112-4CF4-9AEF-AC4E1EE47DE5}"/>
    <dgm:cxn modelId="{79E79EEB-E440-4E91-A343-BC94BF5AC473}" srcId="{A9936FD7-934C-4C00-A075-7321AE6FFE13}" destId="{EA8F9FB6-0211-443E-8DF1-AE1801A50F00}" srcOrd="1" destOrd="0" parTransId="{6D20B1EE-B9E7-4CE5-91B0-AF61CC4A7C41}" sibTransId="{41C7B76B-BA87-428C-9CF6-E5CFE1FE65F2}"/>
    <dgm:cxn modelId="{6EC0C7EE-3C36-4C90-9CF9-55919BD92697}" type="presParOf" srcId="{2D61579C-C62B-414E-814C-CE2AB222974E}" destId="{43BBBB52-3957-4CC5-BC65-A2B35A385414}" srcOrd="0" destOrd="0" presId="urn:microsoft.com/office/officeart/2018/2/layout/IconVerticalSolidList"/>
    <dgm:cxn modelId="{53DA2A5C-69E4-4701-9827-4CC8E0A047C7}" type="presParOf" srcId="{43BBBB52-3957-4CC5-BC65-A2B35A385414}" destId="{40760749-87F5-48FF-8098-9BD7CB35C898}" srcOrd="0" destOrd="0" presId="urn:microsoft.com/office/officeart/2018/2/layout/IconVerticalSolidList"/>
    <dgm:cxn modelId="{C86AFF0D-1D80-4EB6-9DF7-93458C844D30}" type="presParOf" srcId="{43BBBB52-3957-4CC5-BC65-A2B35A385414}" destId="{38FAAD8A-A90E-48B8-9A7A-0E218040C2E0}" srcOrd="1" destOrd="0" presId="urn:microsoft.com/office/officeart/2018/2/layout/IconVerticalSolidList"/>
    <dgm:cxn modelId="{FA2BBD54-7585-441F-8B86-4DEBCEA753C9}" type="presParOf" srcId="{43BBBB52-3957-4CC5-BC65-A2B35A385414}" destId="{3B1E4952-2880-46CC-9FDC-C9967FCD6848}" srcOrd="2" destOrd="0" presId="urn:microsoft.com/office/officeart/2018/2/layout/IconVerticalSolidList"/>
    <dgm:cxn modelId="{7BDFB617-3893-4B97-826B-44C8704CC12D}" type="presParOf" srcId="{43BBBB52-3957-4CC5-BC65-A2B35A385414}" destId="{C3CA4CC8-AF3C-47FD-AF8C-003ED6C17E4B}" srcOrd="3" destOrd="0" presId="urn:microsoft.com/office/officeart/2018/2/layout/IconVerticalSolidList"/>
    <dgm:cxn modelId="{A1923409-877C-4447-A771-8358AA05553E}" type="presParOf" srcId="{43BBBB52-3957-4CC5-BC65-A2B35A385414}" destId="{B9D50DEC-262B-4141-AD34-51EB185E6713}" srcOrd="4" destOrd="0" presId="urn:microsoft.com/office/officeart/2018/2/layout/IconVerticalSolidList"/>
    <dgm:cxn modelId="{5BE52814-DD75-4762-BFFF-1AA0F092AA0B}" type="presParOf" srcId="{2D61579C-C62B-414E-814C-CE2AB222974E}" destId="{7D87EEE2-C6C1-460D-81EF-BFEBC9D7B93D}" srcOrd="1" destOrd="0" presId="urn:microsoft.com/office/officeart/2018/2/layout/IconVerticalSolidList"/>
    <dgm:cxn modelId="{7625F23B-D775-4CF1-B308-65A068AE9B23}" type="presParOf" srcId="{2D61579C-C62B-414E-814C-CE2AB222974E}" destId="{D42102B4-9334-4BDB-928A-7AD93F71B227}" srcOrd="2" destOrd="0" presId="urn:microsoft.com/office/officeart/2018/2/layout/IconVerticalSolidList"/>
    <dgm:cxn modelId="{20DF0283-54D7-4EF4-8B19-36B0599E4C57}" type="presParOf" srcId="{D42102B4-9334-4BDB-928A-7AD93F71B227}" destId="{7673C520-58A1-4099-BE05-7CEB1283819A}" srcOrd="0" destOrd="0" presId="urn:microsoft.com/office/officeart/2018/2/layout/IconVerticalSolidList"/>
    <dgm:cxn modelId="{6E6D9D7F-BF59-4655-8950-FA5BE3A23440}" type="presParOf" srcId="{D42102B4-9334-4BDB-928A-7AD93F71B227}" destId="{C133EC48-B9C5-4E2F-BBA0-8C762309C7AC}" srcOrd="1" destOrd="0" presId="urn:microsoft.com/office/officeart/2018/2/layout/IconVerticalSolidList"/>
    <dgm:cxn modelId="{1C1BF569-EE6D-4C7E-9946-D2181C645CC1}" type="presParOf" srcId="{D42102B4-9334-4BDB-928A-7AD93F71B227}" destId="{F9313093-DBB9-476F-8111-F8019005123C}" srcOrd="2" destOrd="0" presId="urn:microsoft.com/office/officeart/2018/2/layout/IconVerticalSolidList"/>
    <dgm:cxn modelId="{C205F71D-4BEE-4534-A1D2-31C67B85E5D4}" type="presParOf" srcId="{D42102B4-9334-4BDB-928A-7AD93F71B227}" destId="{EF0663B9-A69F-4E7A-9118-F6A929F41416}" srcOrd="3" destOrd="0" presId="urn:microsoft.com/office/officeart/2018/2/layout/IconVerticalSolidList"/>
    <dgm:cxn modelId="{DA7E1203-6931-47CE-8564-B2950339DC4E}" type="presParOf" srcId="{D42102B4-9334-4BDB-928A-7AD93F71B227}" destId="{771D768E-F6ED-444B-8036-CE80C5A677AB}" srcOrd="4" destOrd="0" presId="urn:microsoft.com/office/officeart/2018/2/layout/IconVerticalSolidList"/>
    <dgm:cxn modelId="{23732EAC-49BA-49C0-A03A-DFD97C1080B4}" type="presParOf" srcId="{2D61579C-C62B-414E-814C-CE2AB222974E}" destId="{4D4C2177-A870-45CF-88B0-DE458C116FED}" srcOrd="3" destOrd="0" presId="urn:microsoft.com/office/officeart/2018/2/layout/IconVerticalSolidList"/>
    <dgm:cxn modelId="{ADDC070A-EE30-4869-997E-CD3168233BA6}" type="presParOf" srcId="{2D61579C-C62B-414E-814C-CE2AB222974E}" destId="{76B354C9-85D5-4008-A4BD-424DA688A638}" srcOrd="4" destOrd="0" presId="urn:microsoft.com/office/officeart/2018/2/layout/IconVerticalSolidList"/>
    <dgm:cxn modelId="{79E461DE-E32A-4AC2-B2E6-0B01E91BE959}" type="presParOf" srcId="{76B354C9-85D5-4008-A4BD-424DA688A638}" destId="{E0764717-C63F-4B29-8EA5-E3ABC380EA6C}" srcOrd="0" destOrd="0" presId="urn:microsoft.com/office/officeart/2018/2/layout/IconVerticalSolidList"/>
    <dgm:cxn modelId="{42E20983-2727-4F1E-9475-BEA1D0EFB569}" type="presParOf" srcId="{76B354C9-85D5-4008-A4BD-424DA688A638}" destId="{168D5966-9629-49B7-958C-222262A4A5E7}" srcOrd="1" destOrd="0" presId="urn:microsoft.com/office/officeart/2018/2/layout/IconVerticalSolidList"/>
    <dgm:cxn modelId="{E37957C3-9E52-4392-8DC5-7D399E70E8BA}" type="presParOf" srcId="{76B354C9-85D5-4008-A4BD-424DA688A638}" destId="{75C271F0-B34F-4A48-A47E-FB4BAC7C1BF2}" srcOrd="2" destOrd="0" presId="urn:microsoft.com/office/officeart/2018/2/layout/IconVerticalSolidList"/>
    <dgm:cxn modelId="{E7BBC4B3-6FEA-4E27-8BFE-318606C2B6D8}" type="presParOf" srcId="{76B354C9-85D5-4008-A4BD-424DA688A638}" destId="{E0777302-3563-45FF-888A-6E9466F84FD5}" srcOrd="3" destOrd="0" presId="urn:microsoft.com/office/officeart/2018/2/layout/IconVerticalSolidList"/>
    <dgm:cxn modelId="{4B3B2DD1-1ED2-406E-871F-721B34CA3332}" type="presParOf" srcId="{76B354C9-85D5-4008-A4BD-424DA688A638}" destId="{2DB9D31E-820E-4C63-A8B0-9A2797397930}" srcOrd="4" destOrd="0" presId="urn:microsoft.com/office/officeart/2018/2/layout/IconVerticalSoli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60749-87F5-48FF-8098-9BD7CB35C898}">
      <dsp:nvSpPr>
        <dsp:cNvPr id="0" name=""/>
        <dsp:cNvSpPr/>
      </dsp:nvSpPr>
      <dsp:spPr>
        <a:xfrm>
          <a:off x="0" y="10003"/>
          <a:ext cx="6592524" cy="164055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38FAAD8A-A90E-48B8-9A7A-0E218040C2E0}">
      <dsp:nvSpPr>
        <dsp:cNvPr id="0" name=""/>
        <dsp:cNvSpPr/>
      </dsp:nvSpPr>
      <dsp:spPr>
        <a:xfrm>
          <a:off x="147033" y="594112"/>
          <a:ext cx="558346" cy="4893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CA4CC8-AF3C-47FD-AF8C-003ED6C17E4B}">
      <dsp:nvSpPr>
        <dsp:cNvPr id="0" name=""/>
        <dsp:cNvSpPr/>
      </dsp:nvSpPr>
      <dsp:spPr>
        <a:xfrm>
          <a:off x="640823" y="248353"/>
          <a:ext cx="2966635" cy="12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0" tIns="131980" rIns="131980" bIns="131980" numCol="1" spcCol="1270" anchor="ctr" anchorCtr="0">
          <a:noAutofit/>
        </a:bodyPr>
        <a:lstStyle/>
        <a:p>
          <a:pPr marL="0" lvl="0" indent="0" algn="l" defTabSz="2133600">
            <a:lnSpc>
              <a:spcPct val="100000"/>
            </a:lnSpc>
            <a:spcBef>
              <a:spcPct val="0"/>
            </a:spcBef>
            <a:spcAft>
              <a:spcPct val="35000"/>
            </a:spcAft>
            <a:buNone/>
          </a:pPr>
          <a:r>
            <a:rPr lang="en-US" sz="4800" kern="1200" dirty="0">
              <a:solidFill>
                <a:sysClr val="windowText" lastClr="000000">
                  <a:hueOff val="0"/>
                  <a:satOff val="0"/>
                  <a:lumOff val="0"/>
                  <a:alphaOff val="0"/>
                </a:sysClr>
              </a:solidFill>
              <a:latin typeface="Trebuchet MS" panose="020B0603020202020204"/>
              <a:ea typeface="+mn-ea"/>
              <a:cs typeface="+mn-cs"/>
            </a:rPr>
            <a:t>PTSD</a:t>
          </a:r>
        </a:p>
      </dsp:txBody>
      <dsp:txXfrm>
        <a:off x="640823" y="248353"/>
        <a:ext cx="2966635" cy="1247056"/>
      </dsp:txXfrm>
    </dsp:sp>
    <dsp:sp modelId="{B9D50DEC-262B-4141-AD34-51EB185E6713}">
      <dsp:nvSpPr>
        <dsp:cNvPr id="0" name=""/>
        <dsp:cNvSpPr/>
      </dsp:nvSpPr>
      <dsp:spPr>
        <a:xfrm>
          <a:off x="2286476" y="353889"/>
          <a:ext cx="4502734" cy="970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27" tIns="116527" rIns="116527" bIns="116527" numCol="1" spcCol="1270" anchor="ctr" anchorCtr="0">
          <a:noAutofit/>
        </a:bodyPr>
        <a:lstStyle/>
        <a:p>
          <a:pPr marL="0" lvl="0" indent="0" algn="l" defTabSz="889000">
            <a:lnSpc>
              <a:spcPct val="100000"/>
            </a:lnSpc>
            <a:spcBef>
              <a:spcPct val="0"/>
            </a:spcBef>
            <a:spcAft>
              <a:spcPts val="0"/>
            </a:spcAft>
            <a:buFont typeface="Arial" panose="020B0604020202020204" pitchFamily="34" charset="0"/>
            <a:buNone/>
          </a:pPr>
          <a:r>
            <a:rPr lang="en-US" sz="2000" kern="1200" dirty="0">
              <a:solidFill>
                <a:sysClr val="windowText" lastClr="000000">
                  <a:hueOff val="0"/>
                  <a:satOff val="0"/>
                  <a:lumOff val="0"/>
                  <a:alphaOff val="0"/>
                </a:sysClr>
              </a:solidFill>
              <a:latin typeface="Trebuchet MS" panose="020B0603020202020204"/>
              <a:ea typeface="+mn-ea"/>
              <a:cs typeface="+mn-cs"/>
            </a:rPr>
            <a:t>Exposure to trauma</a:t>
          </a:r>
        </a:p>
        <a:p>
          <a:pPr marL="0" lvl="0" indent="0" algn="l" defTabSz="889000">
            <a:lnSpc>
              <a:spcPct val="100000"/>
            </a:lnSpc>
            <a:spcBef>
              <a:spcPct val="0"/>
            </a:spcBef>
            <a:spcAft>
              <a:spcPts val="0"/>
            </a:spcAft>
            <a:buFont typeface="Arial" panose="020B0604020202020204" pitchFamily="34" charset="0"/>
            <a:buNone/>
          </a:pPr>
          <a:r>
            <a:rPr lang="en-US" sz="2000" kern="1200" dirty="0">
              <a:solidFill>
                <a:sysClr val="windowText" lastClr="000000">
                  <a:hueOff val="0"/>
                  <a:satOff val="0"/>
                  <a:lumOff val="0"/>
                  <a:alphaOff val="0"/>
                </a:sysClr>
              </a:solidFill>
              <a:latin typeface="Trebuchet MS" panose="020B0603020202020204"/>
              <a:ea typeface="+mn-ea"/>
              <a:cs typeface="+mn-cs"/>
            </a:rPr>
            <a:t>Intrusion</a:t>
          </a:r>
        </a:p>
        <a:p>
          <a:pPr marL="0" lvl="0" indent="0" algn="l" defTabSz="889000">
            <a:lnSpc>
              <a:spcPct val="100000"/>
            </a:lnSpc>
            <a:spcBef>
              <a:spcPct val="0"/>
            </a:spcBef>
            <a:spcAft>
              <a:spcPts val="0"/>
            </a:spcAft>
            <a:buFont typeface="Arial" panose="020B0604020202020204" pitchFamily="34" charset="0"/>
            <a:buNone/>
          </a:pPr>
          <a:r>
            <a:rPr lang="en-US" sz="2000" kern="1200" dirty="0">
              <a:solidFill>
                <a:sysClr val="windowText" lastClr="000000">
                  <a:hueOff val="0"/>
                  <a:satOff val="0"/>
                  <a:lumOff val="0"/>
                  <a:alphaOff val="0"/>
                </a:sysClr>
              </a:solidFill>
              <a:latin typeface="Trebuchet MS" panose="020B0603020202020204"/>
              <a:ea typeface="+mn-ea"/>
              <a:cs typeface="+mn-cs"/>
            </a:rPr>
            <a:t>Avoidance</a:t>
          </a:r>
        </a:p>
        <a:p>
          <a:pPr marL="0" lvl="0" indent="0" algn="l" defTabSz="889000">
            <a:lnSpc>
              <a:spcPct val="100000"/>
            </a:lnSpc>
            <a:spcBef>
              <a:spcPct val="0"/>
            </a:spcBef>
            <a:spcAft>
              <a:spcPts val="0"/>
            </a:spcAft>
            <a:buFont typeface="Arial" panose="020B0604020202020204" pitchFamily="34" charset="0"/>
            <a:buNone/>
          </a:pPr>
          <a:r>
            <a:rPr lang="en-US" sz="2000" kern="1200" dirty="0">
              <a:solidFill>
                <a:sysClr val="windowText" lastClr="000000">
                  <a:hueOff val="0"/>
                  <a:satOff val="0"/>
                  <a:lumOff val="0"/>
                  <a:alphaOff val="0"/>
                </a:sysClr>
              </a:solidFill>
              <a:latin typeface="Trebuchet MS" panose="020B0603020202020204"/>
              <a:ea typeface="+mn-ea"/>
              <a:cs typeface="+mn-cs"/>
            </a:rPr>
            <a:t>Negative changes in cognition/mood</a:t>
          </a:r>
        </a:p>
        <a:p>
          <a:pPr marL="0" lvl="0" indent="0" algn="l" defTabSz="889000">
            <a:lnSpc>
              <a:spcPct val="100000"/>
            </a:lnSpc>
            <a:spcBef>
              <a:spcPct val="0"/>
            </a:spcBef>
            <a:spcAft>
              <a:spcPts val="0"/>
            </a:spcAft>
            <a:buFont typeface="Arial" panose="020B0604020202020204" pitchFamily="34" charset="0"/>
            <a:buNone/>
          </a:pPr>
          <a:r>
            <a:rPr lang="en-US" sz="2000" kern="1200" dirty="0">
              <a:solidFill>
                <a:sysClr val="windowText" lastClr="000000">
                  <a:hueOff val="0"/>
                  <a:satOff val="0"/>
                  <a:lumOff val="0"/>
                  <a:alphaOff val="0"/>
                </a:sysClr>
              </a:solidFill>
              <a:latin typeface="Trebuchet MS" panose="020B0603020202020204"/>
              <a:ea typeface="+mn-ea"/>
              <a:cs typeface="+mn-cs"/>
            </a:rPr>
            <a:t>Changes in behaviors/emotions</a:t>
          </a:r>
        </a:p>
      </dsp:txBody>
      <dsp:txXfrm>
        <a:off x="2286476" y="353889"/>
        <a:ext cx="4502734" cy="970228"/>
      </dsp:txXfrm>
    </dsp:sp>
    <dsp:sp modelId="{7673C520-58A1-4099-BE05-7CEB1283819A}">
      <dsp:nvSpPr>
        <dsp:cNvPr id="0" name=""/>
        <dsp:cNvSpPr/>
      </dsp:nvSpPr>
      <dsp:spPr>
        <a:xfrm>
          <a:off x="0" y="1899131"/>
          <a:ext cx="6592524" cy="1247056"/>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C133EC48-B9C5-4E2F-BBA0-8C762309C7AC}">
      <dsp:nvSpPr>
        <dsp:cNvPr id="0" name=""/>
        <dsp:cNvSpPr/>
      </dsp:nvSpPr>
      <dsp:spPr>
        <a:xfrm>
          <a:off x="131120" y="2274869"/>
          <a:ext cx="558346" cy="4893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663B9-A69F-4E7A-9118-F6A929F41416}">
      <dsp:nvSpPr>
        <dsp:cNvPr id="0" name=""/>
        <dsp:cNvSpPr/>
      </dsp:nvSpPr>
      <dsp:spPr>
        <a:xfrm>
          <a:off x="614420" y="1899131"/>
          <a:ext cx="2966635" cy="12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0" tIns="131980" rIns="131980" bIns="131980" numCol="1" spcCol="1270" anchor="ctr" anchorCtr="0">
          <a:noAutofit/>
        </a:bodyPr>
        <a:lstStyle/>
        <a:p>
          <a:pPr marL="0" lvl="0" indent="0" algn="l" defTabSz="2133600">
            <a:lnSpc>
              <a:spcPct val="100000"/>
            </a:lnSpc>
            <a:spcBef>
              <a:spcPct val="0"/>
            </a:spcBef>
            <a:spcAft>
              <a:spcPct val="35000"/>
            </a:spcAft>
            <a:buNone/>
          </a:pPr>
          <a:r>
            <a:rPr lang="en-US" sz="4800" kern="1200" dirty="0">
              <a:solidFill>
                <a:sysClr val="windowText" lastClr="000000">
                  <a:hueOff val="0"/>
                  <a:satOff val="0"/>
                  <a:lumOff val="0"/>
                  <a:alphaOff val="0"/>
                </a:sysClr>
              </a:solidFill>
              <a:latin typeface="Trebuchet MS" panose="020B0603020202020204"/>
              <a:ea typeface="+mn-ea"/>
              <a:cs typeface="+mn-cs"/>
            </a:rPr>
            <a:t>TBI</a:t>
          </a:r>
          <a:endParaRPr lang="en-US" sz="4000" kern="1200" dirty="0">
            <a:solidFill>
              <a:sysClr val="windowText" lastClr="000000">
                <a:hueOff val="0"/>
                <a:satOff val="0"/>
                <a:lumOff val="0"/>
                <a:alphaOff val="0"/>
              </a:sysClr>
            </a:solidFill>
            <a:latin typeface="Trebuchet MS" panose="020B0603020202020204"/>
            <a:ea typeface="+mn-ea"/>
            <a:cs typeface="+mn-cs"/>
          </a:endParaRPr>
        </a:p>
      </dsp:txBody>
      <dsp:txXfrm>
        <a:off x="614420" y="1899131"/>
        <a:ext cx="2966635" cy="1247056"/>
      </dsp:txXfrm>
    </dsp:sp>
    <dsp:sp modelId="{771D768E-F6ED-444B-8036-CE80C5A677AB}">
      <dsp:nvSpPr>
        <dsp:cNvPr id="0" name=""/>
        <dsp:cNvSpPr/>
      </dsp:nvSpPr>
      <dsp:spPr>
        <a:xfrm>
          <a:off x="1947860" y="1890639"/>
          <a:ext cx="4815234" cy="12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0" tIns="131980" rIns="131980" bIns="131980" numCol="1" spcCol="1270" anchor="ctr" anchorCtr="0">
          <a:noAutofit/>
        </a:bodyPr>
        <a:lstStyle/>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      Sudden injury/blow/jolt to head</a:t>
          </a:r>
        </a:p>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      disrupts brain function</a:t>
          </a:r>
        </a:p>
      </dsp:txBody>
      <dsp:txXfrm>
        <a:off x="1947860" y="1890639"/>
        <a:ext cx="4815234" cy="1247056"/>
      </dsp:txXfrm>
    </dsp:sp>
    <dsp:sp modelId="{E0764717-C63F-4B29-8EA5-E3ABC380EA6C}">
      <dsp:nvSpPr>
        <dsp:cNvPr id="0" name=""/>
        <dsp:cNvSpPr/>
      </dsp:nvSpPr>
      <dsp:spPr>
        <a:xfrm>
          <a:off x="0" y="3342699"/>
          <a:ext cx="6592524" cy="143294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168D5966-9629-49B7-958C-222262A4A5E7}">
      <dsp:nvSpPr>
        <dsp:cNvPr id="0" name=""/>
        <dsp:cNvSpPr/>
      </dsp:nvSpPr>
      <dsp:spPr>
        <a:xfrm>
          <a:off x="151159" y="3821156"/>
          <a:ext cx="558346" cy="489324"/>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2000" r="-12000"/>
          </a:stretch>
        </a:blipFill>
        <a:ln w="19050" cap="rnd"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777302-3563-45FF-888A-6E9466F84FD5}">
      <dsp:nvSpPr>
        <dsp:cNvPr id="0" name=""/>
        <dsp:cNvSpPr/>
      </dsp:nvSpPr>
      <dsp:spPr>
        <a:xfrm>
          <a:off x="653283" y="3435642"/>
          <a:ext cx="2966635" cy="12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0" tIns="131980" rIns="131980" bIns="131980" numCol="1" spcCol="1270" anchor="ctr" anchorCtr="0">
          <a:noAutofit/>
        </a:bodyPr>
        <a:lstStyle/>
        <a:p>
          <a:pPr marL="0" lvl="0" indent="0" algn="l" defTabSz="1955800">
            <a:lnSpc>
              <a:spcPct val="100000"/>
            </a:lnSpc>
            <a:spcBef>
              <a:spcPct val="0"/>
            </a:spcBef>
            <a:spcAft>
              <a:spcPct val="35000"/>
            </a:spcAft>
            <a:buNone/>
          </a:pPr>
          <a:r>
            <a:rPr lang="en-US" sz="4400" kern="1200" dirty="0">
              <a:solidFill>
                <a:sysClr val="windowText" lastClr="000000">
                  <a:hueOff val="0"/>
                  <a:satOff val="0"/>
                  <a:lumOff val="0"/>
                  <a:alphaOff val="0"/>
                </a:sysClr>
              </a:solidFill>
              <a:latin typeface="Trebuchet MS" panose="020B0603020202020204"/>
              <a:ea typeface="+mn-ea"/>
              <a:cs typeface="+mn-cs"/>
            </a:rPr>
            <a:t>MI</a:t>
          </a:r>
        </a:p>
      </dsp:txBody>
      <dsp:txXfrm>
        <a:off x="653283" y="3435642"/>
        <a:ext cx="2966635" cy="1247056"/>
      </dsp:txXfrm>
    </dsp:sp>
    <dsp:sp modelId="{2DB9D31E-820E-4C63-A8B0-9A2797397930}">
      <dsp:nvSpPr>
        <dsp:cNvPr id="0" name=""/>
        <dsp:cNvSpPr/>
      </dsp:nvSpPr>
      <dsp:spPr>
        <a:xfrm>
          <a:off x="2403601" y="3440606"/>
          <a:ext cx="3036338" cy="124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80" tIns="131980" rIns="131980" bIns="131980" numCol="1" spcCol="1270" anchor="ctr" anchorCtr="0">
          <a:noAutofit/>
        </a:bodyPr>
        <a:lstStyle/>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Guilt</a:t>
          </a:r>
        </a:p>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Shame</a:t>
          </a:r>
        </a:p>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Existential/spiritual Distress</a:t>
          </a:r>
        </a:p>
        <a:p>
          <a:pPr marL="0" lvl="0" indent="0" algn="l" defTabSz="889000">
            <a:lnSpc>
              <a:spcPct val="100000"/>
            </a:lnSpc>
            <a:spcBef>
              <a:spcPct val="0"/>
            </a:spcBef>
            <a:spcAft>
              <a:spcPts val="0"/>
            </a:spcAft>
            <a:buNone/>
          </a:pPr>
          <a:r>
            <a:rPr lang="en-US" sz="2000" kern="1200" dirty="0">
              <a:solidFill>
                <a:sysClr val="windowText" lastClr="000000">
                  <a:hueOff val="0"/>
                  <a:satOff val="0"/>
                  <a:lumOff val="0"/>
                  <a:alphaOff val="0"/>
                </a:sysClr>
              </a:solidFill>
              <a:latin typeface="Trebuchet MS" panose="020B0603020202020204"/>
              <a:ea typeface="+mn-ea"/>
              <a:cs typeface="+mn-cs"/>
            </a:rPr>
            <a:t>Betrayal</a:t>
          </a:r>
        </a:p>
      </dsp:txBody>
      <dsp:txXfrm>
        <a:off x="2403601" y="3440606"/>
        <a:ext cx="3036338" cy="12470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EEB15-F4FE-475E-880A-ABE4B9515DAE}"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FE473-FF56-446E-8BAB-E41DBF607381}" type="slidenum">
              <a:rPr lang="en-US" smtClean="0"/>
              <a:t>‹#›</a:t>
            </a:fld>
            <a:endParaRPr lang="en-US"/>
          </a:p>
        </p:txBody>
      </p:sp>
    </p:spTree>
    <p:extLst>
      <p:ext uri="{BB962C8B-B14F-4D97-AF65-F5344CB8AC3E}">
        <p14:creationId xmlns:p14="http://schemas.microsoft.com/office/powerpoint/2010/main" val="412291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atnews.com/2018/07/26/physicians-not-burning-out-they-are-suffering-moral-inju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Table 1. U.S. Active-Duty Military Deaths, 2006-2021, by Category</a:t>
            </a:r>
          </a:p>
          <a:p>
            <a:endParaRPr lang="en-US" dirty="0"/>
          </a:p>
          <a:p>
            <a:r>
              <a:rPr lang="en-US" dirty="0"/>
              <a:t>Category Total Deaths </a:t>
            </a:r>
          </a:p>
          <a:p>
            <a:endParaRPr lang="en-US" dirty="0"/>
          </a:p>
          <a:p>
            <a:r>
              <a:rPr lang="en-US" dirty="0"/>
              <a:t>The role of suicide with active duty service-members. There are factors including and beyond PTSD and TBI---we were concerned about Moral Injury</a:t>
            </a:r>
          </a:p>
          <a:p>
            <a:endParaRPr lang="en-US" dirty="0"/>
          </a:p>
          <a:p>
            <a:r>
              <a:rPr lang="en-US" dirty="0"/>
              <a:t>Deaths as % of Total Accident 6,198 32.0% Self-inflicted 4,930 25.4% Illness/Injury 3,470 17.9% Killed in Action 2,740 14.1% Died of Wounds 891 4.6% Homicide 619 3.2% Undetermined 329 1.7% Pending 176 0.9% Terrorist 21 0.1% While Captured 4 0.0% Total 19,378 100%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Over the course of their military service, service members are often required to make difficult decisions or be exposed to actions in war or other missions that violate their deeply held personal values and core ethics distinct from those that commonly present themselves in civilian contexts. And if left unresolved, these violations may result in significant inner conflict.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date, the most widely used definition for moral injury among researchers and mental health providers was developed by </a:t>
            </a:r>
            <a:r>
              <a:rPr lang="en-US" dirty="0" err="1"/>
              <a:t>Litz</a:t>
            </a:r>
            <a:r>
              <a:rPr lang="en-US" dirty="0"/>
              <a:t> and colleagues (2009) to capture the shame and guilt-based disturbances that many veterans experience after engaging in wartime acts. They defined morally injurious experiences as, “events in which an individual perpetrates, fails to prevent, bears witness to, or learns about acts that transgress deeply held moral beliefs and expectations” (p. 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However, after</a:t>
            </a:r>
            <a:r>
              <a:rPr lang="en-US" baseline="0" dirty="0">
                <a:cs typeface="Calibri" panose="020F0502020204030204"/>
              </a:rPr>
              <a:t> completing my own systemic review of commonly used definitions of moral injury, I learned that there continues to be </a:t>
            </a:r>
            <a:r>
              <a:rPr lang="en-US" sz="1200" dirty="0"/>
              <a:t>Contradictions for the origin of moral injury and that their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a:rPr>
              <a:t>Lack of empirical support for this construct.</a:t>
            </a:r>
            <a:r>
              <a:rPr lang="en-US" sz="1200" baseline="0" dirty="0">
                <a:cs typeface="Calibri" panose="020F0502020204030204"/>
              </a:rPr>
              <a:t> </a:t>
            </a:r>
            <a:endParaRPr lang="en-US" dirty="0">
              <a:cs typeface="Calibri" panose="020F0502020204030204"/>
            </a:endParaRPr>
          </a:p>
          <a:p>
            <a:endParaRPr lang="en-US" dirty="0">
              <a:cs typeface="Calibri" panose="020F0502020204030204"/>
            </a:endParaRPr>
          </a:p>
          <a:p>
            <a:r>
              <a:rPr lang="en-US" dirty="0">
                <a:cs typeface="Calibri" panose="020F0502020204030204"/>
              </a:rPr>
              <a:t>Taking a look at some of the other common responses to traumatic stress experiences by service members, We realized that </a:t>
            </a:r>
            <a:r>
              <a:rPr lang="en-US" dirty="0"/>
              <a:t>while</a:t>
            </a:r>
            <a:r>
              <a:rPr lang="en-US" sz="1200" kern="1200" dirty="0">
                <a:solidFill>
                  <a:schemeClr val="tx1"/>
                </a:solidFill>
                <a:effectLst/>
                <a:latin typeface="+mn-lt"/>
                <a:ea typeface="+mn-ea"/>
                <a:cs typeface="+mn-cs"/>
              </a:rPr>
              <a:t> some overlap in symptomology may exist between PTSD and TBI (e.g., changes in mood, irritability, nightmares, sleep disturbances, memory loss) less is known about the symptoms of moral injury and how those symptoms are unique from or interface with PTSD and TBI</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LITERATURE REALLY HELPED TO paint a picture of what we know about other trauma disorders common to military populations and how that informs JUST what we DON’T KNOW but also what steps we need to take to “legitimize” moral injury --&gt; with the thoughts of, “could moral injury be what we are missing in our understanding of military experiences”? </a:t>
            </a:r>
            <a:endParaRPr lang="en-US" dirty="0">
              <a:cs typeface="Calibri"/>
            </a:endParaRPr>
          </a:p>
          <a:p>
            <a:r>
              <a:rPr lang="en-US" sz="1200" kern="1200" dirty="0">
                <a:solidFill>
                  <a:schemeClr val="tx1"/>
                </a:solidFill>
                <a:effectLst/>
                <a:latin typeface="+mn-lt"/>
                <a:ea typeface="+mn-ea"/>
                <a:cs typeface="+mn-cs"/>
              </a:rPr>
              <a:t>.</a:t>
            </a:r>
            <a:r>
              <a:rPr lang="en-US" dirty="0"/>
              <a:t> </a:t>
            </a:r>
          </a:p>
        </p:txBody>
      </p:sp>
      <p:sp>
        <p:nvSpPr>
          <p:cNvPr id="4" name="Slide Number Placeholder 3"/>
          <p:cNvSpPr>
            <a:spLocks noGrp="1"/>
          </p:cNvSpPr>
          <p:nvPr>
            <p:ph type="sldNum" sz="quarter" idx="5"/>
          </p:nvPr>
        </p:nvSpPr>
        <p:spPr/>
        <p:txBody>
          <a:bodyPr/>
          <a:lstStyle/>
          <a:p>
            <a:fld id="{F04FE473-FF56-446E-8BAB-E41DBF607381}" type="slidenum">
              <a:rPr lang="en-US" smtClean="0"/>
              <a:t>2</a:t>
            </a:fld>
            <a:endParaRPr lang="en-US"/>
          </a:p>
        </p:txBody>
      </p:sp>
    </p:spTree>
    <p:extLst>
      <p:ext uri="{BB962C8B-B14F-4D97-AF65-F5344CB8AC3E}">
        <p14:creationId xmlns:p14="http://schemas.microsoft.com/office/powerpoint/2010/main" val="83187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rPr>
              <a:t>SI among our sample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Betrayal (self, other, system); Moral ambivalence (questioning of purpose, shift in world view, shades of gray); Soul wounds (guilt, demoralization, isolation); lack of reconciliation (duty first; penitence)**</a:t>
            </a:r>
          </a:p>
          <a:p>
            <a:endParaRPr lang="en-US" dirty="0"/>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Betrayal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Self-betrayal</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 a betrayal of what’s right vs wrong or who I thought I was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Betrayal from or unto others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Most prevalent was </a:t>
            </a:r>
            <a:r>
              <a:rPr lang="en-US" sz="1100" b="1" i="1" dirty="0">
                <a:effectLst/>
                <a:latin typeface="Calibri" panose="020F0502020204030204" pitchFamily="34" charset="0"/>
                <a:ea typeface="Times New Roman" panose="02020603050405020304" pitchFamily="18" charset="0"/>
                <a:cs typeface="Times New Roman" panose="02020603050405020304" pitchFamily="18" charset="0"/>
              </a:rPr>
              <a:t>Systemic betrayal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Misuse of power across the greater hierarchical system as a whole, often resulting in  lack of trust due to continuous moral violations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Veterans also acknowledged an ongoing struggle with holding onto multiple realities or identities which seemed to contradict with the roles, values, or expectations they ascribed to as service members, often igniting internal feelings of moral ambivalence.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Questioning of Purpose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The misalignment in personal values and the decisions or outcomes of war often resulting in questioning the purpose of one’s involvement within higher-level systemic affairs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Shift in world view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The fracturing in one's moral foundation, once influenced by spiritual, family, and/or military values caused by ongoing threats and infringements to an individual's worldview and the ethical expectations of self and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i="1" dirty="0">
                <a:effectLst/>
                <a:latin typeface="Calibri" panose="020F0502020204030204" pitchFamily="34" charset="0"/>
                <a:ea typeface="Times New Roman" panose="02020603050405020304" pitchFamily="18" charset="0"/>
                <a:cs typeface="Times New Roman" panose="02020603050405020304" pitchFamily="18" charset="0"/>
              </a:rPr>
              <a:t>Moral shades of gray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Viewing ethical decisions and moral values on an ambiguous spectrum that much consider context rather than "black and white"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effectLst/>
                <a:latin typeface="Calibri" panose="020F0502020204030204" pitchFamily="34" charset="0"/>
                <a:ea typeface="Times New Roman" panose="02020603050405020304" pitchFamily="18" charset="0"/>
              </a:rPr>
              <a:t>To quote one veteran participant, he stated: “my whole moral base and moral understanding was shattered.” Deeper rooted injuries of the soul were also found to be flooded with experiences of guilt, which often lead to a demoralized cultural climate and outlook for many, and increased feelings of isolation.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4.      Veterans described the ability – and often necessity - to avoid thinking about the morally injurious experiences endured during service by focusing on the mission at hand. Both during and after service, many struggled with reconciliation for the atrocities witnessed or experienced. They described that the “duty “ or mission had to come first and that they no choice but to come to terms with the reality that ethical boundary lines often become blurred. </a:t>
            </a:r>
          </a:p>
          <a:p>
            <a:endParaRPr lang="en-US" dirty="0"/>
          </a:p>
        </p:txBody>
      </p:sp>
      <p:sp>
        <p:nvSpPr>
          <p:cNvPr id="4" name="Slide Number Placeholder 3"/>
          <p:cNvSpPr>
            <a:spLocks noGrp="1"/>
          </p:cNvSpPr>
          <p:nvPr>
            <p:ph type="sldNum" sz="quarter" idx="5"/>
          </p:nvPr>
        </p:nvSpPr>
        <p:spPr/>
        <p:txBody>
          <a:bodyPr/>
          <a:lstStyle/>
          <a:p>
            <a:fld id="{F04FE473-FF56-446E-8BAB-E41DBF607381}" type="slidenum">
              <a:rPr lang="en-US" smtClean="0"/>
              <a:t>3</a:t>
            </a:fld>
            <a:endParaRPr lang="en-US"/>
          </a:p>
        </p:txBody>
      </p:sp>
    </p:spTree>
    <p:extLst>
      <p:ext uri="{BB962C8B-B14F-4D97-AF65-F5344CB8AC3E}">
        <p14:creationId xmlns:p14="http://schemas.microsoft.com/office/powerpoint/2010/main" val="202620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Within medicine, the deeply held moral belief that grounds our work – in addition to the ones we all grew up with – is the oath each person in medicine took when embarking on their path as providers – to put the patients needs first. To do no harm.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This Hippocratic Oath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based one's moral code for ethical conduct and practice in medicine – therefore, it is not surprising that we are learning more and more about the moral injuries impacted our medical systems.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Every time a health care provider is forced to make a decision that contradicts the patients' best interest, there is a sting of moral injustice. Moral injury describes the challenges of simultaneously knowing what care patients need but being unable to provide it due to constraints beyond their control. Often times providers and administrators in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Calibri"/>
              </a:rPr>
              <a:t>heatlh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 care are faced with the ethical double binds – how do we take care of the patient while also taking care of the hospital, the EHR, the health care system, ANDDD meet our productivity metrics? And what comes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Drs. Wendy Dean and Simon Talbot, a psychiatrist and a surgeon, were the first to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apply the term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health care. Both wrestled with symptoms of burnout themselves. They concluded that "moral injury" better described the root cause of their anguish: They knew how best to care for their patients but were blocked from doing so by systemic barriers related to the business side of health care.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-My ideal industry research partner in the future would be ____  because ____</a:t>
            </a:r>
            <a:endParaRPr kumimoji="0" lang="en-US"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-My ideal DoD/Federal research sponsor in the future would be ___ because ___</a:t>
            </a:r>
            <a:endParaRPr kumimoji="0" lang="en-US"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-I think my next big research focus area will be ___</a:t>
            </a:r>
            <a:endParaRPr kumimoji="0" lang="en-US" sz="12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endParaRPr>
          </a:p>
          <a:p>
            <a:endParaRPr lang="en-US" dirty="0"/>
          </a:p>
        </p:txBody>
      </p:sp>
      <p:sp>
        <p:nvSpPr>
          <p:cNvPr id="4" name="Slide Number Placeholder 3"/>
          <p:cNvSpPr>
            <a:spLocks noGrp="1"/>
          </p:cNvSpPr>
          <p:nvPr>
            <p:ph type="sldNum" sz="quarter" idx="5"/>
          </p:nvPr>
        </p:nvSpPr>
        <p:spPr/>
        <p:txBody>
          <a:bodyPr/>
          <a:lstStyle/>
          <a:p>
            <a:fld id="{F04FE473-FF56-446E-8BAB-E41DBF607381}" type="slidenum">
              <a:rPr lang="en-US" smtClean="0"/>
              <a:t>4</a:t>
            </a:fld>
            <a:endParaRPr lang="en-US"/>
          </a:p>
        </p:txBody>
      </p:sp>
    </p:spTree>
    <p:extLst>
      <p:ext uri="{BB962C8B-B14F-4D97-AF65-F5344CB8AC3E}">
        <p14:creationId xmlns:p14="http://schemas.microsoft.com/office/powerpoint/2010/main" val="364114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Dynamic Diffusion Network (</a:t>
            </a:r>
            <a:r>
              <a:rPr kumimoji="0" lang="en-US" sz="20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Smigelsky</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et al, 2020)</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This is a pilot program “Mental Health and Chaplaincy DDN was developed to advance suicide prevention efforts and moral injury care practices being conducted by 13 chaplain-mental health professional teams across the Veterans Health Administration”</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This has emerged as a integrated and adaptive intervention set of programs to specifically attend to suicide prevention and moral injury</a:t>
            </a:r>
          </a:p>
          <a:p>
            <a:endParaRPr lang="en-US" dirty="0"/>
          </a:p>
        </p:txBody>
      </p:sp>
      <p:sp>
        <p:nvSpPr>
          <p:cNvPr id="4" name="Slide Number Placeholder 3"/>
          <p:cNvSpPr>
            <a:spLocks noGrp="1"/>
          </p:cNvSpPr>
          <p:nvPr>
            <p:ph type="sldNum" sz="quarter" idx="5"/>
          </p:nvPr>
        </p:nvSpPr>
        <p:spPr/>
        <p:txBody>
          <a:bodyPr/>
          <a:lstStyle/>
          <a:p>
            <a:fld id="{F04FE473-FF56-446E-8BAB-E41DBF607381}" type="slidenum">
              <a:rPr lang="en-US" smtClean="0"/>
              <a:t>5</a:t>
            </a:fld>
            <a:endParaRPr lang="en-US"/>
          </a:p>
        </p:txBody>
      </p:sp>
    </p:spTree>
    <p:extLst>
      <p:ext uri="{BB962C8B-B14F-4D97-AF65-F5344CB8AC3E}">
        <p14:creationId xmlns:p14="http://schemas.microsoft.com/office/powerpoint/2010/main" val="237978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Dynamic Diffusion Network (</a:t>
            </a:r>
            <a:r>
              <a:rPr kumimoji="0" lang="en-US" sz="20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Smigelsky</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et al, 2020)</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This is a pilot program “Mental Health and Chaplaincy DDN was developed to advance suicide prevention efforts and moral injury care practices being conducted by 13 chaplain-mental health professional teams across the Veterans Health Administration”</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This has emerged as a integrated and adaptive intervention set of programs to specifically attend to suicide prevention and moral injury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FE473-FF56-446E-8BAB-E41DBF6073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33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D703-D456-937C-050B-06135033C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148C6-B425-79D0-CEA2-05B82F5B8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B42BB9-253B-A3F3-6F0F-556C32952FC4}"/>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61C314E9-7D5C-7B37-E452-71B31F13D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2E123-08E6-8D21-498B-385AD43E8AA3}"/>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345181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5FEE-3A6F-8D1E-CEC9-9478ADFCC4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F7E02-2F54-20B7-1E1E-E7958F856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CDCEF-19DB-03BE-7E0C-B6B507B1456B}"/>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0B85656B-83DF-A31E-9976-EA614502B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CE301-E9B1-0A24-8C9F-6DE02FDF2481}"/>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223572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E4BEC2-362E-11FD-33A8-20C8876B9B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877AF1-4F7C-A2F0-4E6E-DE76F0382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2A438-2D26-E741-0EBD-4507B29AFB3D}"/>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17B4421B-305F-67AB-D820-A871E178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1EB18-350D-366E-6B77-1F26D515D6FC}"/>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267249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C6C9-504C-D5E9-A33B-081CC4457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B9D1D-C4E6-15DC-2623-E0A48A20A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86239-594F-E039-C9EC-7A56FFC2357E}"/>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B0862DE8-B1A7-EBB5-A7CE-65A51ED10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D89B3-74A4-FB68-5130-7124ADA93326}"/>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324699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69EC-1BE7-4AA1-3CD3-1FF71F409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B1B36-011B-88ED-33BE-81109679E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F9FE9-FAFC-13A6-8F5D-500671EFFD9D}"/>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993D9BCA-E6E2-8DB1-C40E-69B0D80D5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4C170-CCE3-6921-2533-A95140524AD4}"/>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199954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75A4-1EFC-E08E-C4B8-1308EBEC7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95BDC-D73C-AF2E-AF6D-4B9742C39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CCD938-E7FD-661C-2679-EDCC1F21A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3340AD-1BD6-7CDF-01F8-6C19B8746DF5}"/>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6" name="Footer Placeholder 5">
            <a:extLst>
              <a:ext uri="{FF2B5EF4-FFF2-40B4-BE49-F238E27FC236}">
                <a16:creationId xmlns:a16="http://schemas.microsoft.com/office/drawing/2014/main" id="{799EF346-9B2F-86B1-F43A-FAE06163F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DE71B-29DD-6D18-F23F-D2E59910DEC2}"/>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272403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7344-B2A2-2601-156C-5BEBEC3868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3EA36F-E20D-A911-7873-98358B012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74AA2-DE7F-D9B7-0F1B-7C606BD78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C824B-8B0E-7C80-E133-10D3FC758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62F67-F926-4770-B3B2-285E09E9AC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5F84-C96E-7A7D-4A09-1F10F7184A82}"/>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8" name="Footer Placeholder 7">
            <a:extLst>
              <a:ext uri="{FF2B5EF4-FFF2-40B4-BE49-F238E27FC236}">
                <a16:creationId xmlns:a16="http://schemas.microsoft.com/office/drawing/2014/main" id="{7C568997-6BFD-976C-A4BA-2E3C4C45DD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89254F-6D2E-DEEA-4E87-B877610B524E}"/>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188631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4B7-8BD0-15C7-F46A-83CCE82EF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B1C64-BE13-3F88-246F-D267B128A47A}"/>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4" name="Footer Placeholder 3">
            <a:extLst>
              <a:ext uri="{FF2B5EF4-FFF2-40B4-BE49-F238E27FC236}">
                <a16:creationId xmlns:a16="http://schemas.microsoft.com/office/drawing/2014/main" id="{178DEAE6-3151-6633-37ED-F605D0B1B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F556F9-1D94-64E2-1729-D9F83DB2C3D5}"/>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366189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8E6CC-B37E-F1CA-DE5D-D95ADC3E11AD}"/>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3" name="Footer Placeholder 2">
            <a:extLst>
              <a:ext uri="{FF2B5EF4-FFF2-40B4-BE49-F238E27FC236}">
                <a16:creationId xmlns:a16="http://schemas.microsoft.com/office/drawing/2014/main" id="{912188F6-52F0-7B38-6F6A-A7A5339D1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96A120-B7AA-AD88-3DDC-FCE1B3DBA748}"/>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8284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EB1F-399E-C2EB-F5E0-C1DFEBA9B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38D89-3FBD-FA21-4BF6-BD42AE5B1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83453-D8A2-A3EE-7EFF-731BCC26F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6143D-1C11-39CB-4332-CBFCC5B65C91}"/>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6" name="Footer Placeholder 5">
            <a:extLst>
              <a:ext uri="{FF2B5EF4-FFF2-40B4-BE49-F238E27FC236}">
                <a16:creationId xmlns:a16="http://schemas.microsoft.com/office/drawing/2014/main" id="{4B89F477-63C9-F1B6-D62B-A5E101D79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B31DD-3A5B-9263-06F4-3CEA7712D5AC}"/>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109758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2716-1449-BF3A-0F6E-F1B4F99D5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40F3E-8B60-7465-2365-404080E5A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1EF77E-F108-8B81-B8F4-F4ABC8552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39F42-8919-B5F2-E790-9914697441D8}"/>
              </a:ext>
            </a:extLst>
          </p:cNvPr>
          <p:cNvSpPr>
            <a:spLocks noGrp="1"/>
          </p:cNvSpPr>
          <p:nvPr>
            <p:ph type="dt" sz="half" idx="10"/>
          </p:nvPr>
        </p:nvSpPr>
        <p:spPr/>
        <p:txBody>
          <a:bodyPr/>
          <a:lstStyle/>
          <a:p>
            <a:fld id="{4531E0EC-9345-4BF1-A4A0-B879E3F68C0D}" type="datetimeFigureOut">
              <a:rPr lang="en-US" smtClean="0"/>
              <a:t>11/22/2022</a:t>
            </a:fld>
            <a:endParaRPr lang="en-US"/>
          </a:p>
        </p:txBody>
      </p:sp>
      <p:sp>
        <p:nvSpPr>
          <p:cNvPr id="6" name="Footer Placeholder 5">
            <a:extLst>
              <a:ext uri="{FF2B5EF4-FFF2-40B4-BE49-F238E27FC236}">
                <a16:creationId xmlns:a16="http://schemas.microsoft.com/office/drawing/2014/main" id="{8D7E1345-C64C-499D-72A2-BF2198D44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C7B97-5BC2-E856-08C2-A45F68D2B962}"/>
              </a:ext>
            </a:extLst>
          </p:cNvPr>
          <p:cNvSpPr>
            <a:spLocks noGrp="1"/>
          </p:cNvSpPr>
          <p:nvPr>
            <p:ph type="sldNum" sz="quarter" idx="12"/>
          </p:nvPr>
        </p:nvSpPr>
        <p:spPr/>
        <p:txBody>
          <a:bodyPr/>
          <a:lstStyle/>
          <a:p>
            <a:fld id="{23816ABA-22CD-432A-93EF-266651F8C61B}" type="slidenum">
              <a:rPr lang="en-US" smtClean="0"/>
              <a:t>‹#›</a:t>
            </a:fld>
            <a:endParaRPr lang="en-US"/>
          </a:p>
        </p:txBody>
      </p:sp>
    </p:spTree>
    <p:extLst>
      <p:ext uri="{BB962C8B-B14F-4D97-AF65-F5344CB8AC3E}">
        <p14:creationId xmlns:p14="http://schemas.microsoft.com/office/powerpoint/2010/main" val="151576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4E843-E2B4-338D-A8E1-AE5D2334F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832E56-CF04-3932-D008-2AB86F48F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04D84-952E-C72B-B70F-6FB2AF147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1E0EC-9345-4BF1-A4A0-B879E3F68C0D}" type="datetimeFigureOut">
              <a:rPr lang="en-US" smtClean="0"/>
              <a:t>11/22/2022</a:t>
            </a:fld>
            <a:endParaRPr lang="en-US"/>
          </a:p>
        </p:txBody>
      </p:sp>
      <p:sp>
        <p:nvSpPr>
          <p:cNvPr id="5" name="Footer Placeholder 4">
            <a:extLst>
              <a:ext uri="{FF2B5EF4-FFF2-40B4-BE49-F238E27FC236}">
                <a16:creationId xmlns:a16="http://schemas.microsoft.com/office/drawing/2014/main" id="{04E064D3-94AF-1EDA-B88B-3B2829E89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10AA-0BCE-CE06-A4F1-789767859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16ABA-22CD-432A-93EF-266651F8C61B}" type="slidenum">
              <a:rPr lang="en-US" smtClean="0"/>
              <a:t>‹#›</a:t>
            </a:fld>
            <a:endParaRPr lang="en-US"/>
          </a:p>
        </p:txBody>
      </p:sp>
    </p:spTree>
    <p:extLst>
      <p:ext uri="{BB962C8B-B14F-4D97-AF65-F5344CB8AC3E}">
        <p14:creationId xmlns:p14="http://schemas.microsoft.com/office/powerpoint/2010/main" val="359278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hyperlink" Target="https://psycnet.apa.org/doi/10.1037/scp0000270" TargetMode="Externa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hyperlink" Target="https://kstatelibraries.pressbooks.pub/unmanned5/chapter/automation-human-machine-symbiosis/"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hyperlink" Target="https://doi.org/10.1002/jts.22553" TargetMode="External"/><Relationship Id="rId3" Type="http://schemas.openxmlformats.org/officeDocument/2006/relationships/image" Target="../media/image1.png"/><Relationship Id="rId7" Type="http://schemas.openxmlformats.org/officeDocument/2006/relationships/hyperlink" Target="https://doi.org/10.1037/trm000036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briggs.id.au/jour/2011/03/evangelical-examination-of-conscience/"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lamsona@ec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9F0A0F-DD37-DA25-045A-325242103F21}"/>
              </a:ext>
            </a:extLst>
          </p:cNvPr>
          <p:cNvPicPr>
            <a:picLocks noChangeAspect="1"/>
          </p:cNvPicPr>
          <p:nvPr/>
        </p:nvPicPr>
        <p:blipFill rotWithShape="1">
          <a:blip r:embed="rId2"/>
          <a:srcRect t="6177" b="8758"/>
          <a:stretch/>
        </p:blipFill>
        <p:spPr>
          <a:xfrm>
            <a:off x="66895" y="26697"/>
            <a:ext cx="1445844" cy="887408"/>
          </a:xfrm>
          <a:prstGeom prst="rect">
            <a:avLst/>
          </a:prstGeom>
        </p:spPr>
      </p:pic>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62DAF9D7-2052-4D69-84F4-7FF23EDFBE20}"/>
              </a:ext>
            </a:extLst>
          </p:cNvPr>
          <p:cNvPicPr>
            <a:picLocks noChangeAspect="1"/>
          </p:cNvPicPr>
          <p:nvPr/>
        </p:nvPicPr>
        <p:blipFill>
          <a:blip r:embed="rId3"/>
          <a:stretch>
            <a:fillRect/>
          </a:stretch>
        </p:blipFill>
        <p:spPr>
          <a:xfrm>
            <a:off x="15224" y="1051213"/>
            <a:ext cx="12161520" cy="5897730"/>
          </a:xfrm>
          <a:prstGeom prst="rect">
            <a:avLst/>
          </a:prstGeom>
        </p:spPr>
      </p:pic>
    </p:spTree>
    <p:extLst>
      <p:ext uri="{BB962C8B-B14F-4D97-AF65-F5344CB8AC3E}">
        <p14:creationId xmlns:p14="http://schemas.microsoft.com/office/powerpoint/2010/main" val="322026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35FA8-6D1C-46CA-82DB-9177FAC9CE88}"/>
              </a:ext>
            </a:extLst>
          </p:cNvPr>
          <p:cNvSpPr>
            <a:spLocks noGrp="1"/>
          </p:cNvSpPr>
          <p:nvPr>
            <p:ph type="title"/>
          </p:nvPr>
        </p:nvSpPr>
        <p:spPr>
          <a:xfrm>
            <a:off x="731525" y="447995"/>
            <a:ext cx="5675730" cy="1035781"/>
          </a:xfrm>
        </p:spPr>
        <p:txBody>
          <a:bodyPr anchor="ctr">
            <a:normAutofit fontScale="90000"/>
          </a:bodyPr>
          <a:lstStyle/>
          <a:p>
            <a:r>
              <a:rPr lang="en-US" sz="3600" dirty="0"/>
              <a:t>Moral Injury-Injuries of the Soul</a:t>
            </a:r>
          </a:p>
        </p:txBody>
      </p:sp>
      <p:pic>
        <p:nvPicPr>
          <p:cNvPr id="9" name="Content Placeholder 8" descr="A picture containing text, person, sport, swimming&#10;&#10;Description automatically generated">
            <a:extLst>
              <a:ext uri="{FF2B5EF4-FFF2-40B4-BE49-F238E27FC236}">
                <a16:creationId xmlns:a16="http://schemas.microsoft.com/office/drawing/2014/main" id="{8CD0674B-A046-4BC6-88A3-51CB4541584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985" b="3"/>
          <a:stretch/>
        </p:blipFill>
        <p:spPr>
          <a:xfrm>
            <a:off x="6788382" y="748145"/>
            <a:ext cx="5453568" cy="3200400"/>
          </a:xfrm>
          <a:prstGeom prst="rect">
            <a:avLst/>
          </a:prstGeom>
        </p:spPr>
      </p:pic>
      <p:pic>
        <p:nvPicPr>
          <p:cNvPr id="11" name="Picture 10">
            <a:extLst>
              <a:ext uri="{FF2B5EF4-FFF2-40B4-BE49-F238E27FC236}">
                <a16:creationId xmlns:a16="http://schemas.microsoft.com/office/drawing/2014/main" id="{327E3AE5-C620-4DD0-BF22-70CD807FB857}"/>
              </a:ext>
            </a:extLst>
          </p:cNvPr>
          <p:cNvPicPr>
            <a:picLocks noChangeAspect="1"/>
          </p:cNvPicPr>
          <p:nvPr/>
        </p:nvPicPr>
        <p:blipFill rotWithShape="1">
          <a:blip r:embed="rId5"/>
          <a:srcRect t="3899" r="-2" b="838"/>
          <a:stretch/>
        </p:blipFill>
        <p:spPr>
          <a:xfrm>
            <a:off x="9227126" y="4959917"/>
            <a:ext cx="2126673" cy="1248027"/>
          </a:xfrm>
          <a:prstGeom prst="rect">
            <a:avLst/>
          </a:prstGeom>
        </p:spPr>
      </p:pic>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5">
            <a:extLst>
              <a:ext uri="{FF2B5EF4-FFF2-40B4-BE49-F238E27FC236}">
                <a16:creationId xmlns:a16="http://schemas.microsoft.com/office/drawing/2014/main" id="{211FE4AD-4620-4658-A1BA-349323B44461}"/>
              </a:ext>
            </a:extLst>
          </p:cNvPr>
          <p:cNvGraphicFramePr>
            <a:graphicFrameLocks/>
          </p:cNvGraphicFramePr>
          <p:nvPr>
            <p:extLst>
              <p:ext uri="{D42A27DB-BD31-4B8C-83A1-F6EECF244321}">
                <p14:modId xmlns:p14="http://schemas.microsoft.com/office/powerpoint/2010/main" val="2456393044"/>
              </p:ext>
            </p:extLst>
          </p:nvPr>
        </p:nvGraphicFramePr>
        <p:xfrm>
          <a:off x="195859" y="1759610"/>
          <a:ext cx="6592524" cy="49640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11881394-F0B3-F3B7-5DA2-62B0C3952A44}"/>
              </a:ext>
            </a:extLst>
          </p:cNvPr>
          <p:cNvSpPr txBox="1"/>
          <p:nvPr/>
        </p:nvSpPr>
        <p:spPr>
          <a:xfrm>
            <a:off x="6667500" y="4075457"/>
            <a:ext cx="5453568" cy="6001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Richardson, N. M., &amp; Lamson, A. L. (2022). Understanding moral injury: Military-related injuries of the mind, body, and soul. </a:t>
            </a: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Spirituality in Clinical Practice, 9</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145–158. </a:t>
            </a:r>
            <a:r>
              <a:rPr kumimoji="0" lang="en-US" sz="11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11"/>
              </a:rPr>
              <a:t>https://doi.org/10.1037/scp0000270</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54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9F0A0F-DD37-DA25-045A-325242103F21}"/>
              </a:ext>
            </a:extLst>
          </p:cNvPr>
          <p:cNvPicPr>
            <a:picLocks noChangeAspect="1"/>
          </p:cNvPicPr>
          <p:nvPr/>
        </p:nvPicPr>
        <p:blipFill rotWithShape="1">
          <a:blip r:embed="rId3"/>
          <a:srcRect t="6177" b="8758"/>
          <a:stretch/>
        </p:blipFill>
        <p:spPr>
          <a:xfrm>
            <a:off x="66895" y="26697"/>
            <a:ext cx="1445844" cy="887408"/>
          </a:xfrm>
          <a:prstGeom prst="rect">
            <a:avLst/>
          </a:prstGeom>
        </p:spPr>
      </p:pic>
      <p:sp>
        <p:nvSpPr>
          <p:cNvPr id="3" name="TextBox 2">
            <a:extLst>
              <a:ext uri="{FF2B5EF4-FFF2-40B4-BE49-F238E27FC236}">
                <a16:creationId xmlns:a16="http://schemas.microsoft.com/office/drawing/2014/main" id="{E669CEE4-6A8C-2707-12C1-34DFAE518E3E}"/>
              </a:ext>
            </a:extLst>
          </p:cNvPr>
          <p:cNvSpPr txBox="1"/>
          <p:nvPr/>
        </p:nvSpPr>
        <p:spPr>
          <a:xfrm>
            <a:off x="-152399" y="1319349"/>
            <a:ext cx="12191984" cy="3170099"/>
          </a:xfrm>
          <a:prstGeom prst="rect">
            <a:avLst/>
          </a:prstGeom>
          <a:noFill/>
        </p:spPr>
        <p:txBody>
          <a:bodyPr wrap="square" rtlCol="0">
            <a:spAutoFit/>
          </a:bodyPr>
          <a:lstStyle/>
          <a:p>
            <a:pPr marL="457200" marR="0">
              <a:spcBef>
                <a:spcPts val="0"/>
              </a:spcBef>
              <a:spcAft>
                <a:spcPts val="0"/>
              </a:spcAft>
            </a:pPr>
            <a:r>
              <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Betrayal	</a:t>
            </a:r>
          </a:p>
          <a:p>
            <a:pPr marL="457200" marR="0">
              <a:spcBef>
                <a:spcPts val="0"/>
              </a:spcBef>
              <a:spcAft>
                <a:spcPts val="0"/>
              </a:spcAft>
            </a:pPr>
            <a:r>
              <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Moral Ambivalence	</a:t>
            </a:r>
          </a:p>
          <a:p>
            <a:pPr marL="457200" marR="0">
              <a:spcBef>
                <a:spcPts val="0"/>
              </a:spcBef>
              <a:spcAft>
                <a:spcPts val="0"/>
              </a:spcAft>
            </a:pPr>
            <a:r>
              <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Soul Wounds	</a:t>
            </a:r>
          </a:p>
          <a:p>
            <a:pPr marL="457200" marR="0">
              <a:spcBef>
                <a:spcPts val="0"/>
              </a:spcBef>
              <a:spcAft>
                <a:spcPts val="0"/>
              </a:spcAft>
            </a:pPr>
            <a:r>
              <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Reconciliation</a:t>
            </a:r>
          </a:p>
          <a:p>
            <a:pPr marL="457200" marR="0">
              <a:spcBef>
                <a:spcPts val="0"/>
              </a:spcBef>
              <a:spcAft>
                <a:spcPts val="0"/>
              </a:spcAft>
            </a:pPr>
            <a:endPar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p:txBody>
      </p:sp>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descr="A picture containing sunset, outdoor, silhouette, clouds&#10;&#10;Description automatically generated">
            <a:extLst>
              <a:ext uri="{FF2B5EF4-FFF2-40B4-BE49-F238E27FC236}">
                <a16:creationId xmlns:a16="http://schemas.microsoft.com/office/drawing/2014/main" id="{96854EAF-8448-564B-9B88-A28F30D712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55939" y="1024533"/>
            <a:ext cx="6836061" cy="5833468"/>
          </a:xfrm>
          <a:prstGeom prst="rect">
            <a:avLst/>
          </a:prstGeom>
        </p:spPr>
      </p:pic>
      <p:sp>
        <p:nvSpPr>
          <p:cNvPr id="7" name="TextBox 6">
            <a:extLst>
              <a:ext uri="{FF2B5EF4-FFF2-40B4-BE49-F238E27FC236}">
                <a16:creationId xmlns:a16="http://schemas.microsoft.com/office/drawing/2014/main" id="{F5663AD4-4FC7-C879-F33B-6A1EA535A671}"/>
              </a:ext>
            </a:extLst>
          </p:cNvPr>
          <p:cNvSpPr txBox="1"/>
          <p:nvPr/>
        </p:nvSpPr>
        <p:spPr>
          <a:xfrm>
            <a:off x="1116495" y="6858000"/>
            <a:ext cx="9959009" cy="230832"/>
          </a:xfrm>
          <a:prstGeom prst="rect">
            <a:avLst/>
          </a:prstGeom>
          <a:noFill/>
        </p:spPr>
        <p:txBody>
          <a:bodyPr wrap="square" rtlCol="0">
            <a:spAutoFit/>
          </a:bodyPr>
          <a:lstStyle/>
          <a:p>
            <a:r>
              <a:rPr lang="en-US" sz="900">
                <a:hlinkClick r:id="rId5" tooltip="https://briggs.id.au/jour/2011/03/evangelical-examination-of-conscience/"/>
              </a:rPr>
              <a:t>This Photo</a:t>
            </a:r>
            <a:r>
              <a:rPr lang="en-US" sz="900"/>
              <a:t> by Unknown Author is licensed under </a:t>
            </a:r>
            <a:r>
              <a:rPr lang="en-US" sz="900">
                <a:hlinkClick r:id="rId6" tooltip="https://creativecommons.org/licenses/by-nc-sa/3.0/"/>
              </a:rPr>
              <a:t>CC BY-SA-NC</a:t>
            </a:r>
            <a:endParaRPr lang="en-US" sz="900"/>
          </a:p>
        </p:txBody>
      </p:sp>
      <p:sp>
        <p:nvSpPr>
          <p:cNvPr id="13" name="TextBox 12">
            <a:extLst>
              <a:ext uri="{FF2B5EF4-FFF2-40B4-BE49-F238E27FC236}">
                <a16:creationId xmlns:a16="http://schemas.microsoft.com/office/drawing/2014/main" id="{D1F539D1-2B85-1C69-56FA-79D6B1D0D905}"/>
              </a:ext>
            </a:extLst>
          </p:cNvPr>
          <p:cNvSpPr txBox="1"/>
          <p:nvPr/>
        </p:nvSpPr>
        <p:spPr>
          <a:xfrm>
            <a:off x="66895" y="4401580"/>
            <a:ext cx="4629316" cy="2354491"/>
          </a:xfrm>
          <a:prstGeom prst="rect">
            <a:avLst/>
          </a:prstGeom>
          <a:noFill/>
        </p:spPr>
        <p:txBody>
          <a:bodyPr wrap="square">
            <a:spAutoFit/>
          </a:bodyPr>
          <a:lstStyle/>
          <a:p>
            <a:pPr marL="342900" marR="0" lvl="0" indent="-342900">
              <a:spcBef>
                <a:spcPts val="0"/>
              </a:spcBef>
              <a:spcAft>
                <a:spcPts val="1000"/>
              </a:spcAft>
              <a:buFont typeface="+mj-lt"/>
              <a:buAutoNum type="arabicPeriod"/>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Richardson, N. M.*, </a:t>
            </a: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Lamson</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L., &amp; Hutto, O.* (2022). “My whole moral base and moral understanding was shattered”: A phenomenological understanding of key definitional constructs of moral injury. </a:t>
            </a:r>
            <a:r>
              <a:rPr lang="en-US" sz="11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Traumatology.</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Advance online publication. </a:t>
            </a:r>
            <a:r>
              <a:rPr lang="en-US" sz="1100" u="none" strike="noStrike" dirty="0">
                <a:effectLst/>
                <a:latin typeface="Arial" panose="020B0604020202020204" pitchFamily="34" charset="0"/>
                <a:ea typeface="Times New Roman" panose="02020603050405020304" pitchFamily="18" charset="0"/>
                <a:cs typeface="Arial" panose="020B0604020202020204" pitchFamily="34" charset="0"/>
                <a:hlinkClick r:id="rId7"/>
              </a:rPr>
              <a:t>https://doi.org/10.1037/trm0000364</a:t>
            </a:r>
            <a:endParaRPr lang="en-US" sz="11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000"/>
              </a:spcAft>
              <a:buFont typeface="+mj-lt"/>
              <a:buAutoNum type="arabicPeriod"/>
            </a:pPr>
            <a:r>
              <a:rPr lang="en-US" sz="1100" u="none" strike="noStrike" dirty="0">
                <a:effectLst/>
                <a:latin typeface="Arial" panose="020B0604020202020204" pitchFamily="34" charset="0"/>
                <a:ea typeface="Times New Roman" panose="02020603050405020304" pitchFamily="18" charset="0"/>
                <a:cs typeface="Arial" panose="020B0604020202020204" pitchFamily="34" charset="0"/>
              </a:rPr>
              <a:t>Richardson, N.*, </a:t>
            </a:r>
            <a:r>
              <a:rPr lang="en-US" sz="1100" b="1" u="none" strike="noStrike" dirty="0">
                <a:effectLst/>
                <a:latin typeface="Arial" panose="020B0604020202020204" pitchFamily="34" charset="0"/>
                <a:ea typeface="Times New Roman" panose="02020603050405020304" pitchFamily="18" charset="0"/>
                <a:cs typeface="Arial" panose="020B0604020202020204" pitchFamily="34" charset="0"/>
              </a:rPr>
              <a:t>Lamson</a:t>
            </a:r>
            <a:r>
              <a:rPr lang="en-US" sz="1100" u="none" strike="noStrike" dirty="0">
                <a:effectLst/>
                <a:latin typeface="Arial" panose="020B0604020202020204" pitchFamily="34" charset="0"/>
                <a:ea typeface="Times New Roman" panose="02020603050405020304" pitchFamily="18" charset="0"/>
                <a:cs typeface="Arial" panose="020B0604020202020204" pitchFamily="34" charset="0"/>
              </a:rPr>
              <a:t>, A., Smith, M., Eagan, S., Zvonkovic, A., &amp; Jensen, J. (2020). Defining moral injury among military populations: A systematic review. </a:t>
            </a:r>
            <a:r>
              <a:rPr lang="en-US" sz="1100" i="1" u="none" strike="noStrike" dirty="0">
                <a:effectLst/>
                <a:latin typeface="Arial" panose="020B0604020202020204" pitchFamily="34" charset="0"/>
                <a:ea typeface="Times New Roman" panose="02020603050405020304" pitchFamily="18" charset="0"/>
                <a:cs typeface="Arial" panose="020B0604020202020204" pitchFamily="34" charset="0"/>
              </a:rPr>
              <a:t>Journal of Traumatic Stress</a:t>
            </a:r>
            <a:r>
              <a:rPr lang="en-US" sz="1100" u="none" strike="noStrike" dirty="0">
                <a:effectLst/>
                <a:latin typeface="Arial" panose="020B0604020202020204" pitchFamily="34" charset="0"/>
                <a:ea typeface="Times New Roman" panose="02020603050405020304" pitchFamily="18" charset="0"/>
                <a:cs typeface="Arial" panose="020B0604020202020204" pitchFamily="34" charset="0"/>
              </a:rPr>
              <a:t>. 33, 575-586.</a:t>
            </a:r>
            <a:r>
              <a:rPr lang="en-US" sz="1100" i="1" u="none" strike="noStrike" dirty="0">
                <a:effectLst/>
                <a:latin typeface="Arial" panose="020B0604020202020204" pitchFamily="34" charset="0"/>
                <a:ea typeface="Times New Roman" panose="02020603050405020304" pitchFamily="18" charset="0"/>
                <a:cs typeface="Arial" panose="020B0604020202020204" pitchFamily="34" charset="0"/>
              </a:rPr>
              <a:t> </a:t>
            </a:r>
            <a:r>
              <a:rPr lang="en-US" sz="1100" u="none" strike="noStrike" dirty="0">
                <a:effectLst/>
                <a:latin typeface="Arial" panose="020B0604020202020204" pitchFamily="34" charset="0"/>
                <a:ea typeface="Times New Roman" panose="02020603050405020304" pitchFamily="18" charset="0"/>
                <a:cs typeface="Arial" panose="020B0604020202020204" pitchFamily="34" charset="0"/>
                <a:hlinkClick r:id="rId8"/>
              </a:rPr>
              <a:t>https://doi.org/10.1002/jts.22553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000"/>
              </a:spcAft>
              <a:buFont typeface="+mj-lt"/>
              <a:buAutoNum type="arabicPeriod"/>
            </a:pPr>
            <a:endParaRPr lang="en-US" sz="1100" u="none" strike="noStrike"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000"/>
              </a:spcAft>
              <a:buFont typeface="+mj-lt"/>
              <a:buAutoNum type="arabicPeriod"/>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60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9F0A0F-DD37-DA25-045A-325242103F21}"/>
              </a:ext>
            </a:extLst>
          </p:cNvPr>
          <p:cNvPicPr>
            <a:picLocks noChangeAspect="1"/>
          </p:cNvPicPr>
          <p:nvPr/>
        </p:nvPicPr>
        <p:blipFill rotWithShape="1">
          <a:blip r:embed="rId3"/>
          <a:srcRect t="6177" b="8758"/>
          <a:stretch/>
        </p:blipFill>
        <p:spPr>
          <a:xfrm>
            <a:off x="66895" y="26697"/>
            <a:ext cx="1445844" cy="887408"/>
          </a:xfrm>
          <a:prstGeom prst="rect">
            <a:avLst/>
          </a:prstGeom>
        </p:spPr>
      </p:pic>
      <p:sp>
        <p:nvSpPr>
          <p:cNvPr id="4" name="TextBox 3">
            <a:extLst>
              <a:ext uri="{FF2B5EF4-FFF2-40B4-BE49-F238E27FC236}">
                <a16:creationId xmlns:a16="http://schemas.microsoft.com/office/drawing/2014/main" id="{5243E060-540F-4947-6563-D617ACF6E6EA}"/>
              </a:ext>
            </a:extLst>
          </p:cNvPr>
          <p:cNvSpPr txBox="1"/>
          <p:nvPr/>
        </p:nvSpPr>
        <p:spPr>
          <a:xfrm>
            <a:off x="1512740" y="115462"/>
            <a:ext cx="106123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 </a:t>
            </a:r>
            <a:r>
              <a:rPr lang="en-US" sz="4400" dirty="0">
                <a:solidFill>
                  <a:srgbClr val="502D7F"/>
                </a:solidFill>
                <a:latin typeface="Garamond" panose="02020404030301010803" pitchFamily="18" charset="0"/>
              </a:rPr>
              <a:t>MI Presence Across </a:t>
            </a:r>
            <a:r>
              <a:rPr kumimoji="0" lang="en-US" sz="44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Boots on the Ground</a:t>
            </a:r>
          </a:p>
        </p:txBody>
      </p:sp>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ee the source image">
            <a:extLst>
              <a:ext uri="{FF2B5EF4-FFF2-40B4-BE49-F238E27FC236}">
                <a16:creationId xmlns:a16="http://schemas.microsoft.com/office/drawing/2014/main" id="{DB0EA236-37A1-AA03-A44E-3FFD186F1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739" y="1094567"/>
            <a:ext cx="8633177" cy="4856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6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9F0A0F-DD37-DA25-045A-325242103F21}"/>
              </a:ext>
            </a:extLst>
          </p:cNvPr>
          <p:cNvPicPr>
            <a:picLocks noChangeAspect="1"/>
          </p:cNvPicPr>
          <p:nvPr/>
        </p:nvPicPr>
        <p:blipFill rotWithShape="1">
          <a:blip r:embed="rId3"/>
          <a:srcRect t="6177" b="8758"/>
          <a:stretch/>
        </p:blipFill>
        <p:spPr>
          <a:xfrm>
            <a:off x="66895" y="26697"/>
            <a:ext cx="1445844" cy="887408"/>
          </a:xfrm>
          <a:prstGeom prst="rect">
            <a:avLst/>
          </a:prstGeom>
        </p:spPr>
      </p:pic>
      <p:sp>
        <p:nvSpPr>
          <p:cNvPr id="3" name="TextBox 2">
            <a:extLst>
              <a:ext uri="{FF2B5EF4-FFF2-40B4-BE49-F238E27FC236}">
                <a16:creationId xmlns:a16="http://schemas.microsoft.com/office/drawing/2014/main" id="{E669CEE4-6A8C-2707-12C1-34DFAE518E3E}"/>
              </a:ext>
            </a:extLst>
          </p:cNvPr>
          <p:cNvSpPr txBox="1"/>
          <p:nvPr/>
        </p:nvSpPr>
        <p:spPr>
          <a:xfrm>
            <a:off x="-16" y="1961299"/>
            <a:ext cx="12191984" cy="6247864"/>
          </a:xfrm>
          <a:prstGeom prst="rect">
            <a:avLst/>
          </a:prstGeom>
          <a:noFill/>
        </p:spPr>
        <p:txBody>
          <a:bodyPr wrap="square" rtlCol="0">
            <a:spAutoFit/>
          </a:bodyPr>
          <a:lstStyle/>
          <a:p>
            <a:pPr marL="12001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US" sz="4000" dirty="0">
                <a:solidFill>
                  <a:srgbClr val="502D7F"/>
                </a:solidFill>
                <a:latin typeface="Garamond" panose="02020404030301010803" pitchFamily="18" charset="0"/>
              </a:rPr>
              <a:t>Current team focuses on MI quantitative analyses in tandem with qualitative findings</a:t>
            </a:r>
          </a:p>
          <a:p>
            <a:pPr marL="12001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US" sz="4000" dirty="0">
                <a:solidFill>
                  <a:srgbClr val="502D7F"/>
                </a:solidFill>
                <a:latin typeface="Garamond" panose="02020404030301010803" pitchFamily="18" charset="0"/>
              </a:rPr>
              <a:t>Assess MI in other contexts (e.g., health care)</a:t>
            </a:r>
          </a:p>
          <a:p>
            <a:pPr marL="12001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Analyses of </a:t>
            </a:r>
            <a:r>
              <a:rPr kumimoji="0" lang="en-US" sz="4000" b="0" i="0" u="none" strike="noStrike" kern="1200" cap="none" spc="0" normalizeH="0" baseline="0" noProof="0" dirty="0" err="1">
                <a:ln>
                  <a:noFill/>
                </a:ln>
                <a:solidFill>
                  <a:srgbClr val="502D7F"/>
                </a:solidFill>
                <a:effectLst/>
                <a:uLnTx/>
                <a:uFillTx/>
                <a:latin typeface="Garamond" panose="02020404030301010803" pitchFamily="18" charset="0"/>
                <a:ea typeface="+mn-ea"/>
                <a:cs typeface="+mn-cs"/>
              </a:rPr>
              <a:t>Inte</a:t>
            </a:r>
            <a:r>
              <a:rPr lang="en-US" sz="4000" dirty="0" err="1">
                <a:solidFill>
                  <a:srgbClr val="502D7F"/>
                </a:solidFill>
                <a:latin typeface="Garamond" panose="02020404030301010803" pitchFamily="18" charset="0"/>
              </a:rPr>
              <a:t>rventions</a:t>
            </a:r>
            <a:r>
              <a:rPr lang="en-US" sz="4000" dirty="0">
                <a:solidFill>
                  <a:srgbClr val="502D7F"/>
                </a:solidFill>
                <a:latin typeface="Garamond" panose="02020404030301010803" pitchFamily="18" charset="0"/>
              </a:rPr>
              <a:t> focused on MI</a:t>
            </a:r>
          </a:p>
          <a:p>
            <a:pPr marL="914400" lvl="1">
              <a:defRPr/>
            </a:pPr>
            <a:r>
              <a:rPr lang="fr-FR" sz="4000" dirty="0">
                <a:solidFill>
                  <a:srgbClr val="502D7F"/>
                </a:solidFill>
                <a:latin typeface="Garamond" panose="02020404030301010803" pitchFamily="18" charset="0"/>
              </a:rPr>
              <a:t>	</a:t>
            </a:r>
            <a:r>
              <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Dynamic Diffusion Network (</a:t>
            </a:r>
            <a:r>
              <a:rPr kumimoji="0" lang="fr-FR" sz="4000" b="0" i="0" u="none" strike="noStrike" kern="1200" cap="none" spc="0" normalizeH="0" baseline="0" noProof="0" dirty="0" err="1">
                <a:ln>
                  <a:noFill/>
                </a:ln>
                <a:solidFill>
                  <a:srgbClr val="502D7F"/>
                </a:solidFill>
                <a:effectLst/>
                <a:uLnTx/>
                <a:uFillTx/>
                <a:latin typeface="Garamond" panose="02020404030301010803" pitchFamily="18" charset="0"/>
                <a:ea typeface="+mn-ea"/>
                <a:cs typeface="+mn-cs"/>
              </a:rPr>
              <a:t>Smigelsky</a:t>
            </a:r>
            <a:r>
              <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 et al, 	2020)</a:t>
            </a:r>
          </a:p>
          <a:p>
            <a:pPr marL="914400" lvl="1">
              <a:defRPr/>
            </a:pPr>
            <a:endPar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a:p>
            <a:pPr marL="914400" lvl="1">
              <a:defRPr/>
            </a:pPr>
            <a:endParaRPr lang="fr-FR" sz="4000" dirty="0">
              <a:solidFill>
                <a:srgbClr val="502D7F"/>
              </a:solidFill>
              <a:latin typeface="Garamond" panose="02020404030301010803" pitchFamily="18" charset="0"/>
            </a:endParaRPr>
          </a:p>
          <a:p>
            <a:pPr marL="914400" lvl="1">
              <a:defRPr/>
            </a:pPr>
            <a:endPar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a:p>
            <a:pPr marL="1657350" lvl="1" indent="-742950">
              <a:buFontTx/>
              <a:buAutoNum type="arabicPeriod"/>
              <a:defRPr/>
            </a:pPr>
            <a:endPar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p:txBody>
      </p:sp>
      <p:sp>
        <p:nvSpPr>
          <p:cNvPr id="4" name="TextBox 3">
            <a:extLst>
              <a:ext uri="{FF2B5EF4-FFF2-40B4-BE49-F238E27FC236}">
                <a16:creationId xmlns:a16="http://schemas.microsoft.com/office/drawing/2014/main" id="{5243E060-540F-4947-6563-D617ACF6E6EA}"/>
              </a:ext>
            </a:extLst>
          </p:cNvPr>
          <p:cNvSpPr txBox="1"/>
          <p:nvPr/>
        </p:nvSpPr>
        <p:spPr>
          <a:xfrm>
            <a:off x="2110116" y="115462"/>
            <a:ext cx="93453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502D7F"/>
                </a:solidFill>
                <a:latin typeface="Garamond" panose="02020404030301010803" pitchFamily="18" charset="0"/>
              </a:rPr>
              <a:t>Next Steps for Research</a:t>
            </a:r>
            <a:endParaRPr kumimoji="0" lang="en-US" sz="48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p:txBody>
      </p:sp>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8045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9F0A0F-DD37-DA25-045A-325242103F21}"/>
              </a:ext>
            </a:extLst>
          </p:cNvPr>
          <p:cNvPicPr>
            <a:picLocks noChangeAspect="1"/>
          </p:cNvPicPr>
          <p:nvPr/>
        </p:nvPicPr>
        <p:blipFill rotWithShape="1">
          <a:blip r:embed="rId3"/>
          <a:srcRect t="6177" b="8758"/>
          <a:stretch/>
        </p:blipFill>
        <p:spPr>
          <a:xfrm>
            <a:off x="66895" y="26697"/>
            <a:ext cx="1445844" cy="887408"/>
          </a:xfrm>
          <a:prstGeom prst="rect">
            <a:avLst/>
          </a:prstGeom>
        </p:spPr>
      </p:pic>
      <p:sp>
        <p:nvSpPr>
          <p:cNvPr id="3" name="TextBox 2">
            <a:extLst>
              <a:ext uri="{FF2B5EF4-FFF2-40B4-BE49-F238E27FC236}">
                <a16:creationId xmlns:a16="http://schemas.microsoft.com/office/drawing/2014/main" id="{E669CEE4-6A8C-2707-12C1-34DFAE518E3E}"/>
              </a:ext>
            </a:extLst>
          </p:cNvPr>
          <p:cNvSpPr txBox="1"/>
          <p:nvPr/>
        </p:nvSpPr>
        <p:spPr>
          <a:xfrm>
            <a:off x="-16" y="1961299"/>
            <a:ext cx="12191984" cy="3785652"/>
          </a:xfrm>
          <a:prstGeom prst="rect">
            <a:avLst/>
          </a:prstGeom>
          <a:noFill/>
        </p:spPr>
        <p:txBody>
          <a:bodyPr wrap="square" rtlCol="0">
            <a:spAutoFit/>
          </a:bodyPr>
          <a:lstStyle/>
          <a:p>
            <a:pPr marL="914400" marR="0" lvl="1"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Angela Lamson, PhD, LMFT</a:t>
            </a:r>
          </a:p>
          <a:p>
            <a:pPr marL="914400" marR="0" lvl="1" indent="0" algn="ctr" defTabSz="914400" rtl="0" eaLnBrk="1" fontAlgn="auto" latinLnBrk="0" hangingPunct="1">
              <a:lnSpc>
                <a:spcPct val="100000"/>
              </a:lnSpc>
              <a:spcBef>
                <a:spcPts val="0"/>
              </a:spcBef>
              <a:spcAft>
                <a:spcPts val="0"/>
              </a:spcAft>
              <a:buClrTx/>
              <a:buSzTx/>
              <a:buFontTx/>
              <a:buNone/>
              <a:tabLst/>
              <a:defRPr/>
            </a:pPr>
            <a:r>
              <a:rPr lang="fr-FR" sz="4000" dirty="0">
                <a:solidFill>
                  <a:srgbClr val="7030A0"/>
                </a:solidFill>
                <a:latin typeface="Garamond" panose="02020404030301010803" pitchFamily="18" charset="0"/>
                <a:hlinkClick r:id="rId4">
                  <a:extLst>
                    <a:ext uri="{A12FA001-AC4F-418D-AE19-62706E023703}">
                      <ahyp:hlinkClr xmlns:ahyp="http://schemas.microsoft.com/office/drawing/2018/hyperlinkcolor" val="tx"/>
                    </a:ext>
                  </a:extLst>
                </a:hlinkClick>
              </a:rPr>
              <a:t>lamsona@ecu.edu</a:t>
            </a:r>
            <a:endParaRPr lang="fr-FR" sz="4000" dirty="0">
              <a:solidFill>
                <a:srgbClr val="7030A0"/>
              </a:solidFill>
              <a:latin typeface="Garamond" panose="02020404030301010803" pitchFamily="18" charset="0"/>
            </a:endParaRPr>
          </a:p>
          <a:p>
            <a:pPr marL="914400" marR="0" lvl="1"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rPr>
              <a:t>252-737-2042</a:t>
            </a:r>
          </a:p>
          <a:p>
            <a:pPr marL="914400" marR="0" lvl="1"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a:p>
            <a:pPr marL="914400" marR="0" lvl="1"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a:p>
            <a:pPr marL="1657350" marR="0" lvl="1" indent="-742950" algn="l" defTabSz="914400" rtl="0" eaLnBrk="1" fontAlgn="auto" latinLnBrk="0" hangingPunct="1">
              <a:lnSpc>
                <a:spcPct val="100000"/>
              </a:lnSpc>
              <a:spcBef>
                <a:spcPts val="0"/>
              </a:spcBef>
              <a:spcAft>
                <a:spcPts val="0"/>
              </a:spcAft>
              <a:buClrTx/>
              <a:buSzTx/>
              <a:buFontTx/>
              <a:buAutoNum type="arabicPeriod"/>
              <a:tabLst/>
              <a:defRPr/>
            </a:pPr>
            <a:endParaRPr kumimoji="0" lang="en-US" sz="4000" b="0" i="0" u="none" strike="noStrike" kern="1200" cap="none" spc="0" normalizeH="0" baseline="0" noProof="0" dirty="0">
              <a:ln>
                <a:noFill/>
              </a:ln>
              <a:solidFill>
                <a:srgbClr val="502D7F"/>
              </a:solidFill>
              <a:effectLst/>
              <a:uLnTx/>
              <a:uFillTx/>
              <a:latin typeface="Garamond" panose="02020404030301010803" pitchFamily="18" charset="0"/>
              <a:ea typeface="+mn-ea"/>
              <a:cs typeface="+mn-cs"/>
            </a:endParaRPr>
          </a:p>
        </p:txBody>
      </p:sp>
      <p:grpSp>
        <p:nvGrpSpPr>
          <p:cNvPr id="2" name="Group 2">
            <a:extLst>
              <a:ext uri="{FF2B5EF4-FFF2-40B4-BE49-F238E27FC236}">
                <a16:creationId xmlns:a16="http://schemas.microsoft.com/office/drawing/2014/main" id="{BA8D0FA7-25AF-5DEC-419E-52EA622BF5F8}"/>
              </a:ext>
            </a:extLst>
          </p:cNvPr>
          <p:cNvGrpSpPr/>
          <p:nvPr/>
        </p:nvGrpSpPr>
        <p:grpSpPr>
          <a:xfrm>
            <a:off x="-16" y="946459"/>
            <a:ext cx="12192016" cy="148108"/>
            <a:chOff x="-16" y="946459"/>
            <a:chExt cx="12192016" cy="148108"/>
          </a:xfrm>
        </p:grpSpPr>
        <p:sp>
          <p:nvSpPr>
            <p:cNvPr id="12" name="Rectangle 3">
              <a:extLst>
                <a:ext uri="{FF2B5EF4-FFF2-40B4-BE49-F238E27FC236}">
                  <a16:creationId xmlns:a16="http://schemas.microsoft.com/office/drawing/2014/main" id="{A81563AA-8CE3-0D69-E472-AC6413D7E162}"/>
                </a:ext>
              </a:extLst>
            </p:cNvPr>
            <p:cNvSpPr/>
            <p:nvPr/>
          </p:nvSpPr>
          <p:spPr>
            <a:xfrm>
              <a:off x="0" y="946459"/>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42BB200-0C5F-DE6A-D1DA-9D52F7AAD3F4}"/>
                </a:ext>
              </a:extLst>
            </p:cNvPr>
            <p:cNvSpPr/>
            <p:nvPr/>
          </p:nvSpPr>
          <p:spPr>
            <a:xfrm>
              <a:off x="-16" y="998836"/>
              <a:ext cx="12192000" cy="45719"/>
            </a:xfrm>
            <a:prstGeom prst="rect">
              <a:avLst/>
            </a:prstGeom>
            <a:solidFill>
              <a:srgbClr val="FFC82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54CF4D8-4288-9A0A-AA07-A196E98CDC2E}"/>
                </a:ext>
              </a:extLst>
            </p:cNvPr>
            <p:cNvSpPr/>
            <p:nvPr/>
          </p:nvSpPr>
          <p:spPr>
            <a:xfrm>
              <a:off x="-16" y="1048848"/>
              <a:ext cx="12192000" cy="45719"/>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804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1544</Words>
  <Application>Microsoft Office PowerPoint</Application>
  <PresentationFormat>Widescreen</PresentationFormat>
  <Paragraphs>98</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Garamond</vt:lpstr>
      <vt:lpstr>Trebuchet MS</vt:lpstr>
      <vt:lpstr>Wingdings 3</vt:lpstr>
      <vt:lpstr>Office Theme</vt:lpstr>
      <vt:lpstr>PowerPoint Presentation</vt:lpstr>
      <vt:lpstr>Moral Injury-Injuries of the Soul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Angela</dc:creator>
  <cp:lastModifiedBy>Menke, Jim</cp:lastModifiedBy>
  <cp:revision>6</cp:revision>
  <dcterms:created xsi:type="dcterms:W3CDTF">2022-11-13T23:31:11Z</dcterms:created>
  <dcterms:modified xsi:type="dcterms:W3CDTF">2022-11-22T12:31:47Z</dcterms:modified>
</cp:coreProperties>
</file>