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9" r:id="rId2"/>
    <p:sldId id="274" r:id="rId3"/>
    <p:sldId id="276" r:id="rId4"/>
    <p:sldId id="282" r:id="rId5"/>
    <p:sldId id="278" r:id="rId6"/>
    <p:sldId id="280" r:id="rId7"/>
    <p:sldId id="279" r:id="rId8"/>
    <p:sldId id="283" r:id="rId9"/>
    <p:sldId id="273" r:id="rId10"/>
    <p:sldId id="284" r:id="rId11"/>
    <p:sldId id="267" r:id="rId12"/>
    <p:sldId id="281" r:id="rId13"/>
    <p:sldId id="285" r:id="rId14"/>
    <p:sldId id="286" r:id="rId15"/>
    <p:sldId id="269" r:id="rId16"/>
    <p:sldId id="265" r:id="rId17"/>
    <p:sldId id="270" r:id="rId18"/>
    <p:sldId id="272"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2D7F"/>
    <a:srgbClr val="FFC8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705557-6F71-4D0A-A39D-1F086DDB9932}" v="314" dt="2022-11-18T15:14:36.8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3" d="2"/>
        <a:sy n="3" d="2"/>
      </p:scale>
      <p:origin x="0" y="0"/>
    </p:cViewPr>
  </p:notesTextViewPr>
  <p:notesViewPr>
    <p:cSldViewPr snapToGrid="0">
      <p:cViewPr varScale="1">
        <p:scale>
          <a:sx n="68" d="100"/>
          <a:sy n="68" d="100"/>
        </p:scale>
        <p:origin x="190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30DC362-CF3B-4947-B1DD-C439798E8669}" type="datetimeFigureOut">
              <a:rPr lang="en-US" smtClean="0"/>
              <a:t>11/18/2022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D3407CC-4923-4B23-BC74-61462935262C}" type="slidenum">
              <a:rPr lang="en-US" smtClean="0"/>
              <a:t>‹#›</a:t>
            </a:fld>
            <a:endParaRPr lang="en-US"/>
          </a:p>
        </p:txBody>
      </p:sp>
    </p:spTree>
    <p:extLst>
      <p:ext uri="{BB962C8B-B14F-4D97-AF65-F5344CB8AC3E}">
        <p14:creationId xmlns:p14="http://schemas.microsoft.com/office/powerpoint/2010/main" val="1049323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DPAA mission </a:t>
            </a:r>
            <a:r>
              <a:rPr lang="en-US" sz="1200" b="0" i="0" kern="1200" dirty="0">
                <a:solidFill>
                  <a:schemeClr val="tx1"/>
                </a:solidFill>
                <a:effectLst/>
                <a:latin typeface="+mn-lt"/>
                <a:ea typeface="+mn-ea"/>
                <a:cs typeface="+mn-cs"/>
              </a:rPr>
              <a:t>is to provide the </a:t>
            </a:r>
            <a:r>
              <a:rPr lang="en-US" sz="1200" b="1" i="0" kern="1200" dirty="0">
                <a:solidFill>
                  <a:schemeClr val="tx1"/>
                </a:solidFill>
                <a:effectLst/>
                <a:latin typeface="+mn-lt"/>
                <a:ea typeface="+mn-ea"/>
                <a:cs typeface="+mn-cs"/>
              </a:rPr>
              <a:t>fullest possible accounting </a:t>
            </a:r>
            <a:r>
              <a:rPr lang="en-US" sz="1200" b="0" i="0" kern="1200" dirty="0">
                <a:solidFill>
                  <a:schemeClr val="tx1"/>
                </a:solidFill>
                <a:effectLst/>
                <a:latin typeface="+mn-lt"/>
                <a:ea typeface="+mn-ea"/>
                <a:cs typeface="+mn-cs"/>
              </a:rPr>
              <a:t>for our missing personnel from past conflicts to their families and the nation. Missing personnel from </a:t>
            </a:r>
            <a:r>
              <a:rPr lang="en-US" sz="1200" b="1" i="0" kern="1200" dirty="0">
                <a:solidFill>
                  <a:schemeClr val="tx1"/>
                </a:solidFill>
                <a:effectLst/>
                <a:latin typeface="+mn-lt"/>
                <a:ea typeface="+mn-ea"/>
                <a:cs typeface="+mn-cs"/>
              </a:rPr>
              <a:t>World War II (WWII), the Korean War, the Vietnam War, the Cold War, the Gulf Wars, and other recent conflicts</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this map shows it is a BIG job, at present, </a:t>
            </a:r>
            <a:r>
              <a:rPr lang="en-US" sz="1200" b="1" i="0" kern="1200" dirty="0">
                <a:solidFill>
                  <a:schemeClr val="tx1"/>
                </a:solidFill>
                <a:effectLst/>
                <a:latin typeface="+mn-lt"/>
                <a:ea typeface="+mn-ea"/>
                <a:cs typeface="+mn-cs"/>
              </a:rPr>
              <a:t>more than 81,900 </a:t>
            </a:r>
            <a:r>
              <a:rPr lang="en-US" sz="1200" b="0" i="0" kern="1200" dirty="0">
                <a:solidFill>
                  <a:schemeClr val="tx1"/>
                </a:solidFill>
                <a:effectLst/>
                <a:latin typeface="+mn-lt"/>
                <a:ea typeface="+mn-ea"/>
                <a:cs typeface="+mn-cs"/>
              </a:rPr>
              <a:t>Americans remain missing from WWII, the Korean War, the Vietnam War, the Cold War, and the Gulf Wars/other conflicts. Out of the more than 81,900 missing, </a:t>
            </a:r>
            <a:r>
              <a:rPr lang="en-US" sz="1200" b="1" i="0" kern="1200" dirty="0">
                <a:solidFill>
                  <a:schemeClr val="tx1"/>
                </a:solidFill>
                <a:effectLst/>
                <a:latin typeface="+mn-lt"/>
                <a:ea typeface="+mn-ea"/>
                <a:cs typeface="+mn-cs"/>
              </a:rPr>
              <a:t>75% of the losses are located in the Indo-Pacific</a:t>
            </a:r>
            <a:r>
              <a:rPr lang="en-US" sz="1200" b="0" i="0" kern="1200" dirty="0">
                <a:solidFill>
                  <a:schemeClr val="tx1"/>
                </a:solidFill>
                <a:effectLst/>
                <a:latin typeface="+mn-lt"/>
                <a:ea typeface="+mn-ea"/>
                <a:cs typeface="+mn-cs"/>
              </a:rPr>
              <a:t>, and over </a:t>
            </a:r>
            <a:r>
              <a:rPr lang="en-US" sz="1200" b="1" i="0" kern="1200" dirty="0">
                <a:solidFill>
                  <a:schemeClr val="tx1"/>
                </a:solidFill>
                <a:effectLst/>
                <a:latin typeface="+mn-lt"/>
                <a:ea typeface="+mn-ea"/>
                <a:cs typeface="+mn-cs"/>
              </a:rPr>
              <a:t>41,000 of the missing are presumed lost at sea </a:t>
            </a:r>
            <a:r>
              <a:rPr lang="en-US" sz="1200" b="0" i="0" kern="1200" dirty="0">
                <a:solidFill>
                  <a:schemeClr val="tx1"/>
                </a:solidFill>
                <a:effectLst/>
                <a:latin typeface="+mn-lt"/>
                <a:ea typeface="+mn-ea"/>
                <a:cs typeface="+mn-cs"/>
              </a:rPr>
              <a:t>(i.e. ship losses, known aircraft water losses, etc.).</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Reflects actual number still unaccounted-for. PMKOR database count is slightly higher due to several entries pending administrative review.</a:t>
            </a:r>
            <a:br>
              <a:rPr lang="en-US" dirty="0"/>
            </a:br>
            <a:br>
              <a:rPr lang="en-US" dirty="0"/>
            </a:br>
            <a:r>
              <a:rPr lang="en-US" sz="1200" b="0" i="0" kern="1200" dirty="0">
                <a:solidFill>
                  <a:schemeClr val="tx1"/>
                </a:solidFill>
                <a:effectLst/>
                <a:latin typeface="+mn-lt"/>
                <a:ea typeface="+mn-ea"/>
                <a:cs typeface="+mn-cs"/>
              </a:rPr>
              <a:t>* As part of DPAA's data consolidation effort we have validated the number of missing from WWII. This new figure reflects the elimination of duplicative records, erroneous entries, and information that demonstrates the individual was properly accounted for by the appropriate authorities before our Agency inherited those responsibilities.</a:t>
            </a:r>
            <a:endParaRPr lang="en-US" dirty="0"/>
          </a:p>
          <a:p>
            <a:endParaRPr lang="en-US" dirty="0"/>
          </a:p>
        </p:txBody>
      </p:sp>
      <p:sp>
        <p:nvSpPr>
          <p:cNvPr id="4" name="Slide Number Placeholder 3"/>
          <p:cNvSpPr>
            <a:spLocks noGrp="1"/>
          </p:cNvSpPr>
          <p:nvPr>
            <p:ph type="sldNum" sz="quarter" idx="5"/>
          </p:nvPr>
        </p:nvSpPr>
        <p:spPr/>
        <p:txBody>
          <a:bodyPr/>
          <a:lstStyle/>
          <a:p>
            <a:fld id="{7D3407CC-4923-4B23-BC74-61462935262C}" type="slidenum">
              <a:rPr lang="en-US" smtClean="0"/>
              <a:t>3</a:t>
            </a:fld>
            <a:endParaRPr lang="en-US"/>
          </a:p>
        </p:txBody>
      </p:sp>
    </p:spTree>
    <p:extLst>
      <p:ext uri="{BB962C8B-B14F-4D97-AF65-F5344CB8AC3E}">
        <p14:creationId xmlns:p14="http://schemas.microsoft.com/office/powerpoint/2010/main" val="6286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B78E9-747C-CAF0-2DA9-AA2844D9BF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0F5DF-F8CA-1064-7759-8DE14AA00C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93BA26-0502-5662-9A57-B33EA8F941F1}"/>
              </a:ext>
            </a:extLst>
          </p:cNvPr>
          <p:cNvSpPr>
            <a:spLocks noGrp="1"/>
          </p:cNvSpPr>
          <p:nvPr>
            <p:ph type="dt" sz="half" idx="10"/>
          </p:nvPr>
        </p:nvSpPr>
        <p:spPr/>
        <p:txBody>
          <a:bodyPr/>
          <a:lstStyle/>
          <a:p>
            <a:fld id="{F3950824-2956-4887-80AA-6C86649C5660}" type="datetimeFigureOut">
              <a:rPr lang="en-US" smtClean="0"/>
              <a:t>11/18/2022</a:t>
            </a:fld>
            <a:endParaRPr lang="en-US"/>
          </a:p>
        </p:txBody>
      </p:sp>
      <p:sp>
        <p:nvSpPr>
          <p:cNvPr id="5" name="Footer Placeholder 4">
            <a:extLst>
              <a:ext uri="{FF2B5EF4-FFF2-40B4-BE49-F238E27FC236}">
                <a16:creationId xmlns:a16="http://schemas.microsoft.com/office/drawing/2014/main" id="{A0F1BBEA-7B52-2E65-C139-0F35476A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1D89F2-CF5C-47D5-F70E-1848DB730BBC}"/>
              </a:ext>
            </a:extLst>
          </p:cNvPr>
          <p:cNvSpPr>
            <a:spLocks noGrp="1"/>
          </p:cNvSpPr>
          <p:nvPr>
            <p:ph type="sldNum" sz="quarter" idx="12"/>
          </p:nvPr>
        </p:nvSpPr>
        <p:spPr/>
        <p:txBody>
          <a:bodyPr/>
          <a:lstStyle/>
          <a:p>
            <a:fld id="{B39625B2-49DA-4C36-9CB8-B67022239F28}" type="slidenum">
              <a:rPr lang="en-US" smtClean="0"/>
              <a:t>‹#›</a:t>
            </a:fld>
            <a:endParaRPr lang="en-US"/>
          </a:p>
        </p:txBody>
      </p:sp>
    </p:spTree>
    <p:extLst>
      <p:ext uri="{BB962C8B-B14F-4D97-AF65-F5344CB8AC3E}">
        <p14:creationId xmlns:p14="http://schemas.microsoft.com/office/powerpoint/2010/main" val="1582043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C7421-01C2-5D55-BCFB-84E275D151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57FAC5-181D-C19A-5A82-BD2BFF1A9D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0C7D7-C0BD-0078-8FAD-072A907B3C84}"/>
              </a:ext>
            </a:extLst>
          </p:cNvPr>
          <p:cNvSpPr>
            <a:spLocks noGrp="1"/>
          </p:cNvSpPr>
          <p:nvPr>
            <p:ph type="dt" sz="half" idx="10"/>
          </p:nvPr>
        </p:nvSpPr>
        <p:spPr/>
        <p:txBody>
          <a:bodyPr/>
          <a:lstStyle/>
          <a:p>
            <a:fld id="{F3950824-2956-4887-80AA-6C86649C5660}" type="datetimeFigureOut">
              <a:rPr lang="en-US" smtClean="0"/>
              <a:t>11/18/2022</a:t>
            </a:fld>
            <a:endParaRPr lang="en-US"/>
          </a:p>
        </p:txBody>
      </p:sp>
      <p:sp>
        <p:nvSpPr>
          <p:cNvPr id="5" name="Footer Placeholder 4">
            <a:extLst>
              <a:ext uri="{FF2B5EF4-FFF2-40B4-BE49-F238E27FC236}">
                <a16:creationId xmlns:a16="http://schemas.microsoft.com/office/drawing/2014/main" id="{40595918-85A6-F638-8D70-9B07984EC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4F1F9F-F622-D427-C9C2-61433F923704}"/>
              </a:ext>
            </a:extLst>
          </p:cNvPr>
          <p:cNvSpPr>
            <a:spLocks noGrp="1"/>
          </p:cNvSpPr>
          <p:nvPr>
            <p:ph type="sldNum" sz="quarter" idx="12"/>
          </p:nvPr>
        </p:nvSpPr>
        <p:spPr/>
        <p:txBody>
          <a:bodyPr/>
          <a:lstStyle/>
          <a:p>
            <a:fld id="{B39625B2-49DA-4C36-9CB8-B67022239F28}" type="slidenum">
              <a:rPr lang="en-US" smtClean="0"/>
              <a:t>‹#›</a:t>
            </a:fld>
            <a:endParaRPr lang="en-US"/>
          </a:p>
        </p:txBody>
      </p:sp>
    </p:spTree>
    <p:extLst>
      <p:ext uri="{BB962C8B-B14F-4D97-AF65-F5344CB8AC3E}">
        <p14:creationId xmlns:p14="http://schemas.microsoft.com/office/powerpoint/2010/main" val="71374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B9E95B-B96B-5CCB-F588-09C845468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EF9598-1BBF-7B60-FBBC-636F6B59CA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39087-56B3-B582-1A15-89C807C2223A}"/>
              </a:ext>
            </a:extLst>
          </p:cNvPr>
          <p:cNvSpPr>
            <a:spLocks noGrp="1"/>
          </p:cNvSpPr>
          <p:nvPr>
            <p:ph type="dt" sz="half" idx="10"/>
          </p:nvPr>
        </p:nvSpPr>
        <p:spPr/>
        <p:txBody>
          <a:bodyPr/>
          <a:lstStyle/>
          <a:p>
            <a:fld id="{F3950824-2956-4887-80AA-6C86649C5660}" type="datetimeFigureOut">
              <a:rPr lang="en-US" smtClean="0"/>
              <a:t>11/18/2022</a:t>
            </a:fld>
            <a:endParaRPr lang="en-US"/>
          </a:p>
        </p:txBody>
      </p:sp>
      <p:sp>
        <p:nvSpPr>
          <p:cNvPr id="5" name="Footer Placeholder 4">
            <a:extLst>
              <a:ext uri="{FF2B5EF4-FFF2-40B4-BE49-F238E27FC236}">
                <a16:creationId xmlns:a16="http://schemas.microsoft.com/office/drawing/2014/main" id="{30A9B7ED-579B-8EA7-D085-275D883A2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7DFB06-50D6-66B0-6A49-90FFB0E53808}"/>
              </a:ext>
            </a:extLst>
          </p:cNvPr>
          <p:cNvSpPr>
            <a:spLocks noGrp="1"/>
          </p:cNvSpPr>
          <p:nvPr>
            <p:ph type="sldNum" sz="quarter" idx="12"/>
          </p:nvPr>
        </p:nvSpPr>
        <p:spPr/>
        <p:txBody>
          <a:bodyPr/>
          <a:lstStyle/>
          <a:p>
            <a:fld id="{B39625B2-49DA-4C36-9CB8-B67022239F28}" type="slidenum">
              <a:rPr lang="en-US" smtClean="0"/>
              <a:t>‹#›</a:t>
            </a:fld>
            <a:endParaRPr lang="en-US"/>
          </a:p>
        </p:txBody>
      </p:sp>
    </p:spTree>
    <p:extLst>
      <p:ext uri="{BB962C8B-B14F-4D97-AF65-F5344CB8AC3E}">
        <p14:creationId xmlns:p14="http://schemas.microsoft.com/office/powerpoint/2010/main" val="2239995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4E4E-F445-5FCE-0E39-770ED38AF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457980-F571-1F6C-634B-255AA204D1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8296E-B5B5-5119-44FC-A06EF4D0DEE9}"/>
              </a:ext>
            </a:extLst>
          </p:cNvPr>
          <p:cNvSpPr>
            <a:spLocks noGrp="1"/>
          </p:cNvSpPr>
          <p:nvPr>
            <p:ph type="dt" sz="half" idx="10"/>
          </p:nvPr>
        </p:nvSpPr>
        <p:spPr/>
        <p:txBody>
          <a:bodyPr/>
          <a:lstStyle/>
          <a:p>
            <a:fld id="{F3950824-2956-4887-80AA-6C86649C5660}" type="datetimeFigureOut">
              <a:rPr lang="en-US" smtClean="0"/>
              <a:t>11/18/2022</a:t>
            </a:fld>
            <a:endParaRPr lang="en-US"/>
          </a:p>
        </p:txBody>
      </p:sp>
      <p:sp>
        <p:nvSpPr>
          <p:cNvPr id="5" name="Footer Placeholder 4">
            <a:extLst>
              <a:ext uri="{FF2B5EF4-FFF2-40B4-BE49-F238E27FC236}">
                <a16:creationId xmlns:a16="http://schemas.microsoft.com/office/drawing/2014/main" id="{BB2463DD-E25D-41DD-7594-54B290437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19EC5-CA84-D612-6D64-B9B9E1BC1281}"/>
              </a:ext>
            </a:extLst>
          </p:cNvPr>
          <p:cNvSpPr>
            <a:spLocks noGrp="1"/>
          </p:cNvSpPr>
          <p:nvPr>
            <p:ph type="sldNum" sz="quarter" idx="12"/>
          </p:nvPr>
        </p:nvSpPr>
        <p:spPr/>
        <p:txBody>
          <a:bodyPr/>
          <a:lstStyle/>
          <a:p>
            <a:fld id="{B39625B2-49DA-4C36-9CB8-B67022239F28}" type="slidenum">
              <a:rPr lang="en-US" smtClean="0"/>
              <a:t>‹#›</a:t>
            </a:fld>
            <a:endParaRPr lang="en-US"/>
          </a:p>
        </p:txBody>
      </p:sp>
    </p:spTree>
    <p:extLst>
      <p:ext uri="{BB962C8B-B14F-4D97-AF65-F5344CB8AC3E}">
        <p14:creationId xmlns:p14="http://schemas.microsoft.com/office/powerpoint/2010/main" val="3450441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1482F-9ED9-1DC4-6378-D4ADE6097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D25771-A7B9-C9D3-C992-8E4BDC1C0D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9DECF4-A280-1A7D-F1C1-B46182060627}"/>
              </a:ext>
            </a:extLst>
          </p:cNvPr>
          <p:cNvSpPr>
            <a:spLocks noGrp="1"/>
          </p:cNvSpPr>
          <p:nvPr>
            <p:ph type="dt" sz="half" idx="10"/>
          </p:nvPr>
        </p:nvSpPr>
        <p:spPr/>
        <p:txBody>
          <a:bodyPr/>
          <a:lstStyle/>
          <a:p>
            <a:fld id="{F3950824-2956-4887-80AA-6C86649C5660}" type="datetimeFigureOut">
              <a:rPr lang="en-US" smtClean="0"/>
              <a:t>11/18/2022</a:t>
            </a:fld>
            <a:endParaRPr lang="en-US"/>
          </a:p>
        </p:txBody>
      </p:sp>
      <p:sp>
        <p:nvSpPr>
          <p:cNvPr id="5" name="Footer Placeholder 4">
            <a:extLst>
              <a:ext uri="{FF2B5EF4-FFF2-40B4-BE49-F238E27FC236}">
                <a16:creationId xmlns:a16="http://schemas.microsoft.com/office/drawing/2014/main" id="{0DCF49C0-FDEA-69FE-639A-DE975F603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C6066-131C-83D5-2610-8846EB7306EE}"/>
              </a:ext>
            </a:extLst>
          </p:cNvPr>
          <p:cNvSpPr>
            <a:spLocks noGrp="1"/>
          </p:cNvSpPr>
          <p:nvPr>
            <p:ph type="sldNum" sz="quarter" idx="12"/>
          </p:nvPr>
        </p:nvSpPr>
        <p:spPr/>
        <p:txBody>
          <a:bodyPr/>
          <a:lstStyle/>
          <a:p>
            <a:fld id="{B39625B2-49DA-4C36-9CB8-B67022239F28}" type="slidenum">
              <a:rPr lang="en-US" smtClean="0"/>
              <a:t>‹#›</a:t>
            </a:fld>
            <a:endParaRPr lang="en-US"/>
          </a:p>
        </p:txBody>
      </p:sp>
    </p:spTree>
    <p:extLst>
      <p:ext uri="{BB962C8B-B14F-4D97-AF65-F5344CB8AC3E}">
        <p14:creationId xmlns:p14="http://schemas.microsoft.com/office/powerpoint/2010/main" val="3970789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737E0-14C4-63B8-E0DB-0E93981313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F464CE-5C30-389E-0D46-04D6269E38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F03DC1-DA78-B055-8C66-881EE31802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0EE921-7E02-1237-A3A1-6665536C0D90}"/>
              </a:ext>
            </a:extLst>
          </p:cNvPr>
          <p:cNvSpPr>
            <a:spLocks noGrp="1"/>
          </p:cNvSpPr>
          <p:nvPr>
            <p:ph type="dt" sz="half" idx="10"/>
          </p:nvPr>
        </p:nvSpPr>
        <p:spPr/>
        <p:txBody>
          <a:bodyPr/>
          <a:lstStyle/>
          <a:p>
            <a:fld id="{F3950824-2956-4887-80AA-6C86649C5660}" type="datetimeFigureOut">
              <a:rPr lang="en-US" smtClean="0"/>
              <a:t>11/18/2022</a:t>
            </a:fld>
            <a:endParaRPr lang="en-US"/>
          </a:p>
        </p:txBody>
      </p:sp>
      <p:sp>
        <p:nvSpPr>
          <p:cNvPr id="6" name="Footer Placeholder 5">
            <a:extLst>
              <a:ext uri="{FF2B5EF4-FFF2-40B4-BE49-F238E27FC236}">
                <a16:creationId xmlns:a16="http://schemas.microsoft.com/office/drawing/2014/main" id="{BCED3AC1-81E4-FF05-33F2-2C233DF94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20965F-45F8-7E04-973A-67D93A900596}"/>
              </a:ext>
            </a:extLst>
          </p:cNvPr>
          <p:cNvSpPr>
            <a:spLocks noGrp="1"/>
          </p:cNvSpPr>
          <p:nvPr>
            <p:ph type="sldNum" sz="quarter" idx="12"/>
          </p:nvPr>
        </p:nvSpPr>
        <p:spPr/>
        <p:txBody>
          <a:bodyPr/>
          <a:lstStyle/>
          <a:p>
            <a:fld id="{B39625B2-49DA-4C36-9CB8-B67022239F28}" type="slidenum">
              <a:rPr lang="en-US" smtClean="0"/>
              <a:t>‹#›</a:t>
            </a:fld>
            <a:endParaRPr lang="en-US"/>
          </a:p>
        </p:txBody>
      </p:sp>
    </p:spTree>
    <p:extLst>
      <p:ext uri="{BB962C8B-B14F-4D97-AF65-F5344CB8AC3E}">
        <p14:creationId xmlns:p14="http://schemas.microsoft.com/office/powerpoint/2010/main" val="1828757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3962F-9A92-4A82-1EDF-EB1FEEDE1C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948731-3F26-ECD6-C1F9-EFD2ADF8B5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3BCAD-9E73-A0FB-88F6-A26C068A9F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DEAFBF-D4BC-B5BF-8606-ACD9FC065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AC61CD-171F-2341-F6C0-D1E7C646FB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562D7-9F8F-99E2-6CD3-2964541C9031}"/>
              </a:ext>
            </a:extLst>
          </p:cNvPr>
          <p:cNvSpPr>
            <a:spLocks noGrp="1"/>
          </p:cNvSpPr>
          <p:nvPr>
            <p:ph type="dt" sz="half" idx="10"/>
          </p:nvPr>
        </p:nvSpPr>
        <p:spPr/>
        <p:txBody>
          <a:bodyPr/>
          <a:lstStyle/>
          <a:p>
            <a:fld id="{F3950824-2956-4887-80AA-6C86649C5660}" type="datetimeFigureOut">
              <a:rPr lang="en-US" smtClean="0"/>
              <a:t>11/18/2022</a:t>
            </a:fld>
            <a:endParaRPr lang="en-US"/>
          </a:p>
        </p:txBody>
      </p:sp>
      <p:sp>
        <p:nvSpPr>
          <p:cNvPr id="8" name="Footer Placeholder 7">
            <a:extLst>
              <a:ext uri="{FF2B5EF4-FFF2-40B4-BE49-F238E27FC236}">
                <a16:creationId xmlns:a16="http://schemas.microsoft.com/office/drawing/2014/main" id="{27502242-6E76-732E-0143-8BD7664FF4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C643C7-ECDA-60C1-36F4-40A1ED11A1FA}"/>
              </a:ext>
            </a:extLst>
          </p:cNvPr>
          <p:cNvSpPr>
            <a:spLocks noGrp="1"/>
          </p:cNvSpPr>
          <p:nvPr>
            <p:ph type="sldNum" sz="quarter" idx="12"/>
          </p:nvPr>
        </p:nvSpPr>
        <p:spPr/>
        <p:txBody>
          <a:bodyPr/>
          <a:lstStyle/>
          <a:p>
            <a:fld id="{B39625B2-49DA-4C36-9CB8-B67022239F28}" type="slidenum">
              <a:rPr lang="en-US" smtClean="0"/>
              <a:t>‹#›</a:t>
            </a:fld>
            <a:endParaRPr lang="en-US"/>
          </a:p>
        </p:txBody>
      </p:sp>
    </p:spTree>
    <p:extLst>
      <p:ext uri="{BB962C8B-B14F-4D97-AF65-F5344CB8AC3E}">
        <p14:creationId xmlns:p14="http://schemas.microsoft.com/office/powerpoint/2010/main" val="4003680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3CB65-E7B2-BC13-43F9-D87A821EC1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257A5-EBC1-BCA0-0335-0D697F267E7E}"/>
              </a:ext>
            </a:extLst>
          </p:cNvPr>
          <p:cNvSpPr>
            <a:spLocks noGrp="1"/>
          </p:cNvSpPr>
          <p:nvPr>
            <p:ph type="dt" sz="half" idx="10"/>
          </p:nvPr>
        </p:nvSpPr>
        <p:spPr/>
        <p:txBody>
          <a:bodyPr/>
          <a:lstStyle/>
          <a:p>
            <a:fld id="{F3950824-2956-4887-80AA-6C86649C5660}" type="datetimeFigureOut">
              <a:rPr lang="en-US" smtClean="0"/>
              <a:t>11/18/2022</a:t>
            </a:fld>
            <a:endParaRPr lang="en-US"/>
          </a:p>
        </p:txBody>
      </p:sp>
      <p:sp>
        <p:nvSpPr>
          <p:cNvPr id="4" name="Footer Placeholder 3">
            <a:extLst>
              <a:ext uri="{FF2B5EF4-FFF2-40B4-BE49-F238E27FC236}">
                <a16:creationId xmlns:a16="http://schemas.microsoft.com/office/drawing/2014/main" id="{E1D92BEC-22D7-7290-57B1-17B8BE2F0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283668-135C-4115-C1C4-81F0301D636B}"/>
              </a:ext>
            </a:extLst>
          </p:cNvPr>
          <p:cNvSpPr>
            <a:spLocks noGrp="1"/>
          </p:cNvSpPr>
          <p:nvPr>
            <p:ph type="sldNum" sz="quarter" idx="12"/>
          </p:nvPr>
        </p:nvSpPr>
        <p:spPr/>
        <p:txBody>
          <a:bodyPr/>
          <a:lstStyle/>
          <a:p>
            <a:fld id="{B39625B2-49DA-4C36-9CB8-B67022239F28}" type="slidenum">
              <a:rPr lang="en-US" smtClean="0"/>
              <a:t>‹#›</a:t>
            </a:fld>
            <a:endParaRPr lang="en-US"/>
          </a:p>
        </p:txBody>
      </p:sp>
    </p:spTree>
    <p:extLst>
      <p:ext uri="{BB962C8B-B14F-4D97-AF65-F5344CB8AC3E}">
        <p14:creationId xmlns:p14="http://schemas.microsoft.com/office/powerpoint/2010/main" val="206383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7ADED6-668A-A0E2-E2E6-12D84DD7B5F7}"/>
              </a:ext>
            </a:extLst>
          </p:cNvPr>
          <p:cNvSpPr>
            <a:spLocks noGrp="1"/>
          </p:cNvSpPr>
          <p:nvPr>
            <p:ph type="dt" sz="half" idx="10"/>
          </p:nvPr>
        </p:nvSpPr>
        <p:spPr/>
        <p:txBody>
          <a:bodyPr/>
          <a:lstStyle/>
          <a:p>
            <a:fld id="{F3950824-2956-4887-80AA-6C86649C5660}" type="datetimeFigureOut">
              <a:rPr lang="en-US" smtClean="0"/>
              <a:t>11/18/2022</a:t>
            </a:fld>
            <a:endParaRPr lang="en-US"/>
          </a:p>
        </p:txBody>
      </p:sp>
      <p:sp>
        <p:nvSpPr>
          <p:cNvPr id="3" name="Footer Placeholder 2">
            <a:extLst>
              <a:ext uri="{FF2B5EF4-FFF2-40B4-BE49-F238E27FC236}">
                <a16:creationId xmlns:a16="http://schemas.microsoft.com/office/drawing/2014/main" id="{5A399CE0-538B-EC2A-2327-CE193F2797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33C3C9-67F7-D15C-5FE8-9A4116A657C9}"/>
              </a:ext>
            </a:extLst>
          </p:cNvPr>
          <p:cNvSpPr>
            <a:spLocks noGrp="1"/>
          </p:cNvSpPr>
          <p:nvPr>
            <p:ph type="sldNum" sz="quarter" idx="12"/>
          </p:nvPr>
        </p:nvSpPr>
        <p:spPr/>
        <p:txBody>
          <a:bodyPr/>
          <a:lstStyle/>
          <a:p>
            <a:fld id="{B39625B2-49DA-4C36-9CB8-B67022239F28}" type="slidenum">
              <a:rPr lang="en-US" smtClean="0"/>
              <a:t>‹#›</a:t>
            </a:fld>
            <a:endParaRPr lang="en-US"/>
          </a:p>
        </p:txBody>
      </p:sp>
    </p:spTree>
    <p:extLst>
      <p:ext uri="{BB962C8B-B14F-4D97-AF65-F5344CB8AC3E}">
        <p14:creationId xmlns:p14="http://schemas.microsoft.com/office/powerpoint/2010/main" val="314535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30E3A-BCE1-E475-AA17-2146CD47A1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6B181-04D7-A927-B905-909EE6866D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3ED558-141E-D01D-D603-9C605B8E5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450156-5EF1-B49B-1710-1F5A97A6BE30}"/>
              </a:ext>
            </a:extLst>
          </p:cNvPr>
          <p:cNvSpPr>
            <a:spLocks noGrp="1"/>
          </p:cNvSpPr>
          <p:nvPr>
            <p:ph type="dt" sz="half" idx="10"/>
          </p:nvPr>
        </p:nvSpPr>
        <p:spPr/>
        <p:txBody>
          <a:bodyPr/>
          <a:lstStyle/>
          <a:p>
            <a:fld id="{F3950824-2956-4887-80AA-6C86649C5660}" type="datetimeFigureOut">
              <a:rPr lang="en-US" smtClean="0"/>
              <a:t>11/18/2022</a:t>
            </a:fld>
            <a:endParaRPr lang="en-US"/>
          </a:p>
        </p:txBody>
      </p:sp>
      <p:sp>
        <p:nvSpPr>
          <p:cNvPr id="6" name="Footer Placeholder 5">
            <a:extLst>
              <a:ext uri="{FF2B5EF4-FFF2-40B4-BE49-F238E27FC236}">
                <a16:creationId xmlns:a16="http://schemas.microsoft.com/office/drawing/2014/main" id="{75B8B5DD-4C7D-8C00-7934-02597A70F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701D1-EA61-7E52-3442-336F257FCE37}"/>
              </a:ext>
            </a:extLst>
          </p:cNvPr>
          <p:cNvSpPr>
            <a:spLocks noGrp="1"/>
          </p:cNvSpPr>
          <p:nvPr>
            <p:ph type="sldNum" sz="quarter" idx="12"/>
          </p:nvPr>
        </p:nvSpPr>
        <p:spPr/>
        <p:txBody>
          <a:bodyPr/>
          <a:lstStyle/>
          <a:p>
            <a:fld id="{B39625B2-49DA-4C36-9CB8-B67022239F28}" type="slidenum">
              <a:rPr lang="en-US" smtClean="0"/>
              <a:t>‹#›</a:t>
            </a:fld>
            <a:endParaRPr lang="en-US"/>
          </a:p>
        </p:txBody>
      </p:sp>
    </p:spTree>
    <p:extLst>
      <p:ext uri="{BB962C8B-B14F-4D97-AF65-F5344CB8AC3E}">
        <p14:creationId xmlns:p14="http://schemas.microsoft.com/office/powerpoint/2010/main" val="3030262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98762-B25D-96DC-3B65-4371E2BEA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15CBDD-2CEB-DEF9-9C2B-350EF2C120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D8D8D1-909E-07B3-59AD-9282E6AAA5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7238B7-D97A-6EDC-081F-4D25167017EA}"/>
              </a:ext>
            </a:extLst>
          </p:cNvPr>
          <p:cNvSpPr>
            <a:spLocks noGrp="1"/>
          </p:cNvSpPr>
          <p:nvPr>
            <p:ph type="dt" sz="half" idx="10"/>
          </p:nvPr>
        </p:nvSpPr>
        <p:spPr/>
        <p:txBody>
          <a:bodyPr/>
          <a:lstStyle/>
          <a:p>
            <a:fld id="{F3950824-2956-4887-80AA-6C86649C5660}" type="datetimeFigureOut">
              <a:rPr lang="en-US" smtClean="0"/>
              <a:t>11/18/2022</a:t>
            </a:fld>
            <a:endParaRPr lang="en-US"/>
          </a:p>
        </p:txBody>
      </p:sp>
      <p:sp>
        <p:nvSpPr>
          <p:cNvPr id="6" name="Footer Placeholder 5">
            <a:extLst>
              <a:ext uri="{FF2B5EF4-FFF2-40B4-BE49-F238E27FC236}">
                <a16:creationId xmlns:a16="http://schemas.microsoft.com/office/drawing/2014/main" id="{D1BA269F-9C3B-E625-0869-BDB375C571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6CBA58-84F4-FEA5-7CC1-D656E2D56DCA}"/>
              </a:ext>
            </a:extLst>
          </p:cNvPr>
          <p:cNvSpPr>
            <a:spLocks noGrp="1"/>
          </p:cNvSpPr>
          <p:nvPr>
            <p:ph type="sldNum" sz="quarter" idx="12"/>
          </p:nvPr>
        </p:nvSpPr>
        <p:spPr/>
        <p:txBody>
          <a:bodyPr/>
          <a:lstStyle/>
          <a:p>
            <a:fld id="{B39625B2-49DA-4C36-9CB8-B67022239F28}" type="slidenum">
              <a:rPr lang="en-US" smtClean="0"/>
              <a:t>‹#›</a:t>
            </a:fld>
            <a:endParaRPr lang="en-US"/>
          </a:p>
        </p:txBody>
      </p:sp>
    </p:spTree>
    <p:extLst>
      <p:ext uri="{BB962C8B-B14F-4D97-AF65-F5344CB8AC3E}">
        <p14:creationId xmlns:p14="http://schemas.microsoft.com/office/powerpoint/2010/main" val="252612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59921D-8B4B-99BC-8AB3-58E7738902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368440-AFA1-82C4-CEFB-A66A733F47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0A968-F207-4FEB-B695-EB8A0749BF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50824-2956-4887-80AA-6C86649C5660}" type="datetimeFigureOut">
              <a:rPr lang="en-US" smtClean="0"/>
              <a:t>11/18/2022</a:t>
            </a:fld>
            <a:endParaRPr lang="en-US"/>
          </a:p>
        </p:txBody>
      </p:sp>
      <p:sp>
        <p:nvSpPr>
          <p:cNvPr id="5" name="Footer Placeholder 4">
            <a:extLst>
              <a:ext uri="{FF2B5EF4-FFF2-40B4-BE49-F238E27FC236}">
                <a16:creationId xmlns:a16="http://schemas.microsoft.com/office/drawing/2014/main" id="{16B74A0C-F854-1373-F777-3836115B8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77CCD1-8314-1DE6-32CB-AD9DA1291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625B2-49DA-4C36-9CB8-B67022239F28}" type="slidenum">
              <a:rPr lang="en-US" smtClean="0"/>
              <a:t>‹#›</a:t>
            </a:fld>
            <a:endParaRPr lang="en-US"/>
          </a:p>
        </p:txBody>
      </p:sp>
    </p:spTree>
    <p:extLst>
      <p:ext uri="{BB962C8B-B14F-4D97-AF65-F5344CB8AC3E}">
        <p14:creationId xmlns:p14="http://schemas.microsoft.com/office/powerpoint/2010/main" val="379156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63.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4.jpeg"/><Relationship Id="rId7"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 Id="rId9" Type="http://schemas.openxmlformats.org/officeDocument/2006/relationships/image" Target="../media/image69.jpeg"/></Relationships>
</file>

<file path=ppt/slides/_rels/slide13.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4.jpeg"/><Relationship Id="rId7" Type="http://schemas.openxmlformats.org/officeDocument/2006/relationships/image" Target="../media/image73.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1.emf"/><Relationship Id="rId10" Type="http://schemas.openxmlformats.org/officeDocument/2006/relationships/image" Target="../media/image76.emf"/><Relationship Id="rId4" Type="http://schemas.openxmlformats.org/officeDocument/2006/relationships/image" Target="../media/image70.emf"/><Relationship Id="rId9" Type="http://schemas.openxmlformats.org/officeDocument/2006/relationships/image" Target="../media/image75.emf"/></Relationships>
</file>

<file path=ppt/slides/_rels/slide14.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4.jpeg"/><Relationship Id="rId7"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jpeg"/><Relationship Id="rId5" Type="http://schemas.openxmlformats.org/officeDocument/2006/relationships/image" Target="../media/image78.png"/><Relationship Id="rId10" Type="http://schemas.openxmlformats.org/officeDocument/2006/relationships/image" Target="../media/image83.jpeg"/><Relationship Id="rId4" Type="http://schemas.openxmlformats.org/officeDocument/2006/relationships/image" Target="../media/image77.png"/><Relationship Id="rId9" Type="http://schemas.openxmlformats.org/officeDocument/2006/relationships/image" Target="../media/image82.jpeg"/></Relationships>
</file>

<file path=ppt/slides/_rels/slide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image" Target="../media/image4.jpeg"/><Relationship Id="rId4" Type="http://schemas.openxmlformats.org/officeDocument/2006/relationships/image" Target="../media/image86.jpeg"/></Relationships>
</file>

<file path=ppt/slides/_rels/slide16.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8.png"/><Relationship Id="rId7" Type="http://schemas.openxmlformats.org/officeDocument/2006/relationships/image" Target="../media/image9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4.jpeg"/><Relationship Id="rId4" Type="http://schemas.openxmlformats.org/officeDocument/2006/relationships/image" Target="../media/image89.jpeg"/></Relationships>
</file>

<file path=ppt/slides/_rels/slide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94.pn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hyperlink" Target="mailto:mckinnonje@ecu.edu"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gif"/><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jpeg"/><Relationship Id="rId10" Type="http://schemas.openxmlformats.org/officeDocument/2006/relationships/image" Target="../media/image28.jpg"/><Relationship Id="rId4" Type="http://schemas.openxmlformats.org/officeDocument/2006/relationships/image" Target="../media/image24.tiff"/><Relationship Id="rId9" Type="http://schemas.openxmlformats.org/officeDocument/2006/relationships/image" Target="../media/image27.tiff"/></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4.jpeg"/><Relationship Id="rId2" Type="http://schemas.openxmlformats.org/officeDocument/2006/relationships/image" Target="../media/image31.jpeg"/><Relationship Id="rId16"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4.jpe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181138" y="134996"/>
            <a:ext cx="9345335"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POW/MIA Survey and Recovery</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E0C187BA-D886-F536-BF64-BD3CEA40E6C8}"/>
              </a:ext>
            </a:extLst>
          </p:cNvPr>
          <p:cNvSpPr txBox="1"/>
          <p:nvPr/>
        </p:nvSpPr>
        <p:spPr>
          <a:xfrm>
            <a:off x="89988" y="1137943"/>
            <a:ext cx="5333132" cy="1477328"/>
          </a:xfrm>
          <a:prstGeom prst="rect">
            <a:avLst/>
          </a:prstGeom>
          <a:noFill/>
          <a:ln>
            <a:solidFill>
              <a:srgbClr val="502D7F"/>
            </a:solidFill>
            <a:prstDash val="lgDashDotDot"/>
          </a:ln>
        </p:spPr>
        <p:txBody>
          <a:bodyPr wrap="square">
            <a:spAutoFit/>
          </a:bodyPr>
          <a:lstStyle/>
          <a:p>
            <a:r>
              <a:rPr lang="en-US" sz="1800" b="1" dirty="0">
                <a:solidFill>
                  <a:srgbClr val="502D7F"/>
                </a:solidFill>
                <a:latin typeface="Garamond" panose="02020404030301010803" pitchFamily="18" charset="0"/>
              </a:rPr>
              <a:t>Jennifer F. McKinnon</a:t>
            </a:r>
          </a:p>
          <a:p>
            <a:r>
              <a:rPr lang="en-US" dirty="0">
                <a:solidFill>
                  <a:srgbClr val="502D7F"/>
                </a:solidFill>
                <a:latin typeface="Garamond" panose="02020404030301010803" pitchFamily="18" charset="0"/>
              </a:rPr>
              <a:t>Professor</a:t>
            </a:r>
          </a:p>
          <a:p>
            <a:r>
              <a:rPr lang="en-US" sz="1800" dirty="0">
                <a:solidFill>
                  <a:srgbClr val="502D7F"/>
                </a:solidFill>
                <a:latin typeface="Garamond" panose="02020404030301010803" pitchFamily="18" charset="0"/>
              </a:rPr>
              <a:t>Program in Maritime Studies</a:t>
            </a:r>
          </a:p>
          <a:p>
            <a:r>
              <a:rPr lang="en-US" sz="1800" dirty="0">
                <a:solidFill>
                  <a:srgbClr val="502D7F"/>
                </a:solidFill>
                <a:latin typeface="Garamond" panose="02020404030301010803" pitchFamily="18" charset="0"/>
              </a:rPr>
              <a:t>Department of History</a:t>
            </a:r>
          </a:p>
          <a:p>
            <a:r>
              <a:rPr lang="en-US" dirty="0">
                <a:solidFill>
                  <a:srgbClr val="502D7F"/>
                </a:solidFill>
                <a:latin typeface="Garamond" panose="02020404030301010803" pitchFamily="18" charset="0"/>
              </a:rPr>
              <a:t>Thomas Harriot College of Arts &amp; Sciences</a:t>
            </a:r>
          </a:p>
        </p:txBody>
      </p:sp>
      <p:sp>
        <p:nvSpPr>
          <p:cNvPr id="13" name="TextBox 12">
            <a:extLst>
              <a:ext uri="{FF2B5EF4-FFF2-40B4-BE49-F238E27FC236}">
                <a16:creationId xmlns:a16="http://schemas.microsoft.com/office/drawing/2014/main" id="{3F84B086-C032-0449-5C72-2C10D5A30D0E}"/>
              </a:ext>
            </a:extLst>
          </p:cNvPr>
          <p:cNvSpPr txBox="1"/>
          <p:nvPr/>
        </p:nvSpPr>
        <p:spPr>
          <a:xfrm>
            <a:off x="89988" y="5070146"/>
            <a:ext cx="5333133" cy="1754326"/>
          </a:xfrm>
          <a:prstGeom prst="rect">
            <a:avLst/>
          </a:prstGeom>
          <a:noFill/>
          <a:ln>
            <a:solidFill>
              <a:srgbClr val="502D7F"/>
            </a:solidFill>
            <a:prstDash val="lgDashDotDot"/>
          </a:ln>
        </p:spPr>
        <p:txBody>
          <a:bodyPr wrap="square">
            <a:spAutoFit/>
          </a:bodyPr>
          <a:lstStyle/>
          <a:p>
            <a:r>
              <a:rPr lang="en-US" sz="1800" b="1" dirty="0">
                <a:solidFill>
                  <a:srgbClr val="502D7F"/>
                </a:solidFill>
                <a:latin typeface="Garamond" panose="02020404030301010803" pitchFamily="18" charset="0"/>
              </a:rPr>
              <a:t>Funding</a:t>
            </a:r>
          </a:p>
          <a:p>
            <a:r>
              <a:rPr lang="en-US" sz="1800" dirty="0">
                <a:solidFill>
                  <a:srgbClr val="502D7F"/>
                </a:solidFill>
                <a:latin typeface="Garamond" panose="02020404030301010803" pitchFamily="18" charset="0"/>
              </a:rPr>
              <a:t>DOD/DPAA Research Fellow 2017-present </a:t>
            </a:r>
            <a:r>
              <a:rPr lang="en-US" sz="1800" b="1" dirty="0">
                <a:solidFill>
                  <a:srgbClr val="502D7F"/>
                </a:solidFill>
                <a:latin typeface="Garamond" panose="02020404030301010803" pitchFamily="18" charset="0"/>
              </a:rPr>
              <a:t>413,484.00</a:t>
            </a:r>
          </a:p>
          <a:p>
            <a:r>
              <a:rPr lang="en-US" dirty="0">
                <a:solidFill>
                  <a:srgbClr val="502D7F"/>
                </a:solidFill>
                <a:latin typeface="Garamond" panose="02020404030301010803" pitchFamily="18" charset="0"/>
              </a:rPr>
              <a:t>DOD/DPAA Projects 2017- present </a:t>
            </a:r>
            <a:r>
              <a:rPr lang="en-US" b="1" dirty="0">
                <a:solidFill>
                  <a:srgbClr val="502D7F"/>
                </a:solidFill>
                <a:latin typeface="Garamond" panose="02020404030301010803" pitchFamily="18" charset="0"/>
              </a:rPr>
              <a:t>929,296.00</a:t>
            </a:r>
          </a:p>
          <a:p>
            <a:r>
              <a:rPr lang="en-US" dirty="0">
                <a:solidFill>
                  <a:srgbClr val="502D7F"/>
                </a:solidFill>
                <a:latin typeface="Garamond" panose="02020404030301010803" pitchFamily="18" charset="0"/>
              </a:rPr>
              <a:t>DOD/DPAA Innovation Project </a:t>
            </a:r>
            <a:r>
              <a:rPr lang="en-US" b="1" dirty="0">
                <a:solidFill>
                  <a:srgbClr val="502D7F"/>
                </a:solidFill>
                <a:latin typeface="Garamond" panose="02020404030301010803" pitchFamily="18" charset="0"/>
              </a:rPr>
              <a:t>442,450.00</a:t>
            </a:r>
          </a:p>
          <a:p>
            <a:r>
              <a:rPr lang="en-US" dirty="0">
                <a:solidFill>
                  <a:srgbClr val="502D7F"/>
                </a:solidFill>
                <a:latin typeface="Garamond" panose="02020404030301010803" pitchFamily="18" charset="0"/>
              </a:rPr>
              <a:t>DOD/DPAA 2023 Planned Projects </a:t>
            </a:r>
            <a:r>
              <a:rPr lang="en-US" b="1" dirty="0">
                <a:solidFill>
                  <a:srgbClr val="502D7F"/>
                </a:solidFill>
                <a:latin typeface="Garamond" panose="02020404030301010803" pitchFamily="18" charset="0"/>
              </a:rPr>
              <a:t>520,449.00</a:t>
            </a:r>
          </a:p>
          <a:p>
            <a:r>
              <a:rPr lang="en-US" b="1" dirty="0">
                <a:solidFill>
                  <a:srgbClr val="502D7F"/>
                </a:solidFill>
                <a:latin typeface="Garamond" panose="02020404030301010803" pitchFamily="18" charset="0"/>
              </a:rPr>
              <a:t>Total 2,305,679.00 (2017-2023)</a:t>
            </a:r>
          </a:p>
        </p:txBody>
      </p:sp>
      <p:sp>
        <p:nvSpPr>
          <p:cNvPr id="19" name="TextBox 18">
            <a:extLst>
              <a:ext uri="{FF2B5EF4-FFF2-40B4-BE49-F238E27FC236}">
                <a16:creationId xmlns:a16="http://schemas.microsoft.com/office/drawing/2014/main" id="{22AB05B4-81A4-4D89-A7E4-FEC98C685FAD}"/>
              </a:ext>
            </a:extLst>
          </p:cNvPr>
          <p:cNvSpPr txBox="1"/>
          <p:nvPr/>
        </p:nvSpPr>
        <p:spPr>
          <a:xfrm>
            <a:off x="89989" y="2686385"/>
            <a:ext cx="5333133" cy="2308324"/>
          </a:xfrm>
          <a:prstGeom prst="rect">
            <a:avLst/>
          </a:prstGeom>
          <a:noFill/>
          <a:ln>
            <a:solidFill>
              <a:srgbClr val="502D7F"/>
            </a:solidFill>
            <a:prstDash val="lgDashDotDot"/>
          </a:ln>
        </p:spPr>
        <p:txBody>
          <a:bodyPr wrap="square">
            <a:spAutoFit/>
          </a:bodyPr>
          <a:lstStyle/>
          <a:p>
            <a:r>
              <a:rPr lang="en-US" sz="1800" b="1" dirty="0">
                <a:solidFill>
                  <a:srgbClr val="502D7F"/>
                </a:solidFill>
                <a:latin typeface="Garamond" panose="02020404030301010803" pitchFamily="18" charset="0"/>
              </a:rPr>
              <a:t>Research Topics</a:t>
            </a:r>
          </a:p>
          <a:p>
            <a:r>
              <a:rPr lang="en-US" dirty="0">
                <a:solidFill>
                  <a:srgbClr val="502D7F"/>
                </a:solidFill>
                <a:latin typeface="Garamond" panose="02020404030301010803" pitchFamily="18" charset="0"/>
              </a:rPr>
              <a:t>Search, survey, excavation, and recovery of underwater cultural heritage</a:t>
            </a:r>
          </a:p>
          <a:p>
            <a:r>
              <a:rPr lang="en-US" dirty="0">
                <a:solidFill>
                  <a:srgbClr val="502D7F"/>
                </a:solidFill>
                <a:latin typeface="Garamond" panose="02020404030301010803" pitchFamily="18" charset="0"/>
              </a:rPr>
              <a:t>         LIDAR, Magnetometry, Sonar (Sector, Side Scan,     </a:t>
            </a:r>
          </a:p>
          <a:p>
            <a:r>
              <a:rPr lang="en-US" dirty="0">
                <a:solidFill>
                  <a:srgbClr val="502D7F"/>
                </a:solidFill>
                <a:latin typeface="Garamond" panose="02020404030301010803" pitchFamily="18" charset="0"/>
              </a:rPr>
              <a:t>         Sub-bottom,), AUV, ROV, Photogrammetry, </a:t>
            </a:r>
          </a:p>
          <a:p>
            <a:r>
              <a:rPr lang="en-US" dirty="0">
                <a:solidFill>
                  <a:srgbClr val="502D7F"/>
                </a:solidFill>
                <a:latin typeface="Garamond" panose="02020404030301010803" pitchFamily="18" charset="0"/>
              </a:rPr>
              <a:t>         Ground Penetrating Radar, Resistivity, AI </a:t>
            </a:r>
          </a:p>
          <a:p>
            <a:r>
              <a:rPr lang="en-US" dirty="0">
                <a:solidFill>
                  <a:srgbClr val="502D7F"/>
                </a:solidFill>
                <a:latin typeface="Garamond" panose="02020404030301010803" pitchFamily="18" charset="0"/>
              </a:rPr>
              <a:t>Special Forces veteran rehabilitative therapy events and engagement</a:t>
            </a:r>
          </a:p>
        </p:txBody>
      </p:sp>
      <p:pic>
        <p:nvPicPr>
          <p:cNvPr id="20" name="Picture 19">
            <a:extLst>
              <a:ext uri="{FF2B5EF4-FFF2-40B4-BE49-F238E27FC236}">
                <a16:creationId xmlns:a16="http://schemas.microsoft.com/office/drawing/2014/main" id="{892A51DB-C069-05C3-C6C1-4D7338BD1B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2171" y="4108910"/>
            <a:ext cx="3203834" cy="2402876"/>
          </a:xfrm>
          <a:prstGeom prst="rect">
            <a:avLst/>
          </a:prstGeom>
          <a:ln w="38100">
            <a:noFill/>
          </a:ln>
        </p:spPr>
      </p:pic>
      <p:pic>
        <p:nvPicPr>
          <p:cNvPr id="22" name="Picture 21" descr="A screenshot of a cell phone&#10;&#10;Description automatically generated">
            <a:extLst>
              <a:ext uri="{FF2B5EF4-FFF2-40B4-BE49-F238E27FC236}">
                <a16:creationId xmlns:a16="http://schemas.microsoft.com/office/drawing/2014/main" id="{545DB81E-18C1-096D-C55C-B28D3D5ECE0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812168" y="1456712"/>
            <a:ext cx="3203837" cy="2475692"/>
          </a:xfrm>
          <a:prstGeom prst="rect">
            <a:avLst/>
          </a:prstGeom>
        </p:spPr>
      </p:pic>
      <p:pic>
        <p:nvPicPr>
          <p:cNvPr id="23" name="Picture 22">
            <a:extLst>
              <a:ext uri="{FF2B5EF4-FFF2-40B4-BE49-F238E27FC236}">
                <a16:creationId xmlns:a16="http://schemas.microsoft.com/office/drawing/2014/main" id="{45394E37-AC28-BA83-FEC4-FAE3539540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pic>
        <p:nvPicPr>
          <p:cNvPr id="24" name="Content Placeholder 6" descr="A person riding a wave on a surfboard in the water&#10;&#10;Description automatically generated">
            <a:extLst>
              <a:ext uri="{FF2B5EF4-FFF2-40B4-BE49-F238E27FC236}">
                <a16:creationId xmlns:a16="http://schemas.microsoft.com/office/drawing/2014/main" id="{1F7F775F-B1FD-4F02-9E6D-555C2CCE3AB6}"/>
              </a:ext>
            </a:extLst>
          </p:cNvPr>
          <p:cNvPicPr>
            <a:picLocks noGrp="1" noChangeAspect="1"/>
          </p:cNvPicPr>
          <p:nvPr/>
        </p:nvPicPr>
        <p:blipFill>
          <a:blip r:embed="rId6" cstate="hqprint">
            <a:extLst>
              <a:ext uri="{28A0092B-C50C-407E-A947-70E740481C1C}">
                <a14:useLocalDpi xmlns:a14="http://schemas.microsoft.com/office/drawing/2010/main"/>
              </a:ext>
            </a:extLst>
          </a:blip>
          <a:stretch>
            <a:fillRect/>
          </a:stretch>
        </p:blipFill>
        <p:spPr>
          <a:xfrm>
            <a:off x="5505158" y="4108910"/>
            <a:ext cx="3203836" cy="2402876"/>
          </a:xfrm>
          <a:prstGeom prst="rect">
            <a:avLst/>
          </a:prstGeom>
          <a:ln w="31750">
            <a:noFill/>
          </a:ln>
        </p:spPr>
      </p:pic>
      <p:pic>
        <p:nvPicPr>
          <p:cNvPr id="3" name="Picture 2">
            <a:extLst>
              <a:ext uri="{FF2B5EF4-FFF2-40B4-BE49-F238E27FC236}">
                <a16:creationId xmlns:a16="http://schemas.microsoft.com/office/drawing/2014/main" id="{69EAC419-88AC-08CE-B156-3BA002C2654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505158" y="1456711"/>
            <a:ext cx="3251608" cy="2512607"/>
          </a:xfrm>
          <a:prstGeom prst="rect">
            <a:avLst/>
          </a:prstGeom>
        </p:spPr>
      </p:pic>
    </p:spTree>
    <p:extLst>
      <p:ext uri="{BB962C8B-B14F-4D97-AF65-F5344CB8AC3E}">
        <p14:creationId xmlns:p14="http://schemas.microsoft.com/office/powerpoint/2010/main" val="3940356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181138" y="134996"/>
            <a:ext cx="9345335"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Saipan, CNMI 2018 Part II</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E73D255-BC1C-C3A9-0738-86B24712DA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pic>
        <p:nvPicPr>
          <p:cNvPr id="2" name="Picture 1">
            <a:extLst>
              <a:ext uri="{FF2B5EF4-FFF2-40B4-BE49-F238E27FC236}">
                <a16:creationId xmlns:a16="http://schemas.microsoft.com/office/drawing/2014/main" id="{DECE08BA-ECE8-E8A9-6FAF-E4A690A03F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17580" y="1269852"/>
            <a:ext cx="2830714" cy="2649428"/>
          </a:xfrm>
          <a:prstGeom prst="rect">
            <a:avLst/>
          </a:prstGeom>
          <a:ln w="38100">
            <a:noFill/>
          </a:ln>
        </p:spPr>
      </p:pic>
      <p:pic>
        <p:nvPicPr>
          <p:cNvPr id="5" name="Picture 4">
            <a:extLst>
              <a:ext uri="{FF2B5EF4-FFF2-40B4-BE49-F238E27FC236}">
                <a16:creationId xmlns:a16="http://schemas.microsoft.com/office/drawing/2014/main" id="{2866FE64-FF5D-4230-43A6-7391F0451B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3778" y="1269852"/>
            <a:ext cx="2530204" cy="2649428"/>
          </a:xfrm>
          <a:prstGeom prst="rect">
            <a:avLst/>
          </a:prstGeom>
          <a:ln w="38100">
            <a:noFill/>
          </a:ln>
        </p:spPr>
      </p:pic>
      <p:pic>
        <p:nvPicPr>
          <p:cNvPr id="6" name="image15.jpeg">
            <a:extLst>
              <a:ext uri="{FF2B5EF4-FFF2-40B4-BE49-F238E27FC236}">
                <a16:creationId xmlns:a16="http://schemas.microsoft.com/office/drawing/2014/main" id="{D43448DD-5451-26B3-04AC-A224C14EC223}"/>
              </a:ext>
            </a:extLst>
          </p:cNvPr>
          <p:cNvPicPr/>
          <p:nvPr/>
        </p:nvPicPr>
        <p:blipFill>
          <a:blip r:embed="rId6" cstate="screen">
            <a:extLst>
              <a:ext uri="{28A0092B-C50C-407E-A947-70E740481C1C}">
                <a14:useLocalDpi xmlns:a14="http://schemas.microsoft.com/office/drawing/2010/main"/>
              </a:ext>
            </a:extLst>
          </a:blip>
          <a:stretch>
            <a:fillRect/>
          </a:stretch>
        </p:blipFill>
        <p:spPr>
          <a:xfrm>
            <a:off x="1262763" y="4092554"/>
            <a:ext cx="3251792" cy="2438653"/>
          </a:xfrm>
          <a:prstGeom prst="rect">
            <a:avLst/>
          </a:prstGeom>
          <a:ln w="38100">
            <a:noFill/>
          </a:ln>
        </p:spPr>
      </p:pic>
      <p:pic>
        <p:nvPicPr>
          <p:cNvPr id="7" name="image21.png">
            <a:extLst>
              <a:ext uri="{FF2B5EF4-FFF2-40B4-BE49-F238E27FC236}">
                <a16:creationId xmlns:a16="http://schemas.microsoft.com/office/drawing/2014/main" id="{6129AA7E-B497-1B6E-EDC2-F8A93237566F}"/>
              </a:ext>
            </a:extLst>
          </p:cNvPr>
          <p:cNvPicPr/>
          <p:nvPr/>
        </p:nvPicPr>
        <p:blipFill>
          <a:blip r:embed="rId7" cstate="screen">
            <a:extLst>
              <a:ext uri="{28A0092B-C50C-407E-A947-70E740481C1C}">
                <a14:useLocalDpi xmlns:a14="http://schemas.microsoft.com/office/drawing/2010/main"/>
              </a:ext>
            </a:extLst>
          </a:blip>
          <a:stretch>
            <a:fillRect/>
          </a:stretch>
        </p:blipFill>
        <p:spPr>
          <a:xfrm>
            <a:off x="4613476" y="4092554"/>
            <a:ext cx="5966195" cy="2438653"/>
          </a:xfrm>
          <a:prstGeom prst="rect">
            <a:avLst/>
          </a:prstGeom>
          <a:ln w="38100">
            <a:noFill/>
          </a:ln>
        </p:spPr>
      </p:pic>
      <p:sp>
        <p:nvSpPr>
          <p:cNvPr id="13" name="Text Box 4">
            <a:extLst>
              <a:ext uri="{FF2B5EF4-FFF2-40B4-BE49-F238E27FC236}">
                <a16:creationId xmlns:a16="http://schemas.microsoft.com/office/drawing/2014/main" id="{B131E2D6-901C-35C6-336A-59DE4CCFA611}"/>
              </a:ext>
            </a:extLst>
          </p:cNvPr>
          <p:cNvSpPr txBox="1">
            <a:spLocks noChangeArrowheads="1"/>
          </p:cNvSpPr>
          <p:nvPr/>
        </p:nvSpPr>
        <p:spPr bwMode="auto">
          <a:xfrm>
            <a:off x="7040349" y="1378848"/>
            <a:ext cx="4196269"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chemeClr val="accent1"/>
              </a:buClr>
              <a:buNone/>
            </a:pPr>
            <a:r>
              <a:rPr lang="en-US" altLang="en-US" sz="1600" dirty="0">
                <a:solidFill>
                  <a:srgbClr val="502D7F"/>
                </a:solidFill>
                <a:latin typeface="Garamond" panose="02020404030301010803" pitchFamily="18" charset="0"/>
                <a:cs typeface="Arial" panose="020B0604020202020204" pitchFamily="34" charset="0"/>
              </a:rPr>
              <a:t>7 days of searches</a:t>
            </a:r>
          </a:p>
          <a:p>
            <a:pPr eaLnBrk="1" hangingPunct="1">
              <a:spcBef>
                <a:spcPct val="50000"/>
              </a:spcBef>
              <a:buClr>
                <a:schemeClr val="accent1"/>
              </a:buClr>
              <a:buNone/>
            </a:pPr>
            <a:r>
              <a:rPr lang="en-US" altLang="en-US" sz="1600" dirty="0">
                <a:solidFill>
                  <a:srgbClr val="502D7F"/>
                </a:solidFill>
                <a:latin typeface="Garamond" panose="02020404030301010803" pitchFamily="18" charset="0"/>
                <a:cs typeface="Arial" panose="020B0604020202020204" pitchFamily="34" charset="0"/>
              </a:rPr>
              <a:t>220 dives conducted</a:t>
            </a:r>
          </a:p>
          <a:p>
            <a:pPr eaLnBrk="1" hangingPunct="1">
              <a:spcBef>
                <a:spcPct val="50000"/>
              </a:spcBef>
              <a:buClr>
                <a:schemeClr val="accent1"/>
              </a:buClr>
              <a:buNone/>
            </a:pPr>
            <a:r>
              <a:rPr lang="en-US" altLang="en-US" sz="1600" dirty="0">
                <a:solidFill>
                  <a:srgbClr val="502D7F"/>
                </a:solidFill>
                <a:latin typeface="Garamond" panose="02020404030301010803" pitchFamily="18" charset="0"/>
                <a:cs typeface="Arial" panose="020B0604020202020204" pitchFamily="34" charset="0"/>
              </a:rPr>
              <a:t>     130 dive hours</a:t>
            </a:r>
          </a:p>
          <a:p>
            <a:pPr eaLnBrk="1" hangingPunct="1">
              <a:spcBef>
                <a:spcPct val="50000"/>
              </a:spcBef>
              <a:buClr>
                <a:schemeClr val="accent1"/>
              </a:buClr>
              <a:buNone/>
            </a:pPr>
            <a:r>
              <a:rPr lang="en-US" altLang="en-US" sz="1600" dirty="0">
                <a:solidFill>
                  <a:srgbClr val="502D7F"/>
                </a:solidFill>
                <a:latin typeface="Garamond" panose="02020404030301010803" pitchFamily="18" charset="0"/>
                <a:cs typeface="Arial" panose="020B0604020202020204" pitchFamily="34" charset="0"/>
              </a:rPr>
              <a:t>82 targets ground-</a:t>
            </a:r>
            <a:r>
              <a:rPr lang="en-US" altLang="en-US" sz="1600" dirty="0" err="1">
                <a:solidFill>
                  <a:srgbClr val="502D7F"/>
                </a:solidFill>
                <a:latin typeface="Garamond" panose="02020404030301010803" pitchFamily="18" charset="0"/>
                <a:cs typeface="Arial" panose="020B0604020202020204" pitchFamily="34" charset="0"/>
              </a:rPr>
              <a:t>truthed</a:t>
            </a:r>
            <a:endParaRPr lang="en-US" altLang="en-US" sz="1600" dirty="0">
              <a:solidFill>
                <a:srgbClr val="502D7F"/>
              </a:solidFill>
              <a:latin typeface="Garamond" panose="02020404030301010803" pitchFamily="18" charset="0"/>
              <a:cs typeface="Arial" panose="020B0604020202020204" pitchFamily="34" charset="0"/>
            </a:endParaRPr>
          </a:p>
          <a:p>
            <a:pPr eaLnBrk="1" hangingPunct="1">
              <a:spcBef>
                <a:spcPct val="50000"/>
              </a:spcBef>
              <a:buClr>
                <a:schemeClr val="accent1"/>
              </a:buClr>
              <a:buNone/>
            </a:pPr>
            <a:r>
              <a:rPr lang="en-US" altLang="en-US" sz="1600" dirty="0">
                <a:solidFill>
                  <a:srgbClr val="502D7F"/>
                </a:solidFill>
                <a:latin typeface="Garamond" panose="02020404030301010803" pitchFamily="18" charset="0"/>
                <a:cs typeface="Arial" panose="020B0604020202020204" pitchFamily="34" charset="0"/>
              </a:rPr>
              <a:t>     6,714 sq. meters searched</a:t>
            </a:r>
          </a:p>
          <a:p>
            <a:pPr eaLnBrk="1" hangingPunct="1">
              <a:spcBef>
                <a:spcPct val="50000"/>
              </a:spcBef>
              <a:buClr>
                <a:schemeClr val="accent1"/>
              </a:buClr>
              <a:buNone/>
            </a:pPr>
            <a:r>
              <a:rPr lang="en-US" altLang="en-US" sz="1600" dirty="0">
                <a:solidFill>
                  <a:srgbClr val="502D7F"/>
                </a:solidFill>
                <a:latin typeface="Garamond" panose="02020404030301010803" pitchFamily="18" charset="0"/>
                <a:cs typeface="Arial" panose="020B0604020202020204" pitchFamily="34" charset="0"/>
              </a:rPr>
              <a:t>Located a potential aircraft that warranted future investigation</a:t>
            </a:r>
          </a:p>
        </p:txBody>
      </p:sp>
    </p:spTree>
    <p:extLst>
      <p:ext uri="{BB962C8B-B14F-4D97-AF65-F5344CB8AC3E}">
        <p14:creationId xmlns:p14="http://schemas.microsoft.com/office/powerpoint/2010/main" val="2057553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181138" y="134996"/>
            <a:ext cx="9345335"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Saipan, CNMI 2019</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F9C3F0C1-AA18-CBBE-AA97-399CAF0F8F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3413" y="1254359"/>
            <a:ext cx="7291527" cy="5468645"/>
          </a:xfrm>
          <a:prstGeom prst="rect">
            <a:avLst/>
          </a:prstGeom>
        </p:spPr>
      </p:pic>
      <p:pic>
        <p:nvPicPr>
          <p:cNvPr id="3" name="Picture 2">
            <a:extLst>
              <a:ext uri="{FF2B5EF4-FFF2-40B4-BE49-F238E27FC236}">
                <a16:creationId xmlns:a16="http://schemas.microsoft.com/office/drawing/2014/main" id="{84350754-4849-483A-25ED-E8607A34B2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9248" y="4108335"/>
            <a:ext cx="3486225" cy="2614669"/>
          </a:xfrm>
          <a:prstGeom prst="rect">
            <a:avLst/>
          </a:prstGeom>
          <a:ln w="38100">
            <a:noFill/>
          </a:ln>
        </p:spPr>
      </p:pic>
      <p:pic>
        <p:nvPicPr>
          <p:cNvPr id="4" name="Picture 3">
            <a:extLst>
              <a:ext uri="{FF2B5EF4-FFF2-40B4-BE49-F238E27FC236}">
                <a16:creationId xmlns:a16="http://schemas.microsoft.com/office/drawing/2014/main" id="{0B303E32-0EEF-EF9A-42D5-590DC3B9B7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9248" y="1296476"/>
            <a:ext cx="3486225" cy="2614669"/>
          </a:xfrm>
          <a:prstGeom prst="rect">
            <a:avLst/>
          </a:prstGeom>
          <a:ln w="38100">
            <a:noFill/>
          </a:ln>
        </p:spPr>
      </p:pic>
      <p:pic>
        <p:nvPicPr>
          <p:cNvPr id="5" name="Picture 4">
            <a:extLst>
              <a:ext uri="{FF2B5EF4-FFF2-40B4-BE49-F238E27FC236}">
                <a16:creationId xmlns:a16="http://schemas.microsoft.com/office/drawing/2014/main" id="{0A5E8F1D-DF2B-04EC-6A6E-EFB2172651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spTree>
    <p:extLst>
      <p:ext uri="{BB962C8B-B14F-4D97-AF65-F5344CB8AC3E}">
        <p14:creationId xmlns:p14="http://schemas.microsoft.com/office/powerpoint/2010/main" val="1729168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181138" y="134996"/>
            <a:ext cx="9345335"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Saipan, CNMI 2019</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BE66BDDE-C10E-8953-DA5F-4AF719649F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grpSp>
        <p:nvGrpSpPr>
          <p:cNvPr id="19" name="Group 18">
            <a:extLst>
              <a:ext uri="{FF2B5EF4-FFF2-40B4-BE49-F238E27FC236}">
                <a16:creationId xmlns:a16="http://schemas.microsoft.com/office/drawing/2014/main" id="{B2254F5B-E103-1986-FD91-EA28D949A367}"/>
              </a:ext>
            </a:extLst>
          </p:cNvPr>
          <p:cNvGrpSpPr/>
          <p:nvPr/>
        </p:nvGrpSpPr>
        <p:grpSpPr>
          <a:xfrm>
            <a:off x="157511" y="3247344"/>
            <a:ext cx="3776401" cy="3428930"/>
            <a:chOff x="4563555" y="-8389"/>
            <a:chExt cx="7617260" cy="6916388"/>
          </a:xfrm>
        </p:grpSpPr>
        <p:pic>
          <p:nvPicPr>
            <p:cNvPr id="8" name="Content Placeholder 4">
              <a:extLst>
                <a:ext uri="{FF2B5EF4-FFF2-40B4-BE49-F238E27FC236}">
                  <a16:creationId xmlns:a16="http://schemas.microsoft.com/office/drawing/2014/main" id="{04D6AE4D-61C3-A58D-8E50-0E89375BCDC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63555" y="-8389"/>
              <a:ext cx="7617260" cy="6916388"/>
            </a:xfrm>
            <a:prstGeom prst="rect">
              <a:avLst/>
            </a:prstGeom>
            <a:effectLst/>
          </p:spPr>
        </p:pic>
        <p:sp>
          <p:nvSpPr>
            <p:cNvPr id="9" name="Freeform: Shape 8">
              <a:extLst>
                <a:ext uri="{FF2B5EF4-FFF2-40B4-BE49-F238E27FC236}">
                  <a16:creationId xmlns:a16="http://schemas.microsoft.com/office/drawing/2014/main" id="{29FE849E-4247-94F2-4D18-9F04DC46AAA0}"/>
                </a:ext>
              </a:extLst>
            </p:cNvPr>
            <p:cNvSpPr/>
            <p:nvPr/>
          </p:nvSpPr>
          <p:spPr>
            <a:xfrm>
              <a:off x="5620624" y="4630723"/>
              <a:ext cx="478172" cy="444616"/>
            </a:xfrm>
            <a:custGeom>
              <a:avLst/>
              <a:gdLst>
                <a:gd name="connsiteX0" fmla="*/ 0 w 478172"/>
                <a:gd name="connsiteY0" fmla="*/ 444616 h 444616"/>
                <a:gd name="connsiteX1" fmla="*/ 0 w 478172"/>
                <a:gd name="connsiteY1" fmla="*/ 243281 h 444616"/>
                <a:gd name="connsiteX2" fmla="*/ 394282 w 478172"/>
                <a:gd name="connsiteY2" fmla="*/ 0 h 444616"/>
                <a:gd name="connsiteX3" fmla="*/ 478172 w 478172"/>
                <a:gd name="connsiteY3" fmla="*/ 142613 h 444616"/>
                <a:gd name="connsiteX4" fmla="*/ 0 w 478172"/>
                <a:gd name="connsiteY4" fmla="*/ 444616 h 444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72" h="444616">
                  <a:moveTo>
                    <a:pt x="0" y="444616"/>
                  </a:moveTo>
                  <a:lnTo>
                    <a:pt x="0" y="243281"/>
                  </a:lnTo>
                  <a:lnTo>
                    <a:pt x="394282" y="0"/>
                  </a:lnTo>
                  <a:lnTo>
                    <a:pt x="478172" y="142613"/>
                  </a:lnTo>
                  <a:lnTo>
                    <a:pt x="0" y="444616"/>
                  </a:lnTo>
                  <a:close/>
                </a:path>
              </a:pathLst>
            </a:custGeom>
            <a:solidFill>
              <a:schemeClr val="tx2">
                <a:lumMod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818CF9B-6245-B15A-5587-D2B43FD94D54}"/>
                </a:ext>
              </a:extLst>
            </p:cNvPr>
            <p:cNvCxnSpPr>
              <a:cxnSpLocks/>
            </p:cNvCxnSpPr>
            <p:nvPr/>
          </p:nvCxnSpPr>
          <p:spPr>
            <a:xfrm flipH="1">
              <a:off x="5607801" y="2057400"/>
              <a:ext cx="4731953" cy="2927838"/>
            </a:xfrm>
            <a:prstGeom prst="line">
              <a:avLst/>
            </a:prstGeom>
            <a:ln w="28575">
              <a:solidFill>
                <a:srgbClr val="657079"/>
              </a:solidFill>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1DC213F6-4FA1-14EC-831D-630D5AF73F3F}"/>
                </a:ext>
              </a:extLst>
            </p:cNvPr>
            <p:cNvSpPr/>
            <p:nvPr/>
          </p:nvSpPr>
          <p:spPr>
            <a:xfrm>
              <a:off x="5611416" y="4328721"/>
              <a:ext cx="310393" cy="360726"/>
            </a:xfrm>
            <a:custGeom>
              <a:avLst/>
              <a:gdLst>
                <a:gd name="connsiteX0" fmla="*/ 0 w 478172"/>
                <a:gd name="connsiteY0" fmla="*/ 444616 h 444616"/>
                <a:gd name="connsiteX1" fmla="*/ 0 w 478172"/>
                <a:gd name="connsiteY1" fmla="*/ 243281 h 444616"/>
                <a:gd name="connsiteX2" fmla="*/ 394282 w 478172"/>
                <a:gd name="connsiteY2" fmla="*/ 0 h 444616"/>
                <a:gd name="connsiteX3" fmla="*/ 478172 w 478172"/>
                <a:gd name="connsiteY3" fmla="*/ 142613 h 444616"/>
                <a:gd name="connsiteX4" fmla="*/ 0 w 478172"/>
                <a:gd name="connsiteY4" fmla="*/ 444616 h 444616"/>
                <a:gd name="connsiteX0" fmla="*/ 0 w 478172"/>
                <a:gd name="connsiteY0" fmla="*/ 343948 h 343948"/>
                <a:gd name="connsiteX1" fmla="*/ 0 w 478172"/>
                <a:gd name="connsiteY1" fmla="*/ 142613 h 343948"/>
                <a:gd name="connsiteX2" fmla="*/ 201336 w 478172"/>
                <a:gd name="connsiteY2" fmla="*/ 0 h 343948"/>
                <a:gd name="connsiteX3" fmla="*/ 478172 w 478172"/>
                <a:gd name="connsiteY3" fmla="*/ 41945 h 343948"/>
                <a:gd name="connsiteX4" fmla="*/ 0 w 478172"/>
                <a:gd name="connsiteY4" fmla="*/ 343948 h 343948"/>
                <a:gd name="connsiteX0" fmla="*/ 0 w 310393"/>
                <a:gd name="connsiteY0" fmla="*/ 343948 h 343948"/>
                <a:gd name="connsiteX1" fmla="*/ 0 w 310393"/>
                <a:gd name="connsiteY1" fmla="*/ 142613 h 343948"/>
                <a:gd name="connsiteX2" fmla="*/ 201336 w 310393"/>
                <a:gd name="connsiteY2" fmla="*/ 0 h 343948"/>
                <a:gd name="connsiteX3" fmla="*/ 310393 w 310393"/>
                <a:gd name="connsiteY3" fmla="*/ 142613 h 343948"/>
                <a:gd name="connsiteX4" fmla="*/ 0 w 310393"/>
                <a:gd name="connsiteY4" fmla="*/ 343948 h 343948"/>
                <a:gd name="connsiteX0" fmla="*/ 0 w 310393"/>
                <a:gd name="connsiteY0" fmla="*/ 360726 h 360726"/>
                <a:gd name="connsiteX1" fmla="*/ 0 w 310393"/>
                <a:gd name="connsiteY1" fmla="*/ 159391 h 360726"/>
                <a:gd name="connsiteX2" fmla="*/ 226503 w 310393"/>
                <a:gd name="connsiteY2" fmla="*/ 0 h 360726"/>
                <a:gd name="connsiteX3" fmla="*/ 310393 w 310393"/>
                <a:gd name="connsiteY3" fmla="*/ 159391 h 360726"/>
                <a:gd name="connsiteX4" fmla="*/ 0 w 310393"/>
                <a:gd name="connsiteY4" fmla="*/ 360726 h 360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93" h="360726">
                  <a:moveTo>
                    <a:pt x="0" y="360726"/>
                  </a:moveTo>
                  <a:lnTo>
                    <a:pt x="0" y="159391"/>
                  </a:lnTo>
                  <a:lnTo>
                    <a:pt x="226503" y="0"/>
                  </a:lnTo>
                  <a:lnTo>
                    <a:pt x="310393" y="159391"/>
                  </a:lnTo>
                  <a:lnTo>
                    <a:pt x="0" y="360726"/>
                  </a:lnTo>
                  <a:close/>
                </a:path>
              </a:pathLst>
            </a:custGeom>
            <a:solidFill>
              <a:schemeClr val="tx2">
                <a:lumMod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4D82DD1-B2F3-BBC4-2224-A11AE8340979}"/>
                </a:ext>
              </a:extLst>
            </p:cNvPr>
            <p:cNvSpPr/>
            <p:nvPr/>
          </p:nvSpPr>
          <p:spPr>
            <a:xfrm>
              <a:off x="6102412" y="1321462"/>
              <a:ext cx="4467716" cy="3359596"/>
            </a:xfrm>
            <a:custGeom>
              <a:avLst/>
              <a:gdLst>
                <a:gd name="connsiteX0" fmla="*/ 1103731 w 4467716"/>
                <a:gd name="connsiteY0" fmla="*/ 3158260 h 3158260"/>
                <a:gd name="connsiteX1" fmla="*/ 935951 w 4467716"/>
                <a:gd name="connsiteY1" fmla="*/ 3141482 h 3158260"/>
                <a:gd name="connsiteX2" fmla="*/ 826894 w 4467716"/>
                <a:gd name="connsiteY2" fmla="*/ 3124704 h 3158260"/>
                <a:gd name="connsiteX3" fmla="*/ 675893 w 4467716"/>
                <a:gd name="connsiteY3" fmla="*/ 3057592 h 3158260"/>
                <a:gd name="connsiteX4" fmla="*/ 566836 w 4467716"/>
                <a:gd name="connsiteY4" fmla="*/ 2956924 h 3158260"/>
                <a:gd name="connsiteX5" fmla="*/ 466168 w 4467716"/>
                <a:gd name="connsiteY5" fmla="*/ 2814311 h 3158260"/>
                <a:gd name="connsiteX6" fmla="*/ 373889 w 4467716"/>
                <a:gd name="connsiteY6" fmla="*/ 2629754 h 3158260"/>
                <a:gd name="connsiteX7" fmla="*/ 264832 w 4467716"/>
                <a:gd name="connsiteY7" fmla="*/ 2411640 h 3158260"/>
                <a:gd name="connsiteX8" fmla="*/ 164164 w 4467716"/>
                <a:gd name="connsiteY8" fmla="*/ 2294194 h 3158260"/>
                <a:gd name="connsiteX9" fmla="*/ 38329 w 4467716"/>
                <a:gd name="connsiteY9" fmla="*/ 2134803 h 3158260"/>
                <a:gd name="connsiteX10" fmla="*/ 21551 w 4467716"/>
                <a:gd name="connsiteY10" fmla="*/ 2017357 h 3158260"/>
                <a:gd name="connsiteX11" fmla="*/ 13162 w 4467716"/>
                <a:gd name="connsiteY11" fmla="*/ 1782466 h 3158260"/>
                <a:gd name="connsiteX12" fmla="*/ 214498 w 4467716"/>
                <a:gd name="connsiteY12" fmla="*/ 1404961 h 3158260"/>
                <a:gd name="connsiteX13" fmla="*/ 432612 w 4467716"/>
                <a:gd name="connsiteY13" fmla="*/ 1035845 h 3158260"/>
                <a:gd name="connsiteX14" fmla="*/ 566836 w 4467716"/>
                <a:gd name="connsiteY14" fmla="*/ 767398 h 3158260"/>
                <a:gd name="connsiteX15" fmla="*/ 633948 w 4467716"/>
                <a:gd name="connsiteY15" fmla="*/ 490561 h 3158260"/>
                <a:gd name="connsiteX16" fmla="*/ 667504 w 4467716"/>
                <a:gd name="connsiteY16" fmla="*/ 356337 h 3158260"/>
                <a:gd name="connsiteX17" fmla="*/ 826894 w 4467716"/>
                <a:gd name="connsiteY17" fmla="*/ 213724 h 3158260"/>
                <a:gd name="connsiteX18" fmla="*/ 1095342 w 4467716"/>
                <a:gd name="connsiteY18" fmla="*/ 180168 h 3158260"/>
                <a:gd name="connsiteX19" fmla="*/ 1338623 w 4467716"/>
                <a:gd name="connsiteY19" fmla="*/ 79500 h 3158260"/>
                <a:gd name="connsiteX20" fmla="*/ 1489625 w 4467716"/>
                <a:gd name="connsiteY20" fmla="*/ 4000 h 3158260"/>
                <a:gd name="connsiteX21" fmla="*/ 1674182 w 4467716"/>
                <a:gd name="connsiteY21" fmla="*/ 12389 h 3158260"/>
                <a:gd name="connsiteX22" fmla="*/ 1850351 w 4467716"/>
                <a:gd name="connsiteY22" fmla="*/ 29167 h 3158260"/>
                <a:gd name="connsiteX23" fmla="*/ 2009742 w 4467716"/>
                <a:gd name="connsiteY23" fmla="*/ 79500 h 3158260"/>
                <a:gd name="connsiteX24" fmla="*/ 2034909 w 4467716"/>
                <a:gd name="connsiteY24" fmla="*/ 188557 h 3158260"/>
                <a:gd name="connsiteX25" fmla="*/ 2034909 w 4467716"/>
                <a:gd name="connsiteY25" fmla="*/ 306003 h 3158260"/>
                <a:gd name="connsiteX26" fmla="*/ 2202689 w 4467716"/>
                <a:gd name="connsiteY26" fmla="*/ 498950 h 3158260"/>
                <a:gd name="connsiteX27" fmla="*/ 2487915 w 4467716"/>
                <a:gd name="connsiteY27" fmla="*/ 683508 h 3158260"/>
                <a:gd name="connsiteX28" fmla="*/ 2789918 w 4467716"/>
                <a:gd name="connsiteY28" fmla="*/ 868066 h 3158260"/>
                <a:gd name="connsiteX29" fmla="*/ 3133867 w 4467716"/>
                <a:gd name="connsiteY29" fmla="*/ 884844 h 3158260"/>
                <a:gd name="connsiteX30" fmla="*/ 3477816 w 4467716"/>
                <a:gd name="connsiteY30" fmla="*/ 951956 h 3158260"/>
                <a:gd name="connsiteX31" fmla="*/ 3838542 w 4467716"/>
                <a:gd name="connsiteY31" fmla="*/ 977122 h 3158260"/>
                <a:gd name="connsiteX32" fmla="*/ 4467716 w 4467716"/>
                <a:gd name="connsiteY32" fmla="*/ 1136513 h 3158260"/>
                <a:gd name="connsiteX0" fmla="*/ 1514792 w 4467716"/>
                <a:gd name="connsiteY0" fmla="*/ 3250539 h 3250539"/>
                <a:gd name="connsiteX1" fmla="*/ 935951 w 4467716"/>
                <a:gd name="connsiteY1" fmla="*/ 3141482 h 3250539"/>
                <a:gd name="connsiteX2" fmla="*/ 826894 w 4467716"/>
                <a:gd name="connsiteY2" fmla="*/ 3124704 h 3250539"/>
                <a:gd name="connsiteX3" fmla="*/ 675893 w 4467716"/>
                <a:gd name="connsiteY3" fmla="*/ 3057592 h 3250539"/>
                <a:gd name="connsiteX4" fmla="*/ 566836 w 4467716"/>
                <a:gd name="connsiteY4" fmla="*/ 2956924 h 3250539"/>
                <a:gd name="connsiteX5" fmla="*/ 466168 w 4467716"/>
                <a:gd name="connsiteY5" fmla="*/ 2814311 h 3250539"/>
                <a:gd name="connsiteX6" fmla="*/ 373889 w 4467716"/>
                <a:gd name="connsiteY6" fmla="*/ 2629754 h 3250539"/>
                <a:gd name="connsiteX7" fmla="*/ 264832 w 4467716"/>
                <a:gd name="connsiteY7" fmla="*/ 2411640 h 3250539"/>
                <a:gd name="connsiteX8" fmla="*/ 164164 w 4467716"/>
                <a:gd name="connsiteY8" fmla="*/ 2294194 h 3250539"/>
                <a:gd name="connsiteX9" fmla="*/ 38329 w 4467716"/>
                <a:gd name="connsiteY9" fmla="*/ 2134803 h 3250539"/>
                <a:gd name="connsiteX10" fmla="*/ 21551 w 4467716"/>
                <a:gd name="connsiteY10" fmla="*/ 2017357 h 3250539"/>
                <a:gd name="connsiteX11" fmla="*/ 13162 w 4467716"/>
                <a:gd name="connsiteY11" fmla="*/ 1782466 h 3250539"/>
                <a:gd name="connsiteX12" fmla="*/ 214498 w 4467716"/>
                <a:gd name="connsiteY12" fmla="*/ 1404961 h 3250539"/>
                <a:gd name="connsiteX13" fmla="*/ 432612 w 4467716"/>
                <a:gd name="connsiteY13" fmla="*/ 1035845 h 3250539"/>
                <a:gd name="connsiteX14" fmla="*/ 566836 w 4467716"/>
                <a:gd name="connsiteY14" fmla="*/ 767398 h 3250539"/>
                <a:gd name="connsiteX15" fmla="*/ 633948 w 4467716"/>
                <a:gd name="connsiteY15" fmla="*/ 490561 h 3250539"/>
                <a:gd name="connsiteX16" fmla="*/ 667504 w 4467716"/>
                <a:gd name="connsiteY16" fmla="*/ 356337 h 3250539"/>
                <a:gd name="connsiteX17" fmla="*/ 826894 w 4467716"/>
                <a:gd name="connsiteY17" fmla="*/ 213724 h 3250539"/>
                <a:gd name="connsiteX18" fmla="*/ 1095342 w 4467716"/>
                <a:gd name="connsiteY18" fmla="*/ 180168 h 3250539"/>
                <a:gd name="connsiteX19" fmla="*/ 1338623 w 4467716"/>
                <a:gd name="connsiteY19" fmla="*/ 79500 h 3250539"/>
                <a:gd name="connsiteX20" fmla="*/ 1489625 w 4467716"/>
                <a:gd name="connsiteY20" fmla="*/ 4000 h 3250539"/>
                <a:gd name="connsiteX21" fmla="*/ 1674182 w 4467716"/>
                <a:gd name="connsiteY21" fmla="*/ 12389 h 3250539"/>
                <a:gd name="connsiteX22" fmla="*/ 1850351 w 4467716"/>
                <a:gd name="connsiteY22" fmla="*/ 29167 h 3250539"/>
                <a:gd name="connsiteX23" fmla="*/ 2009742 w 4467716"/>
                <a:gd name="connsiteY23" fmla="*/ 79500 h 3250539"/>
                <a:gd name="connsiteX24" fmla="*/ 2034909 w 4467716"/>
                <a:gd name="connsiteY24" fmla="*/ 188557 h 3250539"/>
                <a:gd name="connsiteX25" fmla="*/ 2034909 w 4467716"/>
                <a:gd name="connsiteY25" fmla="*/ 306003 h 3250539"/>
                <a:gd name="connsiteX26" fmla="*/ 2202689 w 4467716"/>
                <a:gd name="connsiteY26" fmla="*/ 498950 h 3250539"/>
                <a:gd name="connsiteX27" fmla="*/ 2487915 w 4467716"/>
                <a:gd name="connsiteY27" fmla="*/ 683508 h 3250539"/>
                <a:gd name="connsiteX28" fmla="*/ 2789918 w 4467716"/>
                <a:gd name="connsiteY28" fmla="*/ 868066 h 3250539"/>
                <a:gd name="connsiteX29" fmla="*/ 3133867 w 4467716"/>
                <a:gd name="connsiteY29" fmla="*/ 884844 h 3250539"/>
                <a:gd name="connsiteX30" fmla="*/ 3477816 w 4467716"/>
                <a:gd name="connsiteY30" fmla="*/ 951956 h 3250539"/>
                <a:gd name="connsiteX31" fmla="*/ 3838542 w 4467716"/>
                <a:gd name="connsiteY31" fmla="*/ 977122 h 3250539"/>
                <a:gd name="connsiteX32" fmla="*/ 4467716 w 4467716"/>
                <a:gd name="connsiteY32" fmla="*/ 1136513 h 3250539"/>
                <a:gd name="connsiteX0" fmla="*/ 1514792 w 4467716"/>
                <a:gd name="connsiteY0" fmla="*/ 3250539 h 3250539"/>
                <a:gd name="connsiteX1" fmla="*/ 935951 w 4467716"/>
                <a:gd name="connsiteY1" fmla="*/ 3141482 h 3250539"/>
                <a:gd name="connsiteX2" fmla="*/ 826894 w 4467716"/>
                <a:gd name="connsiteY2" fmla="*/ 3124704 h 3250539"/>
                <a:gd name="connsiteX3" fmla="*/ 675893 w 4467716"/>
                <a:gd name="connsiteY3" fmla="*/ 3057592 h 3250539"/>
                <a:gd name="connsiteX4" fmla="*/ 566836 w 4467716"/>
                <a:gd name="connsiteY4" fmla="*/ 2956924 h 3250539"/>
                <a:gd name="connsiteX5" fmla="*/ 466168 w 4467716"/>
                <a:gd name="connsiteY5" fmla="*/ 2814311 h 3250539"/>
                <a:gd name="connsiteX6" fmla="*/ 373889 w 4467716"/>
                <a:gd name="connsiteY6" fmla="*/ 2629754 h 3250539"/>
                <a:gd name="connsiteX7" fmla="*/ 264832 w 4467716"/>
                <a:gd name="connsiteY7" fmla="*/ 2411640 h 3250539"/>
                <a:gd name="connsiteX8" fmla="*/ 164164 w 4467716"/>
                <a:gd name="connsiteY8" fmla="*/ 2294194 h 3250539"/>
                <a:gd name="connsiteX9" fmla="*/ 38329 w 4467716"/>
                <a:gd name="connsiteY9" fmla="*/ 2134803 h 3250539"/>
                <a:gd name="connsiteX10" fmla="*/ 21551 w 4467716"/>
                <a:gd name="connsiteY10" fmla="*/ 2017357 h 3250539"/>
                <a:gd name="connsiteX11" fmla="*/ 13162 w 4467716"/>
                <a:gd name="connsiteY11" fmla="*/ 1782466 h 3250539"/>
                <a:gd name="connsiteX12" fmla="*/ 214498 w 4467716"/>
                <a:gd name="connsiteY12" fmla="*/ 1404961 h 3250539"/>
                <a:gd name="connsiteX13" fmla="*/ 432612 w 4467716"/>
                <a:gd name="connsiteY13" fmla="*/ 1035845 h 3250539"/>
                <a:gd name="connsiteX14" fmla="*/ 566836 w 4467716"/>
                <a:gd name="connsiteY14" fmla="*/ 767398 h 3250539"/>
                <a:gd name="connsiteX15" fmla="*/ 633948 w 4467716"/>
                <a:gd name="connsiteY15" fmla="*/ 490561 h 3250539"/>
                <a:gd name="connsiteX16" fmla="*/ 667504 w 4467716"/>
                <a:gd name="connsiteY16" fmla="*/ 356337 h 3250539"/>
                <a:gd name="connsiteX17" fmla="*/ 826894 w 4467716"/>
                <a:gd name="connsiteY17" fmla="*/ 213724 h 3250539"/>
                <a:gd name="connsiteX18" fmla="*/ 1095342 w 4467716"/>
                <a:gd name="connsiteY18" fmla="*/ 180168 h 3250539"/>
                <a:gd name="connsiteX19" fmla="*/ 1338623 w 4467716"/>
                <a:gd name="connsiteY19" fmla="*/ 79500 h 3250539"/>
                <a:gd name="connsiteX20" fmla="*/ 1489625 w 4467716"/>
                <a:gd name="connsiteY20" fmla="*/ 4000 h 3250539"/>
                <a:gd name="connsiteX21" fmla="*/ 1674182 w 4467716"/>
                <a:gd name="connsiteY21" fmla="*/ 12389 h 3250539"/>
                <a:gd name="connsiteX22" fmla="*/ 1850351 w 4467716"/>
                <a:gd name="connsiteY22" fmla="*/ 29167 h 3250539"/>
                <a:gd name="connsiteX23" fmla="*/ 2009742 w 4467716"/>
                <a:gd name="connsiteY23" fmla="*/ 79500 h 3250539"/>
                <a:gd name="connsiteX24" fmla="*/ 2034909 w 4467716"/>
                <a:gd name="connsiteY24" fmla="*/ 188557 h 3250539"/>
                <a:gd name="connsiteX25" fmla="*/ 2034909 w 4467716"/>
                <a:gd name="connsiteY25" fmla="*/ 306003 h 3250539"/>
                <a:gd name="connsiteX26" fmla="*/ 2202689 w 4467716"/>
                <a:gd name="connsiteY26" fmla="*/ 498950 h 3250539"/>
                <a:gd name="connsiteX27" fmla="*/ 2487915 w 4467716"/>
                <a:gd name="connsiteY27" fmla="*/ 683508 h 3250539"/>
                <a:gd name="connsiteX28" fmla="*/ 2789918 w 4467716"/>
                <a:gd name="connsiteY28" fmla="*/ 868066 h 3250539"/>
                <a:gd name="connsiteX29" fmla="*/ 3133867 w 4467716"/>
                <a:gd name="connsiteY29" fmla="*/ 884844 h 3250539"/>
                <a:gd name="connsiteX30" fmla="*/ 3477816 w 4467716"/>
                <a:gd name="connsiteY30" fmla="*/ 951956 h 3250539"/>
                <a:gd name="connsiteX31" fmla="*/ 3838542 w 4467716"/>
                <a:gd name="connsiteY31" fmla="*/ 977122 h 3250539"/>
                <a:gd name="connsiteX32" fmla="*/ 4467716 w 4467716"/>
                <a:gd name="connsiteY32" fmla="*/ 1136513 h 3250539"/>
                <a:gd name="connsiteX0" fmla="*/ 1531570 w 4467716"/>
                <a:gd name="connsiteY0" fmla="*/ 3359596 h 3359596"/>
                <a:gd name="connsiteX1" fmla="*/ 935951 w 4467716"/>
                <a:gd name="connsiteY1" fmla="*/ 3141482 h 3359596"/>
                <a:gd name="connsiteX2" fmla="*/ 826894 w 4467716"/>
                <a:gd name="connsiteY2" fmla="*/ 3124704 h 3359596"/>
                <a:gd name="connsiteX3" fmla="*/ 675893 w 4467716"/>
                <a:gd name="connsiteY3" fmla="*/ 3057592 h 3359596"/>
                <a:gd name="connsiteX4" fmla="*/ 566836 w 4467716"/>
                <a:gd name="connsiteY4" fmla="*/ 2956924 h 3359596"/>
                <a:gd name="connsiteX5" fmla="*/ 466168 w 4467716"/>
                <a:gd name="connsiteY5" fmla="*/ 2814311 h 3359596"/>
                <a:gd name="connsiteX6" fmla="*/ 373889 w 4467716"/>
                <a:gd name="connsiteY6" fmla="*/ 2629754 h 3359596"/>
                <a:gd name="connsiteX7" fmla="*/ 264832 w 4467716"/>
                <a:gd name="connsiteY7" fmla="*/ 2411640 h 3359596"/>
                <a:gd name="connsiteX8" fmla="*/ 164164 w 4467716"/>
                <a:gd name="connsiteY8" fmla="*/ 2294194 h 3359596"/>
                <a:gd name="connsiteX9" fmla="*/ 38329 w 4467716"/>
                <a:gd name="connsiteY9" fmla="*/ 2134803 h 3359596"/>
                <a:gd name="connsiteX10" fmla="*/ 21551 w 4467716"/>
                <a:gd name="connsiteY10" fmla="*/ 2017357 h 3359596"/>
                <a:gd name="connsiteX11" fmla="*/ 13162 w 4467716"/>
                <a:gd name="connsiteY11" fmla="*/ 1782466 h 3359596"/>
                <a:gd name="connsiteX12" fmla="*/ 214498 w 4467716"/>
                <a:gd name="connsiteY12" fmla="*/ 1404961 h 3359596"/>
                <a:gd name="connsiteX13" fmla="*/ 432612 w 4467716"/>
                <a:gd name="connsiteY13" fmla="*/ 1035845 h 3359596"/>
                <a:gd name="connsiteX14" fmla="*/ 566836 w 4467716"/>
                <a:gd name="connsiteY14" fmla="*/ 767398 h 3359596"/>
                <a:gd name="connsiteX15" fmla="*/ 633948 w 4467716"/>
                <a:gd name="connsiteY15" fmla="*/ 490561 h 3359596"/>
                <a:gd name="connsiteX16" fmla="*/ 667504 w 4467716"/>
                <a:gd name="connsiteY16" fmla="*/ 356337 h 3359596"/>
                <a:gd name="connsiteX17" fmla="*/ 826894 w 4467716"/>
                <a:gd name="connsiteY17" fmla="*/ 213724 h 3359596"/>
                <a:gd name="connsiteX18" fmla="*/ 1095342 w 4467716"/>
                <a:gd name="connsiteY18" fmla="*/ 180168 h 3359596"/>
                <a:gd name="connsiteX19" fmla="*/ 1338623 w 4467716"/>
                <a:gd name="connsiteY19" fmla="*/ 79500 h 3359596"/>
                <a:gd name="connsiteX20" fmla="*/ 1489625 w 4467716"/>
                <a:gd name="connsiteY20" fmla="*/ 4000 h 3359596"/>
                <a:gd name="connsiteX21" fmla="*/ 1674182 w 4467716"/>
                <a:gd name="connsiteY21" fmla="*/ 12389 h 3359596"/>
                <a:gd name="connsiteX22" fmla="*/ 1850351 w 4467716"/>
                <a:gd name="connsiteY22" fmla="*/ 29167 h 3359596"/>
                <a:gd name="connsiteX23" fmla="*/ 2009742 w 4467716"/>
                <a:gd name="connsiteY23" fmla="*/ 79500 h 3359596"/>
                <a:gd name="connsiteX24" fmla="*/ 2034909 w 4467716"/>
                <a:gd name="connsiteY24" fmla="*/ 188557 h 3359596"/>
                <a:gd name="connsiteX25" fmla="*/ 2034909 w 4467716"/>
                <a:gd name="connsiteY25" fmla="*/ 306003 h 3359596"/>
                <a:gd name="connsiteX26" fmla="*/ 2202689 w 4467716"/>
                <a:gd name="connsiteY26" fmla="*/ 498950 h 3359596"/>
                <a:gd name="connsiteX27" fmla="*/ 2487915 w 4467716"/>
                <a:gd name="connsiteY27" fmla="*/ 683508 h 3359596"/>
                <a:gd name="connsiteX28" fmla="*/ 2789918 w 4467716"/>
                <a:gd name="connsiteY28" fmla="*/ 868066 h 3359596"/>
                <a:gd name="connsiteX29" fmla="*/ 3133867 w 4467716"/>
                <a:gd name="connsiteY29" fmla="*/ 884844 h 3359596"/>
                <a:gd name="connsiteX30" fmla="*/ 3477816 w 4467716"/>
                <a:gd name="connsiteY30" fmla="*/ 951956 h 3359596"/>
                <a:gd name="connsiteX31" fmla="*/ 3838542 w 4467716"/>
                <a:gd name="connsiteY31" fmla="*/ 977122 h 3359596"/>
                <a:gd name="connsiteX32" fmla="*/ 4467716 w 4467716"/>
                <a:gd name="connsiteY32" fmla="*/ 1136513 h 3359596"/>
                <a:gd name="connsiteX0" fmla="*/ 1531570 w 4467716"/>
                <a:gd name="connsiteY0" fmla="*/ 3359596 h 3359596"/>
                <a:gd name="connsiteX1" fmla="*/ 935951 w 4467716"/>
                <a:gd name="connsiteY1" fmla="*/ 3141482 h 3359596"/>
                <a:gd name="connsiteX2" fmla="*/ 826894 w 4467716"/>
                <a:gd name="connsiteY2" fmla="*/ 3124704 h 3359596"/>
                <a:gd name="connsiteX3" fmla="*/ 675893 w 4467716"/>
                <a:gd name="connsiteY3" fmla="*/ 3057592 h 3359596"/>
                <a:gd name="connsiteX4" fmla="*/ 566836 w 4467716"/>
                <a:gd name="connsiteY4" fmla="*/ 2956924 h 3359596"/>
                <a:gd name="connsiteX5" fmla="*/ 466168 w 4467716"/>
                <a:gd name="connsiteY5" fmla="*/ 2814311 h 3359596"/>
                <a:gd name="connsiteX6" fmla="*/ 373889 w 4467716"/>
                <a:gd name="connsiteY6" fmla="*/ 2629754 h 3359596"/>
                <a:gd name="connsiteX7" fmla="*/ 264832 w 4467716"/>
                <a:gd name="connsiteY7" fmla="*/ 2411640 h 3359596"/>
                <a:gd name="connsiteX8" fmla="*/ 164164 w 4467716"/>
                <a:gd name="connsiteY8" fmla="*/ 2294194 h 3359596"/>
                <a:gd name="connsiteX9" fmla="*/ 38329 w 4467716"/>
                <a:gd name="connsiteY9" fmla="*/ 2134803 h 3359596"/>
                <a:gd name="connsiteX10" fmla="*/ 21551 w 4467716"/>
                <a:gd name="connsiteY10" fmla="*/ 2017357 h 3359596"/>
                <a:gd name="connsiteX11" fmla="*/ 13162 w 4467716"/>
                <a:gd name="connsiteY11" fmla="*/ 1782466 h 3359596"/>
                <a:gd name="connsiteX12" fmla="*/ 214498 w 4467716"/>
                <a:gd name="connsiteY12" fmla="*/ 1404961 h 3359596"/>
                <a:gd name="connsiteX13" fmla="*/ 432612 w 4467716"/>
                <a:gd name="connsiteY13" fmla="*/ 1035845 h 3359596"/>
                <a:gd name="connsiteX14" fmla="*/ 566836 w 4467716"/>
                <a:gd name="connsiteY14" fmla="*/ 767398 h 3359596"/>
                <a:gd name="connsiteX15" fmla="*/ 633948 w 4467716"/>
                <a:gd name="connsiteY15" fmla="*/ 490561 h 3359596"/>
                <a:gd name="connsiteX16" fmla="*/ 667504 w 4467716"/>
                <a:gd name="connsiteY16" fmla="*/ 356337 h 3359596"/>
                <a:gd name="connsiteX17" fmla="*/ 826894 w 4467716"/>
                <a:gd name="connsiteY17" fmla="*/ 213724 h 3359596"/>
                <a:gd name="connsiteX18" fmla="*/ 1095342 w 4467716"/>
                <a:gd name="connsiteY18" fmla="*/ 180168 h 3359596"/>
                <a:gd name="connsiteX19" fmla="*/ 1338623 w 4467716"/>
                <a:gd name="connsiteY19" fmla="*/ 79500 h 3359596"/>
                <a:gd name="connsiteX20" fmla="*/ 1489625 w 4467716"/>
                <a:gd name="connsiteY20" fmla="*/ 4000 h 3359596"/>
                <a:gd name="connsiteX21" fmla="*/ 1674182 w 4467716"/>
                <a:gd name="connsiteY21" fmla="*/ 12389 h 3359596"/>
                <a:gd name="connsiteX22" fmla="*/ 1850351 w 4467716"/>
                <a:gd name="connsiteY22" fmla="*/ 29167 h 3359596"/>
                <a:gd name="connsiteX23" fmla="*/ 2009742 w 4467716"/>
                <a:gd name="connsiteY23" fmla="*/ 79500 h 3359596"/>
                <a:gd name="connsiteX24" fmla="*/ 2034909 w 4467716"/>
                <a:gd name="connsiteY24" fmla="*/ 188557 h 3359596"/>
                <a:gd name="connsiteX25" fmla="*/ 2034909 w 4467716"/>
                <a:gd name="connsiteY25" fmla="*/ 306003 h 3359596"/>
                <a:gd name="connsiteX26" fmla="*/ 2202689 w 4467716"/>
                <a:gd name="connsiteY26" fmla="*/ 498950 h 3359596"/>
                <a:gd name="connsiteX27" fmla="*/ 2487915 w 4467716"/>
                <a:gd name="connsiteY27" fmla="*/ 683508 h 3359596"/>
                <a:gd name="connsiteX28" fmla="*/ 2789918 w 4467716"/>
                <a:gd name="connsiteY28" fmla="*/ 868066 h 3359596"/>
                <a:gd name="connsiteX29" fmla="*/ 3133867 w 4467716"/>
                <a:gd name="connsiteY29" fmla="*/ 884844 h 3359596"/>
                <a:gd name="connsiteX30" fmla="*/ 3477816 w 4467716"/>
                <a:gd name="connsiteY30" fmla="*/ 951956 h 3359596"/>
                <a:gd name="connsiteX31" fmla="*/ 3838542 w 4467716"/>
                <a:gd name="connsiteY31" fmla="*/ 977122 h 3359596"/>
                <a:gd name="connsiteX32" fmla="*/ 4467716 w 4467716"/>
                <a:gd name="connsiteY32" fmla="*/ 1136513 h 335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67716" h="3359596">
                  <a:moveTo>
                    <a:pt x="1531570" y="3359596"/>
                  </a:moveTo>
                  <a:cubicBezTo>
                    <a:pt x="1313456" y="3197409"/>
                    <a:pt x="1053397" y="3180631"/>
                    <a:pt x="935951" y="3141482"/>
                  </a:cubicBezTo>
                  <a:cubicBezTo>
                    <a:pt x="818505" y="3102333"/>
                    <a:pt x="870237" y="3138686"/>
                    <a:pt x="826894" y="3124704"/>
                  </a:cubicBezTo>
                  <a:cubicBezTo>
                    <a:pt x="783551" y="3110722"/>
                    <a:pt x="719236" y="3085555"/>
                    <a:pt x="675893" y="3057592"/>
                  </a:cubicBezTo>
                  <a:cubicBezTo>
                    <a:pt x="632550" y="3029629"/>
                    <a:pt x="601790" y="2997471"/>
                    <a:pt x="566836" y="2956924"/>
                  </a:cubicBezTo>
                  <a:cubicBezTo>
                    <a:pt x="531882" y="2916377"/>
                    <a:pt x="498326" y="2868839"/>
                    <a:pt x="466168" y="2814311"/>
                  </a:cubicBezTo>
                  <a:cubicBezTo>
                    <a:pt x="434010" y="2759783"/>
                    <a:pt x="373889" y="2629754"/>
                    <a:pt x="373889" y="2629754"/>
                  </a:cubicBezTo>
                  <a:cubicBezTo>
                    <a:pt x="340333" y="2562642"/>
                    <a:pt x="299786" y="2467567"/>
                    <a:pt x="264832" y="2411640"/>
                  </a:cubicBezTo>
                  <a:cubicBezTo>
                    <a:pt x="229878" y="2355713"/>
                    <a:pt x="201915" y="2340334"/>
                    <a:pt x="164164" y="2294194"/>
                  </a:cubicBezTo>
                  <a:cubicBezTo>
                    <a:pt x="126413" y="2248054"/>
                    <a:pt x="62098" y="2180942"/>
                    <a:pt x="38329" y="2134803"/>
                  </a:cubicBezTo>
                  <a:cubicBezTo>
                    <a:pt x="14560" y="2088664"/>
                    <a:pt x="25745" y="2076080"/>
                    <a:pt x="21551" y="2017357"/>
                  </a:cubicBezTo>
                  <a:cubicBezTo>
                    <a:pt x="17357" y="1958634"/>
                    <a:pt x="-18996" y="1884532"/>
                    <a:pt x="13162" y="1782466"/>
                  </a:cubicBezTo>
                  <a:cubicBezTo>
                    <a:pt x="45320" y="1680400"/>
                    <a:pt x="144590" y="1529398"/>
                    <a:pt x="214498" y="1404961"/>
                  </a:cubicBezTo>
                  <a:cubicBezTo>
                    <a:pt x="284406" y="1280524"/>
                    <a:pt x="373889" y="1142106"/>
                    <a:pt x="432612" y="1035845"/>
                  </a:cubicBezTo>
                  <a:cubicBezTo>
                    <a:pt x="491335" y="929584"/>
                    <a:pt x="533280" y="858279"/>
                    <a:pt x="566836" y="767398"/>
                  </a:cubicBezTo>
                  <a:cubicBezTo>
                    <a:pt x="600392" y="676517"/>
                    <a:pt x="617170" y="559071"/>
                    <a:pt x="633948" y="490561"/>
                  </a:cubicBezTo>
                  <a:cubicBezTo>
                    <a:pt x="650726" y="422051"/>
                    <a:pt x="635346" y="402476"/>
                    <a:pt x="667504" y="356337"/>
                  </a:cubicBezTo>
                  <a:cubicBezTo>
                    <a:pt x="699662" y="310197"/>
                    <a:pt x="755588" y="243085"/>
                    <a:pt x="826894" y="213724"/>
                  </a:cubicBezTo>
                  <a:cubicBezTo>
                    <a:pt x="898200" y="184363"/>
                    <a:pt x="1010054" y="202539"/>
                    <a:pt x="1095342" y="180168"/>
                  </a:cubicBezTo>
                  <a:cubicBezTo>
                    <a:pt x="1180630" y="157797"/>
                    <a:pt x="1272909" y="108861"/>
                    <a:pt x="1338623" y="79500"/>
                  </a:cubicBezTo>
                  <a:cubicBezTo>
                    <a:pt x="1404337" y="50139"/>
                    <a:pt x="1433699" y="15185"/>
                    <a:pt x="1489625" y="4000"/>
                  </a:cubicBezTo>
                  <a:cubicBezTo>
                    <a:pt x="1545551" y="-7185"/>
                    <a:pt x="1614061" y="8194"/>
                    <a:pt x="1674182" y="12389"/>
                  </a:cubicBezTo>
                  <a:cubicBezTo>
                    <a:pt x="1734303" y="16584"/>
                    <a:pt x="1794424" y="17982"/>
                    <a:pt x="1850351" y="29167"/>
                  </a:cubicBezTo>
                  <a:cubicBezTo>
                    <a:pt x="1906278" y="40352"/>
                    <a:pt x="1978982" y="52935"/>
                    <a:pt x="2009742" y="79500"/>
                  </a:cubicBezTo>
                  <a:cubicBezTo>
                    <a:pt x="2040502" y="106065"/>
                    <a:pt x="2030715" y="150807"/>
                    <a:pt x="2034909" y="188557"/>
                  </a:cubicBezTo>
                  <a:cubicBezTo>
                    <a:pt x="2039103" y="226307"/>
                    <a:pt x="2006946" y="254271"/>
                    <a:pt x="2034909" y="306003"/>
                  </a:cubicBezTo>
                  <a:cubicBezTo>
                    <a:pt x="2062872" y="357735"/>
                    <a:pt x="2127188" y="436032"/>
                    <a:pt x="2202689" y="498950"/>
                  </a:cubicBezTo>
                  <a:cubicBezTo>
                    <a:pt x="2278190" y="561868"/>
                    <a:pt x="2390044" y="621989"/>
                    <a:pt x="2487915" y="683508"/>
                  </a:cubicBezTo>
                  <a:cubicBezTo>
                    <a:pt x="2585786" y="745027"/>
                    <a:pt x="2682259" y="834510"/>
                    <a:pt x="2789918" y="868066"/>
                  </a:cubicBezTo>
                  <a:cubicBezTo>
                    <a:pt x="2897577" y="901622"/>
                    <a:pt x="3019218" y="870862"/>
                    <a:pt x="3133867" y="884844"/>
                  </a:cubicBezTo>
                  <a:cubicBezTo>
                    <a:pt x="3248516" y="898826"/>
                    <a:pt x="3360370" y="936576"/>
                    <a:pt x="3477816" y="951956"/>
                  </a:cubicBezTo>
                  <a:cubicBezTo>
                    <a:pt x="3595262" y="967336"/>
                    <a:pt x="3673559" y="946362"/>
                    <a:pt x="3838542" y="977122"/>
                  </a:cubicBezTo>
                  <a:cubicBezTo>
                    <a:pt x="4003525" y="1007881"/>
                    <a:pt x="4235620" y="1072197"/>
                    <a:pt x="4467716" y="113651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4BBDB598-2B5F-3EA8-AADE-0C60E97AF2FC}"/>
              </a:ext>
            </a:extLst>
          </p:cNvPr>
          <p:cNvPicPr>
            <a:picLocks noChangeAspect="1"/>
          </p:cNvPicPr>
          <p:nvPr/>
        </p:nvPicPr>
        <p:blipFill>
          <a:blip r:embed="rId5"/>
          <a:stretch>
            <a:fillRect/>
          </a:stretch>
        </p:blipFill>
        <p:spPr>
          <a:xfrm>
            <a:off x="18734" y="1386916"/>
            <a:ext cx="4091445" cy="1930116"/>
          </a:xfrm>
          <a:prstGeom prst="rect">
            <a:avLst/>
          </a:prstGeom>
        </p:spPr>
      </p:pic>
      <p:pic>
        <p:nvPicPr>
          <p:cNvPr id="26" name="Picture 25">
            <a:extLst>
              <a:ext uri="{FF2B5EF4-FFF2-40B4-BE49-F238E27FC236}">
                <a16:creationId xmlns:a16="http://schemas.microsoft.com/office/drawing/2014/main" id="{EC9DC178-1630-0C14-C9CF-6A9CB8B98F9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023450" y="3925112"/>
            <a:ext cx="5262703" cy="2743732"/>
          </a:xfrm>
          <a:prstGeom prst="rect">
            <a:avLst/>
          </a:prstGeom>
        </p:spPr>
      </p:pic>
      <p:pic>
        <p:nvPicPr>
          <p:cNvPr id="27" name="Picture 2" descr="https://www.airports-worldwide.com/img/w/isleyfield-saipan-1945.jpg">
            <a:extLst>
              <a:ext uri="{FF2B5EF4-FFF2-40B4-BE49-F238E27FC236}">
                <a16:creationId xmlns:a16="http://schemas.microsoft.com/office/drawing/2014/main" id="{72268732-4628-F7E6-A9CE-BD8AD341578B}"/>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4023450" y="1256088"/>
            <a:ext cx="3506344" cy="25846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09C7EC20-EAE4-57E1-0A6E-1FE8539BF92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546648" y="1094567"/>
            <a:ext cx="4517036" cy="3490437"/>
          </a:xfrm>
          <a:prstGeom prst="rect">
            <a:avLst/>
          </a:prstGeom>
        </p:spPr>
      </p:pic>
      <p:pic>
        <p:nvPicPr>
          <p:cNvPr id="4" name="Picture 3" descr="Scuba divers under water&#10;&#10;Description automatically generated with low confidence">
            <a:extLst>
              <a:ext uri="{FF2B5EF4-FFF2-40B4-BE49-F238E27FC236}">
                <a16:creationId xmlns:a16="http://schemas.microsoft.com/office/drawing/2014/main" id="{92BB4F75-3BB2-3E73-9726-8FDD567F00C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336283" y="4612712"/>
            <a:ext cx="2727401" cy="2045551"/>
          </a:xfrm>
          <a:prstGeom prst="rect">
            <a:avLst/>
          </a:prstGeom>
        </p:spPr>
      </p:pic>
    </p:spTree>
    <p:extLst>
      <p:ext uri="{BB962C8B-B14F-4D97-AF65-F5344CB8AC3E}">
        <p14:creationId xmlns:p14="http://schemas.microsoft.com/office/powerpoint/2010/main" val="210945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181138" y="134996"/>
            <a:ext cx="9345335"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Kwajalein Lagoon, Marshalls 2019</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E73D255-BC1C-C3A9-0738-86B24712DA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pic>
        <p:nvPicPr>
          <p:cNvPr id="5" name="Picture 4">
            <a:extLst>
              <a:ext uri="{FF2B5EF4-FFF2-40B4-BE49-F238E27FC236}">
                <a16:creationId xmlns:a16="http://schemas.microsoft.com/office/drawing/2014/main" id="{7DAF4859-63EC-8AAC-DB63-286DBC10B159}"/>
              </a:ext>
            </a:extLst>
          </p:cNvPr>
          <p:cNvPicPr>
            <a:picLocks noChangeAspect="1"/>
          </p:cNvPicPr>
          <p:nvPr/>
        </p:nvPicPr>
        <p:blipFill>
          <a:blip r:embed="rId4"/>
          <a:stretch>
            <a:fillRect/>
          </a:stretch>
        </p:blipFill>
        <p:spPr>
          <a:xfrm>
            <a:off x="80408" y="1212095"/>
            <a:ext cx="3408427" cy="2625677"/>
          </a:xfrm>
          <a:prstGeom prst="rect">
            <a:avLst/>
          </a:prstGeom>
        </p:spPr>
      </p:pic>
      <p:pic>
        <p:nvPicPr>
          <p:cNvPr id="7" name="Picture 6">
            <a:extLst>
              <a:ext uri="{FF2B5EF4-FFF2-40B4-BE49-F238E27FC236}">
                <a16:creationId xmlns:a16="http://schemas.microsoft.com/office/drawing/2014/main" id="{8DA33F47-852A-0685-E714-E549C3DE6494}"/>
              </a:ext>
            </a:extLst>
          </p:cNvPr>
          <p:cNvPicPr>
            <a:picLocks noChangeAspect="1"/>
          </p:cNvPicPr>
          <p:nvPr/>
        </p:nvPicPr>
        <p:blipFill>
          <a:blip r:embed="rId5"/>
          <a:stretch>
            <a:fillRect/>
          </a:stretch>
        </p:blipFill>
        <p:spPr>
          <a:xfrm>
            <a:off x="3515756" y="1266425"/>
            <a:ext cx="4071474" cy="2489537"/>
          </a:xfrm>
          <a:prstGeom prst="rect">
            <a:avLst/>
          </a:prstGeom>
        </p:spPr>
      </p:pic>
      <p:pic>
        <p:nvPicPr>
          <p:cNvPr id="21" name="Picture 20">
            <a:extLst>
              <a:ext uri="{FF2B5EF4-FFF2-40B4-BE49-F238E27FC236}">
                <a16:creationId xmlns:a16="http://schemas.microsoft.com/office/drawing/2014/main" id="{A04D0897-CCB1-7DB6-4007-5CF19FA2AD7C}"/>
              </a:ext>
            </a:extLst>
          </p:cNvPr>
          <p:cNvPicPr>
            <a:picLocks noChangeAspect="1"/>
          </p:cNvPicPr>
          <p:nvPr/>
        </p:nvPicPr>
        <p:blipFill>
          <a:blip r:embed="rId6"/>
          <a:stretch>
            <a:fillRect/>
          </a:stretch>
        </p:blipFill>
        <p:spPr>
          <a:xfrm>
            <a:off x="116622" y="3985152"/>
            <a:ext cx="4172325" cy="2783572"/>
          </a:xfrm>
          <a:prstGeom prst="rect">
            <a:avLst/>
          </a:prstGeom>
        </p:spPr>
      </p:pic>
      <p:pic>
        <p:nvPicPr>
          <p:cNvPr id="23" name="Picture 22">
            <a:extLst>
              <a:ext uri="{FF2B5EF4-FFF2-40B4-BE49-F238E27FC236}">
                <a16:creationId xmlns:a16="http://schemas.microsoft.com/office/drawing/2014/main" id="{88499C2F-031A-096E-4AC6-590EB3CA458F}"/>
              </a:ext>
            </a:extLst>
          </p:cNvPr>
          <p:cNvPicPr>
            <a:picLocks noChangeAspect="1"/>
          </p:cNvPicPr>
          <p:nvPr/>
        </p:nvPicPr>
        <p:blipFill>
          <a:blip r:embed="rId7"/>
          <a:stretch>
            <a:fillRect/>
          </a:stretch>
        </p:blipFill>
        <p:spPr>
          <a:xfrm>
            <a:off x="7914721" y="1275698"/>
            <a:ext cx="2017262" cy="3017121"/>
          </a:xfrm>
          <a:prstGeom prst="rect">
            <a:avLst/>
          </a:prstGeom>
        </p:spPr>
      </p:pic>
      <p:pic>
        <p:nvPicPr>
          <p:cNvPr id="25" name="Picture 24">
            <a:extLst>
              <a:ext uri="{FF2B5EF4-FFF2-40B4-BE49-F238E27FC236}">
                <a16:creationId xmlns:a16="http://schemas.microsoft.com/office/drawing/2014/main" id="{C914782A-EE4F-6490-C9DA-06FDBF7B68A3}"/>
              </a:ext>
            </a:extLst>
          </p:cNvPr>
          <p:cNvPicPr>
            <a:picLocks noChangeAspect="1"/>
          </p:cNvPicPr>
          <p:nvPr/>
        </p:nvPicPr>
        <p:blipFill>
          <a:blip r:embed="rId8"/>
          <a:stretch>
            <a:fillRect/>
          </a:stretch>
        </p:blipFill>
        <p:spPr>
          <a:xfrm>
            <a:off x="4616438" y="4042484"/>
            <a:ext cx="3179764" cy="2726240"/>
          </a:xfrm>
          <a:prstGeom prst="rect">
            <a:avLst/>
          </a:prstGeom>
        </p:spPr>
      </p:pic>
      <p:pic>
        <p:nvPicPr>
          <p:cNvPr id="27" name="Picture 26">
            <a:extLst>
              <a:ext uri="{FF2B5EF4-FFF2-40B4-BE49-F238E27FC236}">
                <a16:creationId xmlns:a16="http://schemas.microsoft.com/office/drawing/2014/main" id="{C4ED4B20-9B59-42C5-8B45-D921640C46D9}"/>
              </a:ext>
            </a:extLst>
          </p:cNvPr>
          <p:cNvPicPr>
            <a:picLocks noChangeAspect="1"/>
          </p:cNvPicPr>
          <p:nvPr/>
        </p:nvPicPr>
        <p:blipFill>
          <a:blip r:embed="rId9"/>
          <a:stretch>
            <a:fillRect/>
          </a:stretch>
        </p:blipFill>
        <p:spPr>
          <a:xfrm>
            <a:off x="10001940" y="1285494"/>
            <a:ext cx="2004161" cy="2997528"/>
          </a:xfrm>
          <a:prstGeom prst="rect">
            <a:avLst/>
          </a:prstGeom>
        </p:spPr>
      </p:pic>
      <p:pic>
        <p:nvPicPr>
          <p:cNvPr id="29" name="Picture 28">
            <a:extLst>
              <a:ext uri="{FF2B5EF4-FFF2-40B4-BE49-F238E27FC236}">
                <a16:creationId xmlns:a16="http://schemas.microsoft.com/office/drawing/2014/main" id="{761F52C9-561E-33A2-90F6-099A5557E5D8}"/>
              </a:ext>
            </a:extLst>
          </p:cNvPr>
          <p:cNvPicPr>
            <a:picLocks noChangeAspect="1"/>
          </p:cNvPicPr>
          <p:nvPr/>
        </p:nvPicPr>
        <p:blipFill>
          <a:blip r:embed="rId10"/>
          <a:stretch>
            <a:fillRect/>
          </a:stretch>
        </p:blipFill>
        <p:spPr>
          <a:xfrm>
            <a:off x="8123693" y="4776995"/>
            <a:ext cx="3882408" cy="1946009"/>
          </a:xfrm>
          <a:prstGeom prst="rect">
            <a:avLst/>
          </a:prstGeom>
        </p:spPr>
      </p:pic>
    </p:spTree>
    <p:extLst>
      <p:ext uri="{BB962C8B-B14F-4D97-AF65-F5344CB8AC3E}">
        <p14:creationId xmlns:p14="http://schemas.microsoft.com/office/powerpoint/2010/main" val="1720655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478500" y="38857"/>
            <a:ext cx="9894240"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Saipan, CNMI 2022 eDNA Innovations</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E73D255-BC1C-C3A9-0738-86B24712DA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pic>
        <p:nvPicPr>
          <p:cNvPr id="3" name="Picture 2">
            <a:extLst>
              <a:ext uri="{FF2B5EF4-FFF2-40B4-BE49-F238E27FC236}">
                <a16:creationId xmlns:a16="http://schemas.microsoft.com/office/drawing/2014/main" id="{DA8449AF-EE55-DCD7-0DC8-28DF899CA2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16622" y="4182498"/>
            <a:ext cx="5353560" cy="928851"/>
          </a:xfrm>
          <a:prstGeom prst="rect">
            <a:avLst/>
          </a:prstGeom>
        </p:spPr>
      </p:pic>
      <p:pic>
        <p:nvPicPr>
          <p:cNvPr id="1026" name="Picture 2" descr="Scripps Institution of Oceanography, UC San Diego">
            <a:extLst>
              <a:ext uri="{FF2B5EF4-FFF2-40B4-BE49-F238E27FC236}">
                <a16:creationId xmlns:a16="http://schemas.microsoft.com/office/drawing/2014/main" id="{C545331D-4158-7C6B-61ED-CA72CBB54E8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906" y="5426677"/>
            <a:ext cx="4822992" cy="5015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ods Hole Oceanographic Institution - Wikipedia">
            <a:extLst>
              <a:ext uri="{FF2B5EF4-FFF2-40B4-BE49-F238E27FC236}">
                <a16:creationId xmlns:a16="http://schemas.microsoft.com/office/drawing/2014/main" id="{2A4D421D-3FF4-1F97-6AF2-A6D1F61F368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2776" y="1968482"/>
            <a:ext cx="1886117" cy="17329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person, indoor&#10;&#10;Description automatically generated">
            <a:extLst>
              <a:ext uri="{FF2B5EF4-FFF2-40B4-BE49-F238E27FC236}">
                <a16:creationId xmlns:a16="http://schemas.microsoft.com/office/drawing/2014/main" id="{4BC2B52B-5462-BE47-086C-31CCBB481B7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901985" y="3934072"/>
            <a:ext cx="2091699" cy="2788932"/>
          </a:xfrm>
          <a:prstGeom prst="rect">
            <a:avLst/>
          </a:prstGeom>
        </p:spPr>
      </p:pic>
      <p:pic>
        <p:nvPicPr>
          <p:cNvPr id="11" name="Picture 10" descr="A picture containing water, outdoor, sky&#10;&#10;Description automatically generated">
            <a:extLst>
              <a:ext uri="{FF2B5EF4-FFF2-40B4-BE49-F238E27FC236}">
                <a16:creationId xmlns:a16="http://schemas.microsoft.com/office/drawing/2014/main" id="{29EF8E83-B022-79DE-9D38-17208101D83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30233" y="3934071"/>
            <a:ext cx="3718574" cy="2788931"/>
          </a:xfrm>
          <a:prstGeom prst="rect">
            <a:avLst/>
          </a:prstGeom>
        </p:spPr>
      </p:pic>
      <p:pic>
        <p:nvPicPr>
          <p:cNvPr id="13" name="Picture 12" descr="A group of people on a boat&#10;&#10;Description automatically generated">
            <a:extLst>
              <a:ext uri="{FF2B5EF4-FFF2-40B4-BE49-F238E27FC236}">
                <a16:creationId xmlns:a16="http://schemas.microsoft.com/office/drawing/2014/main" id="{2628B0C1-BFD7-A7D3-57D0-8C5C1A2603C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989253" y="1214268"/>
            <a:ext cx="3372855" cy="2679404"/>
          </a:xfrm>
          <a:prstGeom prst="rect">
            <a:avLst/>
          </a:prstGeom>
        </p:spPr>
      </p:pic>
      <p:pic>
        <p:nvPicPr>
          <p:cNvPr id="8" name="Picture 7" descr="A picture containing outdoor, rock, nature, ocean floor&#10;&#10;Description automatically generated">
            <a:extLst>
              <a:ext uri="{FF2B5EF4-FFF2-40B4-BE49-F238E27FC236}">
                <a16:creationId xmlns:a16="http://schemas.microsoft.com/office/drawing/2014/main" id="{42254506-4A89-9F26-000C-B21FA0A48C2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427869" y="1219310"/>
            <a:ext cx="3565815" cy="2674362"/>
          </a:xfrm>
          <a:prstGeom prst="rect">
            <a:avLst/>
          </a:prstGeom>
        </p:spPr>
      </p:pic>
      <p:pic>
        <p:nvPicPr>
          <p:cNvPr id="1030" name="Picture 6" descr="Branding | ECU Branding | ECU">
            <a:extLst>
              <a:ext uri="{FF2B5EF4-FFF2-40B4-BE49-F238E27FC236}">
                <a16:creationId xmlns:a16="http://schemas.microsoft.com/office/drawing/2014/main" id="{D6CD83EF-351D-DD69-E236-4B027F5E8E7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478500" y="1951198"/>
            <a:ext cx="1821811" cy="1821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970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181138" y="134996"/>
            <a:ext cx="9345335"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Saipan, CNMI 2022</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picture containing outdoor, ground, water sport, swimming&#10;&#10;Description automatically generated">
            <a:extLst>
              <a:ext uri="{FF2B5EF4-FFF2-40B4-BE49-F238E27FC236}">
                <a16:creationId xmlns:a16="http://schemas.microsoft.com/office/drawing/2014/main" id="{1B152761-A7A6-F589-3EA6-8A8CB9C89BA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89073" y="3786233"/>
            <a:ext cx="4465469" cy="2978535"/>
          </a:xfrm>
          <a:prstGeom prst="rect">
            <a:avLst/>
          </a:prstGeom>
        </p:spPr>
      </p:pic>
      <p:pic>
        <p:nvPicPr>
          <p:cNvPr id="5" name="Picture 4" descr="A picture containing outdoor, water sport, sport, person&#10;&#10;Description automatically generated">
            <a:extLst>
              <a:ext uri="{FF2B5EF4-FFF2-40B4-BE49-F238E27FC236}">
                <a16:creationId xmlns:a16="http://schemas.microsoft.com/office/drawing/2014/main" id="{030736C9-D6B1-D5AA-666F-6E876EE8B8C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89073" y="1254163"/>
            <a:ext cx="4465469" cy="2512570"/>
          </a:xfrm>
          <a:prstGeom prst="rect">
            <a:avLst/>
          </a:prstGeom>
        </p:spPr>
      </p:pic>
      <p:pic>
        <p:nvPicPr>
          <p:cNvPr id="2" name="Picture 1">
            <a:extLst>
              <a:ext uri="{FF2B5EF4-FFF2-40B4-BE49-F238E27FC236}">
                <a16:creationId xmlns:a16="http://schemas.microsoft.com/office/drawing/2014/main" id="{2125DEB4-83B6-4F5B-A92C-1B34934CA3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pic>
        <p:nvPicPr>
          <p:cNvPr id="8" name="Picture 7">
            <a:extLst>
              <a:ext uri="{FF2B5EF4-FFF2-40B4-BE49-F238E27FC236}">
                <a16:creationId xmlns:a16="http://schemas.microsoft.com/office/drawing/2014/main" id="{F3875AEF-5832-81E1-3C6E-4A8CA60EACCF}"/>
              </a:ext>
            </a:extLst>
          </p:cNvPr>
          <p:cNvPicPr>
            <a:picLocks noChangeAspect="1"/>
          </p:cNvPicPr>
          <p:nvPr/>
        </p:nvPicPr>
        <p:blipFill>
          <a:blip r:embed="rId6"/>
          <a:stretch>
            <a:fillRect/>
          </a:stretch>
        </p:blipFill>
        <p:spPr>
          <a:xfrm>
            <a:off x="630315" y="1248326"/>
            <a:ext cx="6205495" cy="5520397"/>
          </a:xfrm>
          <a:prstGeom prst="rect">
            <a:avLst/>
          </a:prstGeom>
        </p:spPr>
      </p:pic>
    </p:spTree>
    <p:extLst>
      <p:ext uri="{BB962C8B-B14F-4D97-AF65-F5344CB8AC3E}">
        <p14:creationId xmlns:p14="http://schemas.microsoft.com/office/powerpoint/2010/main" val="3818161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030218" y="115537"/>
            <a:ext cx="9345335"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Veteran Program Assessment</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29B74A53-334F-BF1B-9975-D200EF9AB4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1130" y="1248077"/>
            <a:ext cx="4021554" cy="2700185"/>
          </a:xfrm>
          <a:prstGeom prst="rect">
            <a:avLst/>
          </a:prstGeom>
          <a:ln w="3175">
            <a:solidFill>
              <a:schemeClr val="tx1"/>
            </a:solidFill>
          </a:ln>
        </p:spPr>
      </p:pic>
      <p:pic>
        <p:nvPicPr>
          <p:cNvPr id="3" name="Picture 2" descr="Text, letter&#10;&#10;Description automatically generated">
            <a:extLst>
              <a:ext uri="{FF2B5EF4-FFF2-40B4-BE49-F238E27FC236}">
                <a16:creationId xmlns:a16="http://schemas.microsoft.com/office/drawing/2014/main" id="{C87663DC-A1AE-9155-6FD5-B83B9AE11F0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4782"/>
          <a:stretch/>
        </p:blipFill>
        <p:spPr>
          <a:xfrm>
            <a:off x="4085223" y="5085077"/>
            <a:ext cx="4021554" cy="1695719"/>
          </a:xfrm>
          <a:prstGeom prst="rect">
            <a:avLst/>
          </a:prstGeom>
        </p:spPr>
      </p:pic>
      <p:pic>
        <p:nvPicPr>
          <p:cNvPr id="4" name="Picture 3">
            <a:extLst>
              <a:ext uri="{FF2B5EF4-FFF2-40B4-BE49-F238E27FC236}">
                <a16:creationId xmlns:a16="http://schemas.microsoft.com/office/drawing/2014/main" id="{E5C1DFE6-5BB1-C5FE-9F71-73A38209BF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pic>
        <p:nvPicPr>
          <p:cNvPr id="5" name="Picture 2" descr="What is Heart Rate Variability and How Can You Improve It? — AIM Human  Performance">
            <a:extLst>
              <a:ext uri="{FF2B5EF4-FFF2-40B4-BE49-F238E27FC236}">
                <a16:creationId xmlns:a16="http://schemas.microsoft.com/office/drawing/2014/main" id="{E641859C-7E01-2DC5-CC41-252CB58BD75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7495" y="4062730"/>
            <a:ext cx="2699909" cy="269990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1725B51-6476-BD59-1732-26093C7138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7352616" y="2125183"/>
            <a:ext cx="5563901" cy="3709267"/>
          </a:xfrm>
          <a:prstGeom prst="rect">
            <a:avLst/>
          </a:prstGeom>
          <a:ln w="38100">
            <a:noFill/>
          </a:ln>
        </p:spPr>
      </p:pic>
      <p:pic>
        <p:nvPicPr>
          <p:cNvPr id="7" name="Picture 6">
            <a:extLst>
              <a:ext uri="{FF2B5EF4-FFF2-40B4-BE49-F238E27FC236}">
                <a16:creationId xmlns:a16="http://schemas.microsoft.com/office/drawing/2014/main" id="{0AC13D3A-3FCD-CF74-C4C0-8C60EC63B64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rot="5400000">
            <a:off x="4460506" y="1464903"/>
            <a:ext cx="3742940" cy="3249838"/>
          </a:xfrm>
          <a:prstGeom prst="rect">
            <a:avLst/>
          </a:prstGeom>
          <a:ln w="38100">
            <a:noFill/>
          </a:ln>
        </p:spPr>
      </p:pic>
    </p:spTree>
    <p:extLst>
      <p:ext uri="{BB962C8B-B14F-4D97-AF65-F5344CB8AC3E}">
        <p14:creationId xmlns:p14="http://schemas.microsoft.com/office/powerpoint/2010/main" val="4212715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181138" y="134996"/>
            <a:ext cx="9345335"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2023 &amp; Beyond</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Map&#10;&#10;Description automatically generated">
            <a:extLst>
              <a:ext uri="{FF2B5EF4-FFF2-40B4-BE49-F238E27FC236}">
                <a16:creationId xmlns:a16="http://schemas.microsoft.com/office/drawing/2014/main" id="{98A92016-70C3-D5EC-A9CB-9DC378ECC50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4964606" y="1952441"/>
            <a:ext cx="2479675" cy="3295285"/>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DA53D47D-D088-F448-031D-38F12BA917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002" y="2047133"/>
            <a:ext cx="4189680" cy="3142260"/>
          </a:xfrm>
          <a:prstGeom prst="rect">
            <a:avLst/>
          </a:prstGeom>
        </p:spPr>
      </p:pic>
      <p:pic>
        <p:nvPicPr>
          <p:cNvPr id="5" name="Picture 4">
            <a:extLst>
              <a:ext uri="{FF2B5EF4-FFF2-40B4-BE49-F238E27FC236}">
                <a16:creationId xmlns:a16="http://schemas.microsoft.com/office/drawing/2014/main" id="{8FD45C01-ECCB-0BD4-1F23-97CC810F2A2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972148" y="2010775"/>
            <a:ext cx="3169328" cy="3178618"/>
          </a:xfrm>
          <a:prstGeom prst="rect">
            <a:avLst/>
          </a:prstGeom>
        </p:spPr>
      </p:pic>
      <p:pic>
        <p:nvPicPr>
          <p:cNvPr id="2" name="Picture 1">
            <a:extLst>
              <a:ext uri="{FF2B5EF4-FFF2-40B4-BE49-F238E27FC236}">
                <a16:creationId xmlns:a16="http://schemas.microsoft.com/office/drawing/2014/main" id="{F5A44BB1-4150-D607-C742-8148B8123A7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sp>
        <p:nvSpPr>
          <p:cNvPr id="6" name="Title 1">
            <a:extLst>
              <a:ext uri="{FF2B5EF4-FFF2-40B4-BE49-F238E27FC236}">
                <a16:creationId xmlns:a16="http://schemas.microsoft.com/office/drawing/2014/main" id="{F720D9FF-5002-2D55-F718-A0549E5AE486}"/>
              </a:ext>
            </a:extLst>
          </p:cNvPr>
          <p:cNvSpPr txBox="1">
            <a:spLocks/>
          </p:cNvSpPr>
          <p:nvPr/>
        </p:nvSpPr>
        <p:spPr>
          <a:xfrm>
            <a:off x="1515611" y="5247725"/>
            <a:ext cx="2174718" cy="7447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sz="1600" dirty="0">
                <a:solidFill>
                  <a:srgbClr val="502D7F"/>
                </a:solidFill>
                <a:latin typeface="Garamond" panose="02020404030301010803" pitchFamily="18" charset="0"/>
              </a:rPr>
              <a:t>DPAA Saipan, CNMI</a:t>
            </a:r>
          </a:p>
          <a:p>
            <a:pPr algn="ctr"/>
            <a:r>
              <a:rPr lang="en-US" sz="1600" dirty="0">
                <a:solidFill>
                  <a:srgbClr val="502D7F"/>
                </a:solidFill>
                <a:latin typeface="Garamond" panose="02020404030301010803" pitchFamily="18" charset="0"/>
              </a:rPr>
              <a:t>-complete recovery excavation</a:t>
            </a:r>
          </a:p>
        </p:txBody>
      </p:sp>
      <p:sp>
        <p:nvSpPr>
          <p:cNvPr id="7" name="Title 1">
            <a:extLst>
              <a:ext uri="{FF2B5EF4-FFF2-40B4-BE49-F238E27FC236}">
                <a16:creationId xmlns:a16="http://schemas.microsoft.com/office/drawing/2014/main" id="{F717BC5F-9E93-7F1C-C684-7A7B28D34725}"/>
              </a:ext>
            </a:extLst>
          </p:cNvPr>
          <p:cNvSpPr txBox="1">
            <a:spLocks/>
          </p:cNvSpPr>
          <p:nvPr/>
        </p:nvSpPr>
        <p:spPr>
          <a:xfrm>
            <a:off x="4964606" y="5247724"/>
            <a:ext cx="2599169" cy="1473115"/>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sz="1600" dirty="0">
                <a:solidFill>
                  <a:srgbClr val="502D7F"/>
                </a:solidFill>
                <a:latin typeface="Garamond" panose="02020404030301010803" pitchFamily="18" charset="0"/>
              </a:rPr>
              <a:t>NOAA Saipan, CNMI</a:t>
            </a:r>
          </a:p>
          <a:p>
            <a:pPr algn="ctr"/>
            <a:r>
              <a:rPr lang="en-US" sz="1600" dirty="0">
                <a:solidFill>
                  <a:srgbClr val="502D7F"/>
                </a:solidFill>
                <a:latin typeface="Garamond" panose="02020404030301010803" pitchFamily="18" charset="0"/>
              </a:rPr>
              <a:t>-Lidar &amp; Machine Learning</a:t>
            </a:r>
          </a:p>
          <a:p>
            <a:pPr algn="ctr"/>
            <a:r>
              <a:rPr lang="en-US" sz="1600" dirty="0">
                <a:solidFill>
                  <a:srgbClr val="502D7F"/>
                </a:solidFill>
                <a:latin typeface="Garamond" panose="02020404030301010803" pitchFamily="18" charset="0"/>
              </a:rPr>
              <a:t>-eDNA (Blue Economy/Tourism)</a:t>
            </a:r>
          </a:p>
          <a:p>
            <a:pPr algn="ctr"/>
            <a:r>
              <a:rPr lang="en-US" sz="1600" dirty="0">
                <a:solidFill>
                  <a:srgbClr val="502D7F"/>
                </a:solidFill>
                <a:latin typeface="Garamond" panose="02020404030301010803" pitchFamily="18" charset="0"/>
              </a:rPr>
              <a:t>-Corrosion/Photogrammetry</a:t>
            </a:r>
          </a:p>
          <a:p>
            <a:pPr algn="ctr"/>
            <a:r>
              <a:rPr lang="en-US" sz="1600" dirty="0">
                <a:solidFill>
                  <a:srgbClr val="502D7F"/>
                </a:solidFill>
                <a:latin typeface="Garamond" panose="02020404030301010803" pitchFamily="18" charset="0"/>
              </a:rPr>
              <a:t>-Veteran families</a:t>
            </a:r>
          </a:p>
        </p:txBody>
      </p:sp>
      <p:sp>
        <p:nvSpPr>
          <p:cNvPr id="8" name="Title 1">
            <a:extLst>
              <a:ext uri="{FF2B5EF4-FFF2-40B4-BE49-F238E27FC236}">
                <a16:creationId xmlns:a16="http://schemas.microsoft.com/office/drawing/2014/main" id="{D91C0813-7470-0B8A-E8D5-C96746A2403A}"/>
              </a:ext>
            </a:extLst>
          </p:cNvPr>
          <p:cNvSpPr txBox="1">
            <a:spLocks/>
          </p:cNvSpPr>
          <p:nvPr/>
        </p:nvSpPr>
        <p:spPr>
          <a:xfrm>
            <a:off x="8469453" y="5247725"/>
            <a:ext cx="2174717" cy="85787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sz="1600" dirty="0">
                <a:solidFill>
                  <a:srgbClr val="502D7F"/>
                </a:solidFill>
                <a:latin typeface="Garamond" panose="02020404030301010803" pitchFamily="18" charset="0"/>
              </a:rPr>
              <a:t>DPAA Queensland, AUS</a:t>
            </a:r>
          </a:p>
          <a:p>
            <a:pPr algn="ctr"/>
            <a:r>
              <a:rPr lang="en-US" sz="1600" dirty="0">
                <a:solidFill>
                  <a:srgbClr val="502D7F"/>
                </a:solidFill>
                <a:latin typeface="Garamond" panose="02020404030301010803" pitchFamily="18" charset="0"/>
              </a:rPr>
              <a:t>-remote sensing</a:t>
            </a:r>
          </a:p>
          <a:p>
            <a:pPr algn="ctr"/>
            <a:r>
              <a:rPr lang="en-US" sz="1600" dirty="0">
                <a:solidFill>
                  <a:srgbClr val="502D7F"/>
                </a:solidFill>
                <a:latin typeface="Garamond" panose="02020404030301010803" pitchFamily="18" charset="0"/>
              </a:rPr>
              <a:t>-target testing</a:t>
            </a:r>
          </a:p>
        </p:txBody>
      </p:sp>
    </p:spTree>
    <p:extLst>
      <p:ext uri="{BB962C8B-B14F-4D97-AF65-F5344CB8AC3E}">
        <p14:creationId xmlns:p14="http://schemas.microsoft.com/office/powerpoint/2010/main" val="3114926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181138" y="134996"/>
            <a:ext cx="9345335"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Thank You!</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1A6D60DC-D0DE-DC2A-BFC0-B322DB41CF3E}"/>
              </a:ext>
            </a:extLst>
          </p:cNvPr>
          <p:cNvSpPr txBox="1"/>
          <p:nvPr/>
        </p:nvSpPr>
        <p:spPr>
          <a:xfrm>
            <a:off x="292962" y="1168401"/>
            <a:ext cx="10813002" cy="5293757"/>
          </a:xfrm>
          <a:prstGeom prst="rect">
            <a:avLst/>
          </a:prstGeom>
          <a:noFill/>
        </p:spPr>
        <p:txBody>
          <a:bodyPr wrap="square">
            <a:spAutoFit/>
          </a:bodyPr>
          <a:lstStyle/>
          <a:p>
            <a:pPr marL="914400" marR="0">
              <a:spcBef>
                <a:spcPts val="0"/>
              </a:spcBef>
              <a:spcAft>
                <a:spcPts val="0"/>
              </a:spcAft>
            </a:pPr>
            <a:endParaRPr lang="en-US" i="1" dirty="0">
              <a:solidFill>
                <a:srgbClr val="502D7F"/>
              </a:solidFill>
              <a:latin typeface="Calibri" panose="020F0502020204030204" pitchFamily="34" charset="0"/>
              <a:ea typeface="Calibri" panose="020F0502020204030204" pitchFamily="34" charset="0"/>
            </a:endParaRPr>
          </a:p>
          <a:p>
            <a:pPr marL="914400" marR="0">
              <a:spcBef>
                <a:spcPts val="0"/>
              </a:spcBef>
              <a:spcAft>
                <a:spcPts val="0"/>
              </a:spcAft>
            </a:pPr>
            <a:r>
              <a:rPr lang="en-US" sz="1600" i="1" dirty="0">
                <a:solidFill>
                  <a:srgbClr val="502D7F"/>
                </a:solidFill>
                <a:latin typeface="Calibri" panose="020F0502020204030204" pitchFamily="34" charset="0"/>
                <a:ea typeface="Calibri" panose="020F0502020204030204" pitchFamily="34" charset="0"/>
              </a:rPr>
              <a:t>My ideal </a:t>
            </a:r>
            <a:r>
              <a:rPr lang="en-US" sz="1600" b="1" i="1" dirty="0">
                <a:solidFill>
                  <a:srgbClr val="502D7F"/>
                </a:solidFill>
                <a:latin typeface="Calibri" panose="020F0502020204030204" pitchFamily="34" charset="0"/>
                <a:ea typeface="Calibri" panose="020F0502020204030204" pitchFamily="34" charset="0"/>
              </a:rPr>
              <a:t>industry research </a:t>
            </a:r>
            <a:r>
              <a:rPr lang="en-US" sz="1600" i="1" dirty="0">
                <a:solidFill>
                  <a:srgbClr val="502D7F"/>
                </a:solidFill>
                <a:latin typeface="Calibri" panose="020F0502020204030204" pitchFamily="34" charset="0"/>
                <a:ea typeface="Calibri" panose="020F0502020204030204" pitchFamily="34" charset="0"/>
              </a:rPr>
              <a:t>partners are: </a:t>
            </a:r>
          </a:p>
          <a:p>
            <a:pPr marL="1200150" marR="0" indent="-285750">
              <a:spcBef>
                <a:spcPts val="0"/>
              </a:spcBef>
              <a:spcAft>
                <a:spcPts val="0"/>
              </a:spcAft>
              <a:buFont typeface="Arial" panose="020B0604020202020204" pitchFamily="34" charset="0"/>
              <a:buChar char="•"/>
            </a:pPr>
            <a:r>
              <a:rPr lang="en-US" sz="1600" i="1" dirty="0">
                <a:solidFill>
                  <a:srgbClr val="502D7F"/>
                </a:solidFill>
                <a:latin typeface="Calibri" panose="020F0502020204030204" pitchFamily="34" charset="0"/>
                <a:ea typeface="Calibri" panose="020F0502020204030204" pitchFamily="34" charset="0"/>
              </a:rPr>
              <a:t>Partners who can see a vision for and support an interdisciplinary (archaeology, history, engineering, biology, geography, geology) military research institute devoted to discovery, identification, research, and protection of underwater military-related sites. Why? Because we have the best underwater archaeology program in the US supporting the largest number of UG, Masters, and PhD students, we have the expertise, and we have the basic toolkit to conduct this research. We do need access to additional emerging technologies to do large-scale survey (ROV and AUV with remote sensing capabilities), AI and machine learning equipment and expertise to process existing remote sensing data (NOAA, BOEM, NASA), and more personnel to support the demand we currently have for partnership projects. </a:t>
            </a:r>
          </a:p>
          <a:p>
            <a:pPr marL="1200150" marR="0" indent="-285750">
              <a:spcBef>
                <a:spcPts val="0"/>
              </a:spcBef>
              <a:spcAft>
                <a:spcPts val="0"/>
              </a:spcAft>
              <a:buFont typeface="Arial" panose="020B0604020202020204" pitchFamily="34" charset="0"/>
              <a:buChar char="•"/>
            </a:pPr>
            <a:r>
              <a:rPr lang="en-US" sz="1600" i="1" dirty="0">
                <a:solidFill>
                  <a:srgbClr val="502D7F"/>
                </a:solidFill>
                <a:latin typeface="Calibri" panose="020F0502020204030204" pitchFamily="34" charset="0"/>
                <a:ea typeface="Calibri" panose="020F0502020204030204" pitchFamily="34" charset="0"/>
              </a:rPr>
              <a:t>Partners who could see a vision for veteran engagement in citizen science initiatives to include rehabilitative therapy events for diving and its benefits to combat veterans reintegrating. Partners in the medical field for research on the benefits of citizen science and diving on the mental and physical (underwater sensors, biofeedback, peer to peer support).</a:t>
            </a:r>
          </a:p>
          <a:p>
            <a:pPr marL="1200150" marR="0" indent="-285750">
              <a:spcBef>
                <a:spcPts val="0"/>
              </a:spcBef>
              <a:spcAft>
                <a:spcPts val="0"/>
              </a:spcAft>
              <a:buFont typeface="Arial" panose="020B0604020202020204" pitchFamily="34" charset="0"/>
              <a:buChar char="•"/>
            </a:pPr>
            <a:r>
              <a:rPr lang="en-US" sz="1600" i="1" dirty="0">
                <a:solidFill>
                  <a:srgbClr val="502D7F"/>
                </a:solidFill>
                <a:latin typeface="Calibri" panose="020F0502020204030204" pitchFamily="34" charset="0"/>
                <a:ea typeface="Calibri" panose="020F0502020204030204" pitchFamily="34" charset="0"/>
              </a:rPr>
              <a:t>Partners who have an idea to pitch to DPAA Innovations…</a:t>
            </a:r>
            <a:endParaRPr lang="en-US" sz="1600" dirty="0">
              <a:solidFill>
                <a:srgbClr val="502D7F"/>
              </a:solidFill>
              <a:effectLst/>
              <a:latin typeface="Calibri" panose="020F0502020204030204" pitchFamily="34" charset="0"/>
              <a:ea typeface="Calibri" panose="020F0502020204030204" pitchFamily="34" charset="0"/>
            </a:endParaRPr>
          </a:p>
          <a:p>
            <a:pPr marL="914400" marR="0">
              <a:spcBef>
                <a:spcPts val="0"/>
              </a:spcBef>
              <a:spcAft>
                <a:spcPts val="0"/>
              </a:spcAft>
            </a:pPr>
            <a:endParaRPr lang="en-US" sz="1600" i="1" dirty="0">
              <a:solidFill>
                <a:srgbClr val="502D7F"/>
              </a:solidFill>
              <a:effectLst/>
              <a:latin typeface="Calibri" panose="020F0502020204030204" pitchFamily="34" charset="0"/>
              <a:ea typeface="Calibri" panose="020F0502020204030204" pitchFamily="34" charset="0"/>
            </a:endParaRPr>
          </a:p>
          <a:p>
            <a:pPr marL="914400" marR="0">
              <a:spcBef>
                <a:spcPts val="0"/>
              </a:spcBef>
              <a:spcAft>
                <a:spcPts val="0"/>
              </a:spcAft>
            </a:pPr>
            <a:r>
              <a:rPr lang="en-US" sz="1600" i="1" dirty="0">
                <a:solidFill>
                  <a:srgbClr val="502D7F"/>
                </a:solidFill>
                <a:effectLst/>
                <a:latin typeface="Calibri" panose="020F0502020204030204" pitchFamily="34" charset="0"/>
                <a:ea typeface="Calibri" panose="020F0502020204030204" pitchFamily="34" charset="0"/>
              </a:rPr>
              <a:t>My </a:t>
            </a:r>
            <a:r>
              <a:rPr lang="en-US" sz="1600" b="1" i="1" dirty="0">
                <a:solidFill>
                  <a:srgbClr val="502D7F"/>
                </a:solidFill>
                <a:effectLst/>
                <a:latin typeface="Calibri" panose="020F0502020204030204" pitchFamily="34" charset="0"/>
                <a:ea typeface="Calibri" panose="020F0502020204030204" pitchFamily="34" charset="0"/>
              </a:rPr>
              <a:t>ideal government partner </a:t>
            </a:r>
            <a:r>
              <a:rPr lang="en-US" sz="1600" i="1" dirty="0">
                <a:solidFill>
                  <a:srgbClr val="502D7F"/>
                </a:solidFill>
                <a:effectLst/>
                <a:latin typeface="Calibri" panose="020F0502020204030204" pitchFamily="34" charset="0"/>
                <a:ea typeface="Calibri" panose="020F0502020204030204" pitchFamily="34" charset="0"/>
              </a:rPr>
              <a:t>in the future would be continuing to work with DOD DPAA, but also expand to work with SOCOM to develop and deliver trainings on base about encountering underwater cultural heritage on deployment (Graphic Training Aids) and further develop veteran rehabilitative therapy events.</a:t>
            </a:r>
          </a:p>
          <a:p>
            <a:pPr marL="914400" marR="0">
              <a:spcBef>
                <a:spcPts val="0"/>
              </a:spcBef>
              <a:spcAft>
                <a:spcPts val="0"/>
              </a:spcAft>
            </a:pPr>
            <a:endParaRPr lang="en-US" sz="1600" i="1" dirty="0">
              <a:solidFill>
                <a:srgbClr val="502D7F"/>
              </a:solidFill>
              <a:effectLst/>
              <a:latin typeface="Calibri" panose="020F0502020204030204" pitchFamily="34" charset="0"/>
              <a:ea typeface="Calibri" panose="020F0502020204030204" pitchFamily="34" charset="0"/>
            </a:endParaRPr>
          </a:p>
          <a:p>
            <a:pPr marL="914400" marR="0">
              <a:spcBef>
                <a:spcPts val="0"/>
              </a:spcBef>
              <a:spcAft>
                <a:spcPts val="0"/>
              </a:spcAft>
            </a:pPr>
            <a:r>
              <a:rPr lang="en-US" sz="1600" i="1" dirty="0">
                <a:solidFill>
                  <a:srgbClr val="502D7F"/>
                </a:solidFill>
                <a:effectLst/>
                <a:latin typeface="Calibri" panose="020F0502020204030204" pitchFamily="34" charset="0"/>
                <a:ea typeface="Calibri" panose="020F0502020204030204" pitchFamily="34" charset="0"/>
              </a:rPr>
              <a:t>My </a:t>
            </a:r>
            <a:r>
              <a:rPr lang="en-US" sz="1600" b="1" i="1" dirty="0">
                <a:solidFill>
                  <a:srgbClr val="502D7F"/>
                </a:solidFill>
                <a:effectLst/>
                <a:latin typeface="Calibri" panose="020F0502020204030204" pitchFamily="34" charset="0"/>
                <a:ea typeface="Calibri" panose="020F0502020204030204" pitchFamily="34" charset="0"/>
              </a:rPr>
              <a:t>next big research focus area</a:t>
            </a:r>
            <a:r>
              <a:rPr lang="en-US" sz="1600" i="1" dirty="0">
                <a:solidFill>
                  <a:srgbClr val="502D7F"/>
                </a:solidFill>
                <a:effectLst/>
                <a:latin typeface="Calibri" panose="020F0502020204030204" pitchFamily="34" charset="0"/>
                <a:ea typeface="Calibri" panose="020F0502020204030204" pitchFamily="34" charset="0"/>
              </a:rPr>
              <a:t> will be…let’s partner in 2024!  </a:t>
            </a:r>
            <a:r>
              <a:rPr lang="en-US" sz="1600" i="1" dirty="0">
                <a:solidFill>
                  <a:srgbClr val="502D7F"/>
                </a:solidFill>
                <a:effectLst/>
                <a:latin typeface="Calibri" panose="020F0502020204030204" pitchFamily="34" charset="0"/>
                <a:ea typeface="Calibri" panose="020F0502020204030204" pitchFamily="34" charset="0"/>
                <a:hlinkClick r:id="rId3"/>
              </a:rPr>
              <a:t>mckinnonje@ecu.edu</a:t>
            </a:r>
            <a:r>
              <a:rPr lang="en-US" sz="1600" i="1" dirty="0">
                <a:solidFill>
                  <a:srgbClr val="502D7F"/>
                </a:solidFill>
                <a:effectLst/>
                <a:latin typeface="Calibri" panose="020F0502020204030204" pitchFamily="34" charset="0"/>
                <a:ea typeface="Calibri" panose="020F0502020204030204" pitchFamily="34" charset="0"/>
              </a:rPr>
              <a:t> </a:t>
            </a:r>
            <a:endParaRPr lang="en-US" sz="1600" dirty="0">
              <a:solidFill>
                <a:srgbClr val="502D7F"/>
              </a:solidFill>
              <a:effectLst/>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6E73D255-BC1C-C3A9-0738-86B24712DA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spTree>
    <p:extLst>
      <p:ext uri="{BB962C8B-B14F-4D97-AF65-F5344CB8AC3E}">
        <p14:creationId xmlns:p14="http://schemas.microsoft.com/office/powerpoint/2010/main" val="572316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660454" y="134996"/>
            <a:ext cx="9345335" cy="707886"/>
          </a:xfrm>
          <a:prstGeom prst="rect">
            <a:avLst/>
          </a:prstGeom>
          <a:noFill/>
        </p:spPr>
        <p:txBody>
          <a:bodyPr wrap="square" rtlCol="0">
            <a:spAutoFit/>
          </a:bodyPr>
          <a:lstStyle/>
          <a:p>
            <a:pPr algn="ctr"/>
            <a:r>
              <a:rPr lang="en-US" sz="4000" dirty="0">
                <a:solidFill>
                  <a:srgbClr val="502D7F"/>
                </a:solidFill>
                <a:latin typeface="Garamond" panose="02020404030301010803" pitchFamily="18" charset="0"/>
              </a:rPr>
              <a:t>ECU PROGRAM IN MARITIME STUDIES</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DB9FFE0F-B030-FE83-14D2-907BA111BC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pic>
        <p:nvPicPr>
          <p:cNvPr id="4" name="Picture 3">
            <a:extLst>
              <a:ext uri="{FF2B5EF4-FFF2-40B4-BE49-F238E27FC236}">
                <a16:creationId xmlns:a16="http://schemas.microsoft.com/office/drawing/2014/main" id="{072B543E-B2E3-2622-B7D2-FB4BE33D89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89603" y="1241775"/>
            <a:ext cx="4368353" cy="3176711"/>
          </a:xfrm>
          <a:prstGeom prst="rect">
            <a:avLst/>
          </a:prstGeom>
          <a:ln w="38100">
            <a:noFill/>
          </a:ln>
        </p:spPr>
      </p:pic>
      <p:sp>
        <p:nvSpPr>
          <p:cNvPr id="5" name="Title 1">
            <a:extLst>
              <a:ext uri="{FF2B5EF4-FFF2-40B4-BE49-F238E27FC236}">
                <a16:creationId xmlns:a16="http://schemas.microsoft.com/office/drawing/2014/main" id="{082BD1BD-8EDC-9305-9CD2-B954E4A77CA5}"/>
              </a:ext>
            </a:extLst>
          </p:cNvPr>
          <p:cNvSpPr>
            <a:spLocks noGrp="1"/>
          </p:cNvSpPr>
          <p:nvPr>
            <p:ph idx="1"/>
          </p:nvPr>
        </p:nvSpPr>
        <p:spPr>
          <a:xfrm>
            <a:off x="116622" y="1207641"/>
            <a:ext cx="3467087" cy="2658666"/>
          </a:xfrm>
        </p:spPr>
        <p:txBody>
          <a:bodyPr>
            <a:normAutofit/>
          </a:bodyPr>
          <a:lstStyle/>
          <a:p>
            <a:pPr marL="0" indent="0">
              <a:buNone/>
            </a:pPr>
            <a:r>
              <a:rPr lang="en-US" sz="1600" dirty="0">
                <a:solidFill>
                  <a:srgbClr val="502D7F"/>
                </a:solidFill>
                <a:latin typeface="Garamond" panose="02020404030301010803" pitchFamily="18" charset="0"/>
              </a:rPr>
              <a:t>For the last several years ECU has produced the most applicants to the Register of Professional Archaeologists</a:t>
            </a:r>
          </a:p>
        </p:txBody>
      </p:sp>
      <p:pic>
        <p:nvPicPr>
          <p:cNvPr id="8" name="Picture 6" descr="http://www.southarc.com/wp-content/uploads/2013/01/logo_rpa.gif">
            <a:extLst>
              <a:ext uri="{FF2B5EF4-FFF2-40B4-BE49-F238E27FC236}">
                <a16:creationId xmlns:a16="http://schemas.microsoft.com/office/drawing/2014/main" id="{D9B5B2AE-F886-78CE-865C-C40F807915C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39576" y="1157629"/>
            <a:ext cx="1897087" cy="8062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80621A9-C46A-9151-F681-3FB99026DD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57956" y="1705194"/>
            <a:ext cx="2269864" cy="2481855"/>
          </a:xfrm>
          <a:prstGeom prst="rect">
            <a:avLst/>
          </a:prstGeom>
          <a:ln w="38100">
            <a:noFill/>
          </a:ln>
        </p:spPr>
      </p:pic>
      <p:pic>
        <p:nvPicPr>
          <p:cNvPr id="9" name="Picture Placeholder 6">
            <a:extLst>
              <a:ext uri="{FF2B5EF4-FFF2-40B4-BE49-F238E27FC236}">
                <a16:creationId xmlns:a16="http://schemas.microsoft.com/office/drawing/2014/main" id="{A84A4961-321E-7C1D-682F-816EE28EE216}"/>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43343" y="2008582"/>
            <a:ext cx="2173860" cy="2173860"/>
          </a:xfrm>
          <a:prstGeom prst="rect">
            <a:avLst/>
          </a:prstGeom>
          <a:ln w="38100">
            <a:noFill/>
          </a:ln>
        </p:spPr>
      </p:pic>
      <p:pic>
        <p:nvPicPr>
          <p:cNvPr id="11" name="Picture Placeholder 9">
            <a:extLst>
              <a:ext uri="{FF2B5EF4-FFF2-40B4-BE49-F238E27FC236}">
                <a16:creationId xmlns:a16="http://schemas.microsoft.com/office/drawing/2014/main" id="{4478EBC2-1C65-7D1B-D955-3939C2B949F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36731" y="4485187"/>
            <a:ext cx="2176272" cy="2176272"/>
          </a:xfrm>
          <a:prstGeom prst="rect">
            <a:avLst/>
          </a:prstGeom>
          <a:ln w="38100">
            <a:noFill/>
          </a:ln>
        </p:spPr>
      </p:pic>
      <p:pic>
        <p:nvPicPr>
          <p:cNvPr id="12" name="Picture Placeholder 7">
            <a:extLst>
              <a:ext uri="{FF2B5EF4-FFF2-40B4-BE49-F238E27FC236}">
                <a16:creationId xmlns:a16="http://schemas.microsoft.com/office/drawing/2014/main" id="{A81DFBC7-F953-673C-C5F1-4602A3D3FD43}"/>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2860177" y="2033692"/>
            <a:ext cx="2176272" cy="2176272"/>
          </a:xfrm>
          <a:prstGeom prst="rect">
            <a:avLst/>
          </a:prstGeom>
          <a:ln w="38100">
            <a:noFill/>
          </a:ln>
        </p:spPr>
      </p:pic>
      <p:pic>
        <p:nvPicPr>
          <p:cNvPr id="13" name="Picture 12">
            <a:extLst>
              <a:ext uri="{FF2B5EF4-FFF2-40B4-BE49-F238E27FC236}">
                <a16:creationId xmlns:a16="http://schemas.microsoft.com/office/drawing/2014/main" id="{612324BA-CF8C-1459-4BB5-2C4F5155BAE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29340" y="4464147"/>
            <a:ext cx="2898480" cy="2173860"/>
          </a:xfrm>
          <a:prstGeom prst="rect">
            <a:avLst/>
          </a:prstGeom>
          <a:ln w="38100">
            <a:noFill/>
          </a:ln>
        </p:spPr>
      </p:pic>
      <p:pic>
        <p:nvPicPr>
          <p:cNvPr id="19" name="Picture 18">
            <a:extLst>
              <a:ext uri="{FF2B5EF4-FFF2-40B4-BE49-F238E27FC236}">
                <a16:creationId xmlns:a16="http://schemas.microsoft.com/office/drawing/2014/main" id="{2DD292D2-258A-6682-AFD3-699D45ADADD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07235" y="4470495"/>
            <a:ext cx="3264409" cy="2176272"/>
          </a:xfrm>
          <a:prstGeom prst="rect">
            <a:avLst/>
          </a:prstGeom>
          <a:ln w="50800">
            <a:noFill/>
          </a:ln>
        </p:spPr>
      </p:pic>
      <p:sp>
        <p:nvSpPr>
          <p:cNvPr id="21" name="Title 1">
            <a:extLst>
              <a:ext uri="{FF2B5EF4-FFF2-40B4-BE49-F238E27FC236}">
                <a16:creationId xmlns:a16="http://schemas.microsoft.com/office/drawing/2014/main" id="{97E23707-7A5D-A3F1-FE74-FAAA81FE4D9F}"/>
              </a:ext>
            </a:extLst>
          </p:cNvPr>
          <p:cNvSpPr>
            <a:spLocks noGrp="1"/>
          </p:cNvSpPr>
          <p:nvPr>
            <p:ph type="title"/>
          </p:nvPr>
        </p:nvSpPr>
        <p:spPr>
          <a:xfrm>
            <a:off x="10471000" y="4010518"/>
            <a:ext cx="1394924" cy="666585"/>
          </a:xfrm>
        </p:spPr>
        <p:txBody>
          <a:bodyPr>
            <a:normAutofit/>
          </a:bodyPr>
          <a:lstStyle/>
          <a:p>
            <a:r>
              <a:rPr lang="en-US" sz="1200" dirty="0">
                <a:solidFill>
                  <a:srgbClr val="502D7F"/>
                </a:solidFill>
                <a:latin typeface="Garamond" panose="02020404030301010803" pitchFamily="18" charset="0"/>
              </a:rPr>
              <a:t>Bermuda</a:t>
            </a:r>
          </a:p>
        </p:txBody>
      </p:sp>
      <p:sp>
        <p:nvSpPr>
          <p:cNvPr id="22" name="Title 1">
            <a:extLst>
              <a:ext uri="{FF2B5EF4-FFF2-40B4-BE49-F238E27FC236}">
                <a16:creationId xmlns:a16="http://schemas.microsoft.com/office/drawing/2014/main" id="{660AEAD5-8D93-819D-E17F-968188663D97}"/>
              </a:ext>
            </a:extLst>
          </p:cNvPr>
          <p:cNvSpPr txBox="1">
            <a:spLocks/>
          </p:cNvSpPr>
          <p:nvPr/>
        </p:nvSpPr>
        <p:spPr>
          <a:xfrm>
            <a:off x="3129" y="4212323"/>
            <a:ext cx="2315003" cy="445532"/>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sz="1200" dirty="0">
                <a:solidFill>
                  <a:srgbClr val="502D7F"/>
                </a:solidFill>
                <a:latin typeface="Garamond" panose="02020404030301010803" pitchFamily="18" charset="0"/>
              </a:rPr>
              <a:t>Biscayne National Park, Miami</a:t>
            </a:r>
          </a:p>
        </p:txBody>
      </p:sp>
      <p:sp>
        <p:nvSpPr>
          <p:cNvPr id="23" name="Title 1">
            <a:extLst>
              <a:ext uri="{FF2B5EF4-FFF2-40B4-BE49-F238E27FC236}">
                <a16:creationId xmlns:a16="http://schemas.microsoft.com/office/drawing/2014/main" id="{D7E55CB2-1C61-C0E1-29FB-2759A142194A}"/>
              </a:ext>
            </a:extLst>
          </p:cNvPr>
          <p:cNvSpPr txBox="1">
            <a:spLocks/>
          </p:cNvSpPr>
          <p:nvPr/>
        </p:nvSpPr>
        <p:spPr>
          <a:xfrm>
            <a:off x="544140" y="6631092"/>
            <a:ext cx="2135396" cy="639028"/>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r>
              <a:rPr lang="en-US" sz="1200" dirty="0">
                <a:solidFill>
                  <a:srgbClr val="502D7F"/>
                </a:solidFill>
                <a:latin typeface="Garamond" panose="02020404030301010803" pitchFamily="18" charset="0"/>
              </a:rPr>
              <a:t>The Great Lakes</a:t>
            </a:r>
          </a:p>
        </p:txBody>
      </p:sp>
      <p:sp>
        <p:nvSpPr>
          <p:cNvPr id="24" name="Title 1">
            <a:extLst>
              <a:ext uri="{FF2B5EF4-FFF2-40B4-BE49-F238E27FC236}">
                <a16:creationId xmlns:a16="http://schemas.microsoft.com/office/drawing/2014/main" id="{8905E8D3-7090-7138-7388-6ED83B525456}"/>
              </a:ext>
            </a:extLst>
          </p:cNvPr>
          <p:cNvSpPr txBox="1">
            <a:spLocks/>
          </p:cNvSpPr>
          <p:nvPr/>
        </p:nvSpPr>
        <p:spPr>
          <a:xfrm>
            <a:off x="3556660" y="4229840"/>
            <a:ext cx="2049372" cy="572245"/>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r>
              <a:rPr lang="en-US" sz="1200" dirty="0">
                <a:solidFill>
                  <a:srgbClr val="502D7F"/>
                </a:solidFill>
                <a:latin typeface="Garamond" panose="02020404030301010803" pitchFamily="18" charset="0"/>
              </a:rPr>
              <a:t>South Africa</a:t>
            </a:r>
          </a:p>
        </p:txBody>
      </p:sp>
      <p:sp>
        <p:nvSpPr>
          <p:cNvPr id="25" name="Title 1">
            <a:extLst>
              <a:ext uri="{FF2B5EF4-FFF2-40B4-BE49-F238E27FC236}">
                <a16:creationId xmlns:a16="http://schemas.microsoft.com/office/drawing/2014/main" id="{13E392A7-FF13-2038-3387-4C76050E5090}"/>
              </a:ext>
            </a:extLst>
          </p:cNvPr>
          <p:cNvSpPr txBox="1">
            <a:spLocks/>
          </p:cNvSpPr>
          <p:nvPr/>
        </p:nvSpPr>
        <p:spPr>
          <a:xfrm>
            <a:off x="9438611" y="6603415"/>
            <a:ext cx="2315003" cy="480002"/>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sz="1200" dirty="0">
                <a:solidFill>
                  <a:srgbClr val="502D7F"/>
                </a:solidFill>
                <a:latin typeface="Garamond" panose="02020404030301010803" pitchFamily="18" charset="0"/>
              </a:rPr>
              <a:t>Cahuita National Park, Costa Rica</a:t>
            </a:r>
          </a:p>
        </p:txBody>
      </p:sp>
      <p:sp>
        <p:nvSpPr>
          <p:cNvPr id="26" name="Title 1">
            <a:extLst>
              <a:ext uri="{FF2B5EF4-FFF2-40B4-BE49-F238E27FC236}">
                <a16:creationId xmlns:a16="http://schemas.microsoft.com/office/drawing/2014/main" id="{4DBB6139-E1F2-D0F7-FE0F-8BA4685EAF38}"/>
              </a:ext>
            </a:extLst>
          </p:cNvPr>
          <p:cNvSpPr txBox="1">
            <a:spLocks/>
          </p:cNvSpPr>
          <p:nvPr/>
        </p:nvSpPr>
        <p:spPr>
          <a:xfrm>
            <a:off x="3544403" y="6630048"/>
            <a:ext cx="1253899" cy="572245"/>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r>
              <a:rPr lang="en-US" sz="1200" dirty="0">
                <a:solidFill>
                  <a:srgbClr val="502D7F"/>
                </a:solidFill>
                <a:latin typeface="Garamond" panose="02020404030301010803" pitchFamily="18" charset="0"/>
              </a:rPr>
              <a:t>Outer Banks, NC</a:t>
            </a:r>
          </a:p>
        </p:txBody>
      </p:sp>
      <p:sp>
        <p:nvSpPr>
          <p:cNvPr id="28" name="Title 1">
            <a:extLst>
              <a:ext uri="{FF2B5EF4-FFF2-40B4-BE49-F238E27FC236}">
                <a16:creationId xmlns:a16="http://schemas.microsoft.com/office/drawing/2014/main" id="{CF7F8542-DA75-2C04-CC71-96299228EE75}"/>
              </a:ext>
            </a:extLst>
          </p:cNvPr>
          <p:cNvSpPr txBox="1">
            <a:spLocks/>
          </p:cNvSpPr>
          <p:nvPr/>
        </p:nvSpPr>
        <p:spPr>
          <a:xfrm>
            <a:off x="6901093" y="6610760"/>
            <a:ext cx="1866492" cy="348809"/>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r>
              <a:rPr lang="en-US" sz="1200" dirty="0">
                <a:solidFill>
                  <a:srgbClr val="502D7F"/>
                </a:solidFill>
                <a:latin typeface="Garamond" panose="02020404030301010803" pitchFamily="18" charset="0"/>
              </a:rPr>
              <a:t>Saipan, CNMI</a:t>
            </a:r>
          </a:p>
        </p:txBody>
      </p:sp>
      <p:pic>
        <p:nvPicPr>
          <p:cNvPr id="29" name="Content Placeholder 5">
            <a:extLst>
              <a:ext uri="{FF2B5EF4-FFF2-40B4-BE49-F238E27FC236}">
                <a16:creationId xmlns:a16="http://schemas.microsoft.com/office/drawing/2014/main" id="{29C8F3D6-679B-63EE-B9F4-E69942CA2D47}"/>
              </a:ext>
            </a:extLst>
          </p:cNvPr>
          <p:cNvPicPr>
            <a:picLocks noGrp="1" noChangeAspect="1"/>
          </p:cNvPicPr>
          <p:nvPr/>
        </p:nvPicPr>
        <p:blipFill>
          <a:blip r:embed="rId12" cstate="hqprint">
            <a:extLst>
              <a:ext uri="{28A0092B-C50C-407E-A947-70E740481C1C}">
                <a14:useLocalDpi xmlns:a14="http://schemas.microsoft.com/office/drawing/2010/main"/>
              </a:ext>
            </a:extLst>
          </a:blip>
          <a:stretch>
            <a:fillRect/>
          </a:stretch>
        </p:blipFill>
        <p:spPr>
          <a:xfrm>
            <a:off x="6001252" y="4468023"/>
            <a:ext cx="2898480" cy="2173860"/>
          </a:xfrm>
          <a:prstGeom prst="rect">
            <a:avLst/>
          </a:prstGeom>
        </p:spPr>
      </p:pic>
    </p:spTree>
    <p:extLst>
      <p:ext uri="{BB962C8B-B14F-4D97-AF65-F5344CB8AC3E}">
        <p14:creationId xmlns:p14="http://schemas.microsoft.com/office/powerpoint/2010/main" val="485429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153429" y="115462"/>
            <a:ext cx="9345335"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DOD/DPAA</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BA619899-638A-7A02-F3D9-C1ACB15C94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pic>
        <p:nvPicPr>
          <p:cNvPr id="3" name="Picture 2" descr="https://www.dpaa.mil/portals/85/Images/Banners/worldmap_B09272019.jpg">
            <a:extLst>
              <a:ext uri="{FF2B5EF4-FFF2-40B4-BE49-F238E27FC236}">
                <a16:creationId xmlns:a16="http://schemas.microsoft.com/office/drawing/2014/main" id="{6F827B87-9335-A789-AA5F-306151B7DE4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 y="2003493"/>
            <a:ext cx="7562708" cy="4469755"/>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ECB5671-2FCB-0FE3-6897-9FD6A1E12D1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41482" y="3545727"/>
            <a:ext cx="1507680" cy="1507680"/>
          </a:xfrm>
          <a:prstGeom prst="rect">
            <a:avLst/>
          </a:prstGeom>
          <a:ln>
            <a:noFill/>
          </a:ln>
        </p:spPr>
      </p:pic>
      <p:pic>
        <p:nvPicPr>
          <p:cNvPr id="5" name="Picture 4">
            <a:extLst>
              <a:ext uri="{FF2B5EF4-FFF2-40B4-BE49-F238E27FC236}">
                <a16:creationId xmlns:a16="http://schemas.microsoft.com/office/drawing/2014/main" id="{243E8E93-5F6E-0090-1A2F-B1A706022DA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92189" y="2506097"/>
            <a:ext cx="6206266" cy="3590855"/>
          </a:xfrm>
          <a:prstGeom prst="rect">
            <a:avLst/>
          </a:prstGeom>
        </p:spPr>
      </p:pic>
      <p:sp>
        <p:nvSpPr>
          <p:cNvPr id="6" name="TextBox 5">
            <a:extLst>
              <a:ext uri="{FF2B5EF4-FFF2-40B4-BE49-F238E27FC236}">
                <a16:creationId xmlns:a16="http://schemas.microsoft.com/office/drawing/2014/main" id="{90590ADA-5CEB-C828-3595-0B3268294DCA}"/>
              </a:ext>
            </a:extLst>
          </p:cNvPr>
          <p:cNvSpPr txBox="1"/>
          <p:nvPr/>
        </p:nvSpPr>
        <p:spPr>
          <a:xfrm>
            <a:off x="6492189" y="1326490"/>
            <a:ext cx="5915911" cy="1077218"/>
          </a:xfrm>
          <a:prstGeom prst="rect">
            <a:avLst/>
          </a:prstGeom>
          <a:noFill/>
        </p:spPr>
        <p:txBody>
          <a:bodyPr wrap="square" rtlCol="0">
            <a:spAutoFit/>
          </a:bodyPr>
          <a:lstStyle/>
          <a:p>
            <a:pPr algn="ctr"/>
            <a:r>
              <a:rPr lang="en-US" sz="3200" dirty="0">
                <a:solidFill>
                  <a:srgbClr val="502D7F"/>
                </a:solidFill>
                <a:latin typeface="Garamond" panose="02020404030301010803" pitchFamily="18" charset="0"/>
              </a:rPr>
              <a:t>DPAA HUB/SPOKE FELLOW NETWORK </a:t>
            </a:r>
          </a:p>
        </p:txBody>
      </p:sp>
      <p:sp>
        <p:nvSpPr>
          <p:cNvPr id="7" name="TextBox 6">
            <a:extLst>
              <a:ext uri="{FF2B5EF4-FFF2-40B4-BE49-F238E27FC236}">
                <a16:creationId xmlns:a16="http://schemas.microsoft.com/office/drawing/2014/main" id="{47E74F1F-6944-A366-872C-7AF1CEC5F63B}"/>
              </a:ext>
            </a:extLst>
          </p:cNvPr>
          <p:cNvSpPr txBox="1"/>
          <p:nvPr/>
        </p:nvSpPr>
        <p:spPr>
          <a:xfrm>
            <a:off x="6859991" y="6180861"/>
            <a:ext cx="5470661" cy="584775"/>
          </a:xfrm>
          <a:prstGeom prst="rect">
            <a:avLst/>
          </a:prstGeom>
          <a:noFill/>
        </p:spPr>
        <p:txBody>
          <a:bodyPr wrap="square" rtlCol="0">
            <a:spAutoFit/>
          </a:bodyPr>
          <a:lstStyle/>
          <a:p>
            <a:pPr algn="ctr"/>
            <a:r>
              <a:rPr lang="en-US" sz="3200" dirty="0">
                <a:solidFill>
                  <a:srgbClr val="502D7F"/>
                </a:solidFill>
                <a:latin typeface="Garamond" panose="02020404030301010803" pitchFamily="18" charset="0"/>
              </a:rPr>
              <a:t>PARTNERSHIPS</a:t>
            </a:r>
          </a:p>
        </p:txBody>
      </p:sp>
    </p:spTree>
    <p:extLst>
      <p:ext uri="{BB962C8B-B14F-4D97-AF65-F5344CB8AC3E}">
        <p14:creationId xmlns:p14="http://schemas.microsoft.com/office/powerpoint/2010/main" val="3804870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181138" y="134996"/>
            <a:ext cx="9345335"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Montalto di Castro, Italy 2017</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3C3D7B7A-538F-DD3C-AB9A-5DD222A1DA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pic>
        <p:nvPicPr>
          <p:cNvPr id="4" name="Content Placeholder 6" descr="A vintage photo of a group of people standing around a plane&#10;&#10;Description automatically generated">
            <a:extLst>
              <a:ext uri="{FF2B5EF4-FFF2-40B4-BE49-F238E27FC236}">
                <a16:creationId xmlns:a16="http://schemas.microsoft.com/office/drawing/2014/main" id="{9CC60294-E1D5-4758-8963-E2A7DF9F6717}"/>
              </a:ext>
            </a:extLst>
          </p:cNvPr>
          <p:cNvPicPr>
            <a:picLocks noGrp="1"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1366" y="1170205"/>
            <a:ext cx="5629027" cy="4074148"/>
          </a:xfrm>
          <a:prstGeom prst="rect">
            <a:avLst/>
          </a:prstGeom>
          <a:ln w="25400">
            <a:noFill/>
          </a:ln>
        </p:spPr>
      </p:pic>
      <p:pic>
        <p:nvPicPr>
          <p:cNvPr id="6" name="Content Placeholder 6" descr="A close up of a map&#10;&#10;Description automatically generated">
            <a:extLst>
              <a:ext uri="{FF2B5EF4-FFF2-40B4-BE49-F238E27FC236}">
                <a16:creationId xmlns:a16="http://schemas.microsoft.com/office/drawing/2014/main" id="{A02E2D4B-1AD1-A2E6-0BAC-B078970C656E}"/>
              </a:ext>
            </a:extLst>
          </p:cNvPr>
          <p:cNvPicPr>
            <a:picLocks noGrp="1" noChangeAspect="1"/>
          </p:cNvPicPr>
          <p:nvPr/>
        </p:nvPicPr>
        <p:blipFill>
          <a:blip r:embed="rId5">
            <a:extLst>
              <a:ext uri="{28A0092B-C50C-407E-A947-70E740481C1C}">
                <a14:useLocalDpi xmlns:a14="http://schemas.microsoft.com/office/drawing/2010/main"/>
              </a:ext>
            </a:extLst>
          </a:blip>
          <a:stretch>
            <a:fillRect/>
          </a:stretch>
        </p:blipFill>
        <p:spPr>
          <a:xfrm>
            <a:off x="7494495" y="1170205"/>
            <a:ext cx="4536139" cy="5625990"/>
          </a:xfrm>
          <a:prstGeom prst="rect">
            <a:avLst/>
          </a:prstGeom>
          <a:ln w="3175" cap="sq">
            <a:solidFill>
              <a:schemeClr val="tx1"/>
            </a:solidFill>
            <a:miter lim="800000"/>
          </a:ln>
          <a:effectLst/>
        </p:spPr>
      </p:pic>
      <p:pic>
        <p:nvPicPr>
          <p:cNvPr id="3" name="Content Placeholder 8" descr="A picture containing outdoor, man, plane, airplane&#10;&#10;Description automatically generated">
            <a:extLst>
              <a:ext uri="{FF2B5EF4-FFF2-40B4-BE49-F238E27FC236}">
                <a16:creationId xmlns:a16="http://schemas.microsoft.com/office/drawing/2014/main" id="{C66CD65A-F020-4DDE-894F-C4121D637F76}"/>
              </a:ext>
            </a:extLst>
          </p:cNvPr>
          <p:cNvPicPr>
            <a:picLocks noGrp="1"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649004" y="4141173"/>
            <a:ext cx="2666197" cy="2531443"/>
          </a:xfrm>
          <a:prstGeom prst="rect">
            <a:avLst/>
          </a:prstGeom>
          <a:ln w="28575">
            <a:noFill/>
          </a:ln>
        </p:spPr>
      </p:pic>
    </p:spTree>
    <p:extLst>
      <p:ext uri="{BB962C8B-B14F-4D97-AF65-F5344CB8AC3E}">
        <p14:creationId xmlns:p14="http://schemas.microsoft.com/office/powerpoint/2010/main" val="3496460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D3DA37-C1A3-4331-ABCF-BA090DC8E1F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40142" y="1777456"/>
            <a:ext cx="2911683" cy="2474931"/>
          </a:xfrm>
          <a:prstGeom prst="rect">
            <a:avLst/>
          </a:prstGeom>
        </p:spPr>
      </p:pic>
      <p:pic>
        <p:nvPicPr>
          <p:cNvPr id="6" name="Picture 5" descr="A large mountain in the background&#10;&#10;Description automatically generated">
            <a:extLst>
              <a:ext uri="{FF2B5EF4-FFF2-40B4-BE49-F238E27FC236}">
                <a16:creationId xmlns:a16="http://schemas.microsoft.com/office/drawing/2014/main" id="{138E661B-84C1-4002-BE01-80B9D7090AD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57549" y="4625761"/>
            <a:ext cx="3329018" cy="2097243"/>
          </a:xfrm>
          <a:prstGeom prst="rect">
            <a:avLst/>
          </a:prstGeom>
          <a:ln w="28575">
            <a:noFill/>
          </a:ln>
        </p:spPr>
      </p:pic>
      <p:pic>
        <p:nvPicPr>
          <p:cNvPr id="8" name="Picture 7">
            <a:extLst>
              <a:ext uri="{FF2B5EF4-FFF2-40B4-BE49-F238E27FC236}">
                <a16:creationId xmlns:a16="http://schemas.microsoft.com/office/drawing/2014/main" id="{EDBBD263-C4E9-4D9A-9C32-41BF23AC567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4892" y="5070460"/>
            <a:ext cx="3965309" cy="1209787"/>
          </a:xfrm>
          <a:prstGeom prst="rect">
            <a:avLst/>
          </a:prstGeom>
        </p:spPr>
      </p:pic>
      <p:sp>
        <p:nvSpPr>
          <p:cNvPr id="10" name="TextBox 9">
            <a:extLst>
              <a:ext uri="{FF2B5EF4-FFF2-40B4-BE49-F238E27FC236}">
                <a16:creationId xmlns:a16="http://schemas.microsoft.com/office/drawing/2014/main" id="{3F0139C7-5814-C3FF-FEC4-07000C5AFB02}"/>
              </a:ext>
            </a:extLst>
          </p:cNvPr>
          <p:cNvSpPr txBox="1"/>
          <p:nvPr/>
        </p:nvSpPr>
        <p:spPr>
          <a:xfrm>
            <a:off x="2181138" y="134996"/>
            <a:ext cx="9345335"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Montalto di Castro, Italy 2017</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1E464B73-65C1-379E-849C-42F66F4D29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pic>
        <p:nvPicPr>
          <p:cNvPr id="3" name="Picture 2">
            <a:extLst>
              <a:ext uri="{FF2B5EF4-FFF2-40B4-BE49-F238E27FC236}">
                <a16:creationId xmlns:a16="http://schemas.microsoft.com/office/drawing/2014/main" id="{3F407A06-1ADD-8DF3-660F-C66127D846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424" y="1268732"/>
            <a:ext cx="4427196" cy="3320398"/>
          </a:xfrm>
          <a:prstGeom prst="rect">
            <a:avLst/>
          </a:prstGeom>
          <a:ln w="38100">
            <a:noFill/>
          </a:ln>
        </p:spPr>
      </p:pic>
      <p:pic>
        <p:nvPicPr>
          <p:cNvPr id="4" name="Picture 3">
            <a:extLst>
              <a:ext uri="{FF2B5EF4-FFF2-40B4-BE49-F238E27FC236}">
                <a16:creationId xmlns:a16="http://schemas.microsoft.com/office/drawing/2014/main" id="{EC60980D-5AAD-77B5-CCA4-96D3E7CA27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21309" y="1268923"/>
            <a:ext cx="3612495" cy="5418742"/>
          </a:xfrm>
          <a:prstGeom prst="rect">
            <a:avLst/>
          </a:prstGeom>
          <a:ln w="38100">
            <a:noFill/>
          </a:ln>
        </p:spPr>
      </p:pic>
      <p:pic>
        <p:nvPicPr>
          <p:cNvPr id="5" name="Picture 4">
            <a:extLst>
              <a:ext uri="{FF2B5EF4-FFF2-40B4-BE49-F238E27FC236}">
                <a16:creationId xmlns:a16="http://schemas.microsoft.com/office/drawing/2014/main" id="{6125E1A5-FAAD-6E49-12D2-7C2BB070B40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74144" y="2608"/>
            <a:ext cx="6049401" cy="6858000"/>
          </a:xfrm>
          <a:prstGeom prst="rect">
            <a:avLst/>
          </a:prstGeom>
          <a:ln w="41275">
            <a:noFill/>
          </a:ln>
        </p:spPr>
      </p:pic>
      <p:pic>
        <p:nvPicPr>
          <p:cNvPr id="9" name="Content Placeholder 5">
            <a:extLst>
              <a:ext uri="{FF2B5EF4-FFF2-40B4-BE49-F238E27FC236}">
                <a16:creationId xmlns:a16="http://schemas.microsoft.com/office/drawing/2014/main" id="{D83B1CCD-6BE9-4929-B9D9-109C2F7D8B19}"/>
              </a:ext>
            </a:extLst>
          </p:cNvPr>
          <p:cNvPicPr>
            <a:picLocks noGrp="1" noChangeAspect="1"/>
          </p:cNvPicPr>
          <p:nvPr/>
        </p:nvPicPr>
        <p:blipFill>
          <a:blip r:embed="rId10">
            <a:extLst>
              <a:ext uri="{28A0092B-C50C-407E-A947-70E740481C1C}">
                <a14:useLocalDpi xmlns:a14="http://schemas.microsoft.com/office/drawing/2010/main"/>
              </a:ext>
            </a:extLst>
          </a:blip>
          <a:stretch>
            <a:fillRect/>
          </a:stretch>
        </p:blipFill>
        <p:spPr>
          <a:xfrm>
            <a:off x="1087565" y="0"/>
            <a:ext cx="10016836" cy="6858000"/>
          </a:xfrm>
          <a:prstGeom prst="rect">
            <a:avLst/>
          </a:prstGeom>
          <a:ln w="31750">
            <a:noFill/>
          </a:ln>
        </p:spPr>
      </p:pic>
    </p:spTree>
    <p:extLst>
      <p:ext uri="{BB962C8B-B14F-4D97-AF65-F5344CB8AC3E}">
        <p14:creationId xmlns:p14="http://schemas.microsoft.com/office/powerpoint/2010/main" val="176013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181138" y="134996"/>
            <a:ext cx="9345335" cy="830997"/>
          </a:xfrm>
          <a:prstGeom prst="rect">
            <a:avLst/>
          </a:prstGeom>
          <a:noFill/>
        </p:spPr>
        <p:txBody>
          <a:bodyPr wrap="square" rtlCol="0">
            <a:spAutoFit/>
          </a:bodyPr>
          <a:lstStyle/>
          <a:p>
            <a:pPr algn="ctr"/>
            <a:r>
              <a:rPr lang="en-US" sz="4800" dirty="0" err="1">
                <a:solidFill>
                  <a:srgbClr val="502D7F"/>
                </a:solidFill>
                <a:latin typeface="Garamond" panose="02020404030301010803" pitchFamily="18" charset="0"/>
              </a:rPr>
              <a:t>Morgo</a:t>
            </a:r>
            <a:r>
              <a:rPr lang="en-US" sz="4800" dirty="0">
                <a:solidFill>
                  <a:srgbClr val="502D7F"/>
                </a:solidFill>
                <a:latin typeface="Garamond" panose="02020404030301010803" pitchFamily="18" charset="0"/>
              </a:rPr>
              <a:t>, Italy 2018</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062DDDF4-1B66-3993-BCFA-6AAD58CB08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pic>
        <p:nvPicPr>
          <p:cNvPr id="3" name="Picture 2">
            <a:extLst>
              <a:ext uri="{FF2B5EF4-FFF2-40B4-BE49-F238E27FC236}">
                <a16:creationId xmlns:a16="http://schemas.microsoft.com/office/drawing/2014/main" id="{B51CCCAC-BEE5-1D8C-F78E-B22CD36ED2D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52195" y="1580770"/>
            <a:ext cx="4624181" cy="4330771"/>
          </a:xfrm>
          <a:prstGeom prst="rect">
            <a:avLst/>
          </a:prstGeom>
        </p:spPr>
      </p:pic>
      <p:pic>
        <p:nvPicPr>
          <p:cNvPr id="6" name="Picture 1" descr="Case_2711_Post_Incident_APR45_SEP45_Measurements_Overview_Graphic_UNCLASS_FOUO.png">
            <a:extLst>
              <a:ext uri="{FF2B5EF4-FFF2-40B4-BE49-F238E27FC236}">
                <a16:creationId xmlns:a16="http://schemas.microsoft.com/office/drawing/2014/main" id="{F7D9858D-7834-6B34-6B68-FF2BB4C3E304}"/>
              </a:ext>
            </a:extLst>
          </p:cNvPr>
          <p:cNvPicPr>
            <a:picLocks noGrp="1" noChangeAspect="1"/>
          </p:cNvPicPr>
          <p:nvPr isPhoto="1"/>
        </p:nvPicPr>
        <p:blipFill>
          <a:blip r:embed="rId5" cstate="email">
            <a:extLst>
              <a:ext uri="{28A0092B-C50C-407E-A947-70E740481C1C}">
                <a14:useLocalDpi xmlns:a14="http://schemas.microsoft.com/office/drawing/2010/main"/>
              </a:ext>
            </a:extLst>
          </a:blip>
          <a:srcRect/>
          <a:stretch>
            <a:fillRect/>
          </a:stretch>
        </p:blipFill>
        <p:spPr bwMode="auto">
          <a:xfrm>
            <a:off x="522523" y="1803641"/>
            <a:ext cx="5394121" cy="404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021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0734AF3-5945-C103-9C56-DC5E5CE2F8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12247" y="3914842"/>
            <a:ext cx="3744215" cy="2808161"/>
          </a:xfrm>
          <a:prstGeom prst="rect">
            <a:avLst/>
          </a:prstGeom>
        </p:spPr>
      </p:pic>
      <p:pic>
        <p:nvPicPr>
          <p:cNvPr id="22" name="Picture 21">
            <a:extLst>
              <a:ext uri="{FF2B5EF4-FFF2-40B4-BE49-F238E27FC236}">
                <a16:creationId xmlns:a16="http://schemas.microsoft.com/office/drawing/2014/main" id="{9CE6F5C6-22AF-C04E-EF9E-229E160EC7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541416" y="5806454"/>
            <a:ext cx="1106618" cy="836014"/>
          </a:xfrm>
          <a:prstGeom prst="rect">
            <a:avLst/>
          </a:prstGeom>
          <a:ln>
            <a:solidFill>
              <a:schemeClr val="tx1"/>
            </a:solidFill>
          </a:ln>
        </p:spPr>
      </p:pic>
      <p:pic>
        <p:nvPicPr>
          <p:cNvPr id="23" name="Picture 22">
            <a:extLst>
              <a:ext uri="{FF2B5EF4-FFF2-40B4-BE49-F238E27FC236}">
                <a16:creationId xmlns:a16="http://schemas.microsoft.com/office/drawing/2014/main" id="{4FEB15E9-C8D5-0748-0738-EAFE3806E6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23751" y="5909523"/>
            <a:ext cx="829963" cy="732945"/>
          </a:xfrm>
          <a:prstGeom prst="rect">
            <a:avLst/>
          </a:prstGeom>
          <a:ln>
            <a:solidFill>
              <a:schemeClr val="tx1"/>
            </a:solidFill>
          </a:ln>
        </p:spPr>
      </p:pic>
      <p:pic>
        <p:nvPicPr>
          <p:cNvPr id="24" name="Picture 23">
            <a:extLst>
              <a:ext uri="{FF2B5EF4-FFF2-40B4-BE49-F238E27FC236}">
                <a16:creationId xmlns:a16="http://schemas.microsoft.com/office/drawing/2014/main" id="{23F0AB59-C630-9EAF-D1B9-FECFF3E6C4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67538" y="4045464"/>
            <a:ext cx="980496" cy="735372"/>
          </a:xfrm>
          <a:prstGeom prst="rect">
            <a:avLst/>
          </a:prstGeom>
          <a:ln>
            <a:solidFill>
              <a:schemeClr val="tx1"/>
            </a:solidFill>
          </a:ln>
        </p:spPr>
      </p:pic>
      <p:pic>
        <p:nvPicPr>
          <p:cNvPr id="13" name="Picture 2" descr="Image result for Minelab-brand CTX3030">
            <a:extLst>
              <a:ext uri="{FF2B5EF4-FFF2-40B4-BE49-F238E27FC236}">
                <a16:creationId xmlns:a16="http://schemas.microsoft.com/office/drawing/2014/main" id="{C95EF1DE-94B5-8CCE-85AE-1FA2DD3504F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9005" y="3966253"/>
            <a:ext cx="2692934" cy="26929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51BC10CD-1CB2-8053-389B-DBF38AB4D8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2942002" y="4252396"/>
            <a:ext cx="2827532" cy="2120649"/>
          </a:xfrm>
          <a:prstGeom prst="rect">
            <a:avLst/>
          </a:prstGeom>
          <a:ln>
            <a:noFill/>
          </a:ln>
        </p:spPr>
      </p:pic>
      <p:pic>
        <p:nvPicPr>
          <p:cNvPr id="20" name="Picture 19">
            <a:extLst>
              <a:ext uri="{FF2B5EF4-FFF2-40B4-BE49-F238E27FC236}">
                <a16:creationId xmlns:a16="http://schemas.microsoft.com/office/drawing/2014/main" id="{7047F654-C88F-290E-9571-0280D192E38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09597" y="3898954"/>
            <a:ext cx="2120650" cy="2827533"/>
          </a:xfrm>
          <a:prstGeom prst="rect">
            <a:avLst/>
          </a:prstGeom>
          <a:ln>
            <a:noFill/>
          </a:ln>
        </p:spPr>
      </p:pic>
      <p:pic>
        <p:nvPicPr>
          <p:cNvPr id="7" name="Picture 6" descr="Z:\DPAA_Morgo\DATA\Photographs\27_2_2018\P1010020.JPG">
            <a:extLst>
              <a:ext uri="{FF2B5EF4-FFF2-40B4-BE49-F238E27FC236}">
                <a16:creationId xmlns:a16="http://schemas.microsoft.com/office/drawing/2014/main" id="{669BA6DF-ECE3-95A8-D261-877A5080DE1B}"/>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116622" y="1218244"/>
            <a:ext cx="1905125" cy="2541112"/>
          </a:xfrm>
          <a:prstGeom prst="rect">
            <a:avLst/>
          </a:prstGeom>
          <a:noFill/>
          <a:ln w="12700">
            <a:noFill/>
          </a:ln>
        </p:spPr>
      </p:pic>
      <p:pic>
        <p:nvPicPr>
          <p:cNvPr id="8" name="Picture 7">
            <a:extLst>
              <a:ext uri="{FF2B5EF4-FFF2-40B4-BE49-F238E27FC236}">
                <a16:creationId xmlns:a16="http://schemas.microsoft.com/office/drawing/2014/main" id="{8C6110EF-691A-EC5B-DE92-0CC0CE90032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12208" y="1201274"/>
            <a:ext cx="1926272" cy="2568362"/>
          </a:xfrm>
          <a:prstGeom prst="rect">
            <a:avLst/>
          </a:prstGeom>
          <a:ln>
            <a:noFill/>
          </a:ln>
        </p:spPr>
      </p:pic>
      <p:pic>
        <p:nvPicPr>
          <p:cNvPr id="9" name="Picture 8" descr="Z:\DPAA_Morgo\DATA\Photographs\28_2_2018\P1010047.JPG">
            <a:extLst>
              <a:ext uri="{FF2B5EF4-FFF2-40B4-BE49-F238E27FC236}">
                <a16:creationId xmlns:a16="http://schemas.microsoft.com/office/drawing/2014/main" id="{21B98468-D26B-4EFF-22C2-8E0B0027B761}"/>
              </a:ext>
            </a:extLst>
          </p:cNvPr>
          <p:cNvPicPr/>
          <p:nvPr/>
        </p:nvPicPr>
        <p:blipFill>
          <a:blip r:embed="rId11" cstate="email">
            <a:extLst>
              <a:ext uri="{28A0092B-C50C-407E-A947-70E740481C1C}">
                <a14:useLocalDpi xmlns:a14="http://schemas.microsoft.com/office/drawing/2010/main"/>
              </a:ext>
            </a:extLst>
          </a:blip>
          <a:srcRect/>
          <a:stretch>
            <a:fillRect/>
          </a:stretch>
        </p:blipFill>
        <p:spPr bwMode="auto">
          <a:xfrm>
            <a:off x="4098365" y="1201274"/>
            <a:ext cx="2038042" cy="2568362"/>
          </a:xfrm>
          <a:prstGeom prst="rect">
            <a:avLst/>
          </a:prstGeom>
          <a:noFill/>
          <a:ln>
            <a:noFill/>
          </a:ln>
        </p:spPr>
      </p:pic>
      <p:pic>
        <p:nvPicPr>
          <p:cNvPr id="11" name="Picture 10">
            <a:extLst>
              <a:ext uri="{FF2B5EF4-FFF2-40B4-BE49-F238E27FC236}">
                <a16:creationId xmlns:a16="http://schemas.microsoft.com/office/drawing/2014/main" id="{182D8602-9691-F2A8-2A21-8A5672E2A7A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290056" y="1201274"/>
            <a:ext cx="1943230" cy="2590973"/>
          </a:xfrm>
          <a:prstGeom prst="rect">
            <a:avLst/>
          </a:prstGeom>
          <a:ln>
            <a:noFill/>
          </a:ln>
        </p:spPr>
      </p:pic>
      <p:pic>
        <p:nvPicPr>
          <p:cNvPr id="12" name="Picture 11" descr="Z:\DPAA_Morgo\DATA\Photographs\27_2_2018\P1010032.JPG">
            <a:extLst>
              <a:ext uri="{FF2B5EF4-FFF2-40B4-BE49-F238E27FC236}">
                <a16:creationId xmlns:a16="http://schemas.microsoft.com/office/drawing/2014/main" id="{CB26D2DD-6940-F25A-BBD2-36155C0CEC47}"/>
              </a:ext>
            </a:extLst>
          </p:cNvPr>
          <p:cNvPicPr/>
          <p:nvPr/>
        </p:nvPicPr>
        <p:blipFill>
          <a:blip r:embed="rId13" cstate="email">
            <a:extLst>
              <a:ext uri="{28A0092B-C50C-407E-A947-70E740481C1C}">
                <a14:useLocalDpi xmlns:a14="http://schemas.microsoft.com/office/drawing/2010/main"/>
              </a:ext>
            </a:extLst>
          </a:blip>
          <a:srcRect/>
          <a:stretch>
            <a:fillRect/>
          </a:stretch>
        </p:blipFill>
        <p:spPr bwMode="auto">
          <a:xfrm>
            <a:off x="8391326" y="1201274"/>
            <a:ext cx="3608713" cy="2590973"/>
          </a:xfrm>
          <a:prstGeom prst="rect">
            <a:avLst/>
          </a:prstGeom>
          <a:noFill/>
          <a:ln w="12700">
            <a:noFill/>
          </a:ln>
        </p:spPr>
      </p:pic>
      <p:sp>
        <p:nvSpPr>
          <p:cNvPr id="10" name="TextBox 9">
            <a:extLst>
              <a:ext uri="{FF2B5EF4-FFF2-40B4-BE49-F238E27FC236}">
                <a16:creationId xmlns:a16="http://schemas.microsoft.com/office/drawing/2014/main" id="{3F0139C7-5814-C3FF-FEC4-07000C5AFB02}"/>
              </a:ext>
            </a:extLst>
          </p:cNvPr>
          <p:cNvSpPr txBox="1"/>
          <p:nvPr/>
        </p:nvSpPr>
        <p:spPr>
          <a:xfrm>
            <a:off x="2181138" y="134996"/>
            <a:ext cx="9345335" cy="830997"/>
          </a:xfrm>
          <a:prstGeom prst="rect">
            <a:avLst/>
          </a:prstGeom>
          <a:noFill/>
        </p:spPr>
        <p:txBody>
          <a:bodyPr wrap="square" rtlCol="0">
            <a:spAutoFit/>
          </a:bodyPr>
          <a:lstStyle/>
          <a:p>
            <a:pPr algn="ctr"/>
            <a:r>
              <a:rPr lang="en-US" sz="4800" dirty="0" err="1">
                <a:solidFill>
                  <a:srgbClr val="502D7F"/>
                </a:solidFill>
                <a:latin typeface="Garamond" panose="02020404030301010803" pitchFamily="18" charset="0"/>
              </a:rPr>
              <a:t>Morgo</a:t>
            </a:r>
            <a:r>
              <a:rPr lang="en-US" sz="4800" dirty="0">
                <a:solidFill>
                  <a:srgbClr val="502D7F"/>
                </a:solidFill>
                <a:latin typeface="Garamond" panose="02020404030301010803" pitchFamily="18" charset="0"/>
              </a:rPr>
              <a:t>, Italy 2018</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49069C27-0E42-9EF6-D4E0-35AE99BF30D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BF2F09F6-FC50-7F2E-1F50-B291EC2651B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06591" y="65756"/>
            <a:ext cx="9669326" cy="6726487"/>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33CDE1B6-08F0-ED09-57E1-288E204EA75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06591" y="111327"/>
            <a:ext cx="9669326" cy="6726487"/>
          </a:xfrm>
          <a:prstGeom prst="rect">
            <a:avLst/>
          </a:prstGeom>
        </p:spPr>
      </p:pic>
    </p:spTree>
    <p:extLst>
      <p:ext uri="{BB962C8B-B14F-4D97-AF65-F5344CB8AC3E}">
        <p14:creationId xmlns:p14="http://schemas.microsoft.com/office/powerpoint/2010/main" val="311940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181138" y="134996"/>
            <a:ext cx="9345335"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Saipan, CNMI 2018 Part I</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E45983B9-6009-8E13-4114-4935256B29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pic>
        <p:nvPicPr>
          <p:cNvPr id="4" name="Picture 3">
            <a:extLst>
              <a:ext uri="{FF2B5EF4-FFF2-40B4-BE49-F238E27FC236}">
                <a16:creationId xmlns:a16="http://schemas.microsoft.com/office/drawing/2014/main" id="{9DE058A3-F0E2-0696-3A3F-396D37E3D1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60567" y="1321612"/>
            <a:ext cx="3295106" cy="2522569"/>
          </a:xfrm>
          <a:prstGeom prst="rect">
            <a:avLst/>
          </a:prstGeom>
          <a:ln w="38100">
            <a:noFill/>
          </a:ln>
        </p:spPr>
      </p:pic>
      <p:pic>
        <p:nvPicPr>
          <p:cNvPr id="6" name="Picture 5">
            <a:extLst>
              <a:ext uri="{FF2B5EF4-FFF2-40B4-BE49-F238E27FC236}">
                <a16:creationId xmlns:a16="http://schemas.microsoft.com/office/drawing/2014/main" id="{6C8FA854-D2FC-FA89-BC28-0A6FE455E5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9727010" y="4381135"/>
            <a:ext cx="2523660" cy="1892745"/>
          </a:xfrm>
          <a:prstGeom prst="rect">
            <a:avLst/>
          </a:prstGeom>
          <a:ln w="38100">
            <a:noFill/>
          </a:ln>
        </p:spPr>
      </p:pic>
      <p:pic>
        <p:nvPicPr>
          <p:cNvPr id="7" name="Picture 8" descr="Image result for Spawar logo marine mammal program">
            <a:extLst>
              <a:ext uri="{FF2B5EF4-FFF2-40B4-BE49-F238E27FC236}">
                <a16:creationId xmlns:a16="http://schemas.microsoft.com/office/drawing/2014/main" id="{A240F777-F154-6893-8214-23144D98FA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10975" y="1326416"/>
            <a:ext cx="1792580" cy="251296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image3.jpeg">
            <a:extLst>
              <a:ext uri="{FF2B5EF4-FFF2-40B4-BE49-F238E27FC236}">
                <a16:creationId xmlns:a16="http://schemas.microsoft.com/office/drawing/2014/main" id="{182AE957-EA4F-8961-C21E-1D8972C42B56}"/>
              </a:ext>
            </a:extLst>
          </p:cNvPr>
          <p:cNvPicPr/>
          <p:nvPr/>
        </p:nvPicPr>
        <p:blipFill>
          <a:blip r:embed="rId7" cstate="screen">
            <a:extLst>
              <a:ext uri="{28A0092B-C50C-407E-A947-70E740481C1C}">
                <a14:useLocalDpi xmlns:a14="http://schemas.microsoft.com/office/drawing/2010/main"/>
              </a:ext>
            </a:extLst>
          </a:blip>
          <a:stretch>
            <a:fillRect/>
          </a:stretch>
        </p:blipFill>
        <p:spPr>
          <a:xfrm>
            <a:off x="256788" y="1327051"/>
            <a:ext cx="2079732" cy="2517765"/>
          </a:xfrm>
          <a:prstGeom prst="rect">
            <a:avLst/>
          </a:prstGeom>
          <a:ln w="38100">
            <a:noFill/>
          </a:ln>
        </p:spPr>
      </p:pic>
      <p:pic>
        <p:nvPicPr>
          <p:cNvPr id="19" name="Picture 18">
            <a:extLst>
              <a:ext uri="{FF2B5EF4-FFF2-40B4-BE49-F238E27FC236}">
                <a16:creationId xmlns:a16="http://schemas.microsoft.com/office/drawing/2014/main" id="{52FA3355-B620-4BFA-D7F1-32BED40E34CD}"/>
              </a:ext>
            </a:extLst>
          </p:cNvPr>
          <p:cNvPicPr>
            <a:picLocks noChangeAspect="1"/>
          </p:cNvPicPr>
          <p:nvPr/>
        </p:nvPicPr>
        <p:blipFill>
          <a:blip r:embed="rId8" cstate="hqprint">
            <a:alphaModFix/>
            <a:extLst>
              <a:ext uri="{28A0092B-C50C-407E-A947-70E740481C1C}">
                <a14:useLocalDpi xmlns:a14="http://schemas.microsoft.com/office/drawing/2010/main"/>
              </a:ext>
            </a:extLst>
          </a:blip>
          <a:stretch>
            <a:fillRect/>
          </a:stretch>
        </p:blipFill>
        <p:spPr>
          <a:xfrm>
            <a:off x="3585170" y="4077748"/>
            <a:ext cx="2943709" cy="2520415"/>
          </a:xfrm>
          <a:prstGeom prst="rect">
            <a:avLst/>
          </a:prstGeom>
        </p:spPr>
      </p:pic>
      <p:pic>
        <p:nvPicPr>
          <p:cNvPr id="20" name="Picture 19">
            <a:extLst>
              <a:ext uri="{FF2B5EF4-FFF2-40B4-BE49-F238E27FC236}">
                <a16:creationId xmlns:a16="http://schemas.microsoft.com/office/drawing/2014/main" id="{20E23DA5-392E-3015-916A-52B725D23B3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901627" y="1324176"/>
            <a:ext cx="3356399" cy="2517299"/>
          </a:xfrm>
          <a:prstGeom prst="rect">
            <a:avLst/>
          </a:prstGeom>
        </p:spPr>
      </p:pic>
      <p:pic>
        <p:nvPicPr>
          <p:cNvPr id="21" name="Picture 20">
            <a:extLst>
              <a:ext uri="{FF2B5EF4-FFF2-40B4-BE49-F238E27FC236}">
                <a16:creationId xmlns:a16="http://schemas.microsoft.com/office/drawing/2014/main" id="{03408368-8797-1F30-6786-D82BB4548C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6622" y="4076665"/>
            <a:ext cx="3361997" cy="2521498"/>
          </a:xfrm>
          <a:prstGeom prst="rect">
            <a:avLst/>
          </a:prstGeom>
        </p:spPr>
      </p:pic>
      <p:pic>
        <p:nvPicPr>
          <p:cNvPr id="22" name="Picture 21">
            <a:extLst>
              <a:ext uri="{FF2B5EF4-FFF2-40B4-BE49-F238E27FC236}">
                <a16:creationId xmlns:a16="http://schemas.microsoft.com/office/drawing/2014/main" id="{043CADE1-DC4F-B355-D4CA-4F07591EC19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631571" y="4080866"/>
            <a:ext cx="3356398" cy="2517298"/>
          </a:xfrm>
          <a:prstGeom prst="rect">
            <a:avLst/>
          </a:prstGeom>
        </p:spPr>
      </p:pic>
      <p:pic>
        <p:nvPicPr>
          <p:cNvPr id="3" name="Content Placeholder 8">
            <a:extLst>
              <a:ext uri="{FF2B5EF4-FFF2-40B4-BE49-F238E27FC236}">
                <a16:creationId xmlns:a16="http://schemas.microsoft.com/office/drawing/2014/main" id="{408E8A9E-5412-C7AE-1B7F-F445565173B0}"/>
              </a:ext>
            </a:extLst>
          </p:cNvPr>
          <p:cNvPicPr>
            <a:picLocks noGrp="1" noChangeAspect="1"/>
          </p:cNvPicPr>
          <p:nvPr/>
        </p:nvPicPr>
        <p:blipFill>
          <a:blip r:embed="rId12" cstate="print">
            <a:extLst>
              <a:ext uri="{28A0092B-C50C-407E-A947-70E740481C1C}">
                <a14:useLocalDpi xmlns:a14="http://schemas.microsoft.com/office/drawing/2010/main"/>
              </a:ext>
            </a:extLst>
          </a:blip>
          <a:stretch>
            <a:fillRect/>
          </a:stretch>
        </p:blipFill>
        <p:spPr>
          <a:xfrm>
            <a:off x="3279799" y="0"/>
            <a:ext cx="5299363" cy="6858000"/>
          </a:xfrm>
          <a:prstGeom prst="rect">
            <a:avLst/>
          </a:prstGeom>
        </p:spPr>
      </p:pic>
    </p:spTree>
    <p:extLst>
      <p:ext uri="{BB962C8B-B14F-4D97-AF65-F5344CB8AC3E}">
        <p14:creationId xmlns:p14="http://schemas.microsoft.com/office/powerpoint/2010/main" val="359300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F0139C7-5814-C3FF-FEC4-07000C5AFB02}"/>
              </a:ext>
            </a:extLst>
          </p:cNvPr>
          <p:cNvSpPr txBox="1"/>
          <p:nvPr/>
        </p:nvSpPr>
        <p:spPr>
          <a:xfrm>
            <a:off x="2181138" y="134996"/>
            <a:ext cx="9345335" cy="830997"/>
          </a:xfrm>
          <a:prstGeom prst="rect">
            <a:avLst/>
          </a:prstGeom>
          <a:noFill/>
        </p:spPr>
        <p:txBody>
          <a:bodyPr wrap="square" rtlCol="0">
            <a:spAutoFit/>
          </a:bodyPr>
          <a:lstStyle/>
          <a:p>
            <a:pPr algn="ctr"/>
            <a:r>
              <a:rPr lang="en-US" sz="4800" dirty="0">
                <a:solidFill>
                  <a:srgbClr val="502D7F"/>
                </a:solidFill>
                <a:latin typeface="Garamond" panose="02020404030301010803" pitchFamily="18" charset="0"/>
              </a:rPr>
              <a:t>Saipan, CNMI 2018 Part II</a:t>
            </a:r>
          </a:p>
        </p:txBody>
      </p:sp>
      <p:pic>
        <p:nvPicPr>
          <p:cNvPr id="14" name="Picture 13">
            <a:extLst>
              <a:ext uri="{FF2B5EF4-FFF2-40B4-BE49-F238E27FC236}">
                <a16:creationId xmlns:a16="http://schemas.microsoft.com/office/drawing/2014/main" id="{E44DEE0A-CEF4-073F-B97F-6F7E6849C7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622" y="42406"/>
            <a:ext cx="1349213" cy="852952"/>
          </a:xfrm>
          <a:prstGeom prst="rect">
            <a:avLst/>
          </a:prstGeom>
        </p:spPr>
      </p:pic>
      <p:grpSp>
        <p:nvGrpSpPr>
          <p:cNvPr id="15" name="Group 14">
            <a:extLst>
              <a:ext uri="{FF2B5EF4-FFF2-40B4-BE49-F238E27FC236}">
                <a16:creationId xmlns:a16="http://schemas.microsoft.com/office/drawing/2014/main" id="{26892638-B9B8-FCCC-ED17-1C03AA49F64B}"/>
              </a:ext>
            </a:extLst>
          </p:cNvPr>
          <p:cNvGrpSpPr/>
          <p:nvPr/>
        </p:nvGrpSpPr>
        <p:grpSpPr>
          <a:xfrm>
            <a:off x="-16" y="946459"/>
            <a:ext cx="12192016" cy="148108"/>
            <a:chOff x="-16" y="946459"/>
            <a:chExt cx="12192016" cy="148108"/>
          </a:xfrm>
        </p:grpSpPr>
        <p:sp>
          <p:nvSpPr>
            <p:cNvPr id="16" name="Rectangle 15">
              <a:extLst>
                <a:ext uri="{FF2B5EF4-FFF2-40B4-BE49-F238E27FC236}">
                  <a16:creationId xmlns:a16="http://schemas.microsoft.com/office/drawing/2014/main" id="{1D8A1622-0E40-76C0-0077-C93F2A7B43CC}"/>
                </a:ext>
              </a:extLst>
            </p:cNvPr>
            <p:cNvSpPr/>
            <p:nvPr/>
          </p:nvSpPr>
          <p:spPr>
            <a:xfrm>
              <a:off x="0" y="946459"/>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327E1A-F5FF-64FC-5905-FE29EBC665E6}"/>
                </a:ext>
              </a:extLst>
            </p:cNvPr>
            <p:cNvSpPr/>
            <p:nvPr/>
          </p:nvSpPr>
          <p:spPr>
            <a:xfrm>
              <a:off x="-16" y="998836"/>
              <a:ext cx="12192000" cy="45719"/>
            </a:xfrm>
            <a:prstGeom prst="rect">
              <a:avLst/>
            </a:prstGeom>
            <a:solidFill>
              <a:srgbClr val="FFC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C1B8DB-4C81-FD29-AB1F-5FD7B052CB9E}"/>
                </a:ext>
              </a:extLst>
            </p:cNvPr>
            <p:cNvSpPr/>
            <p:nvPr/>
          </p:nvSpPr>
          <p:spPr>
            <a:xfrm>
              <a:off x="-16" y="1048848"/>
              <a:ext cx="12192000" cy="45719"/>
            </a:xfrm>
            <a:prstGeom prst="rect">
              <a:avLst/>
            </a:prstGeom>
            <a:solidFill>
              <a:srgbClr val="502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6B421E21-43C5-1497-E140-4BF863DC0B3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9826" y="1252123"/>
            <a:ext cx="4829638" cy="2298667"/>
          </a:xfrm>
          <a:prstGeom prst="rect">
            <a:avLst/>
          </a:prstGeom>
        </p:spPr>
      </p:pic>
      <p:sp>
        <p:nvSpPr>
          <p:cNvPr id="6" name="Rectangle 5">
            <a:extLst>
              <a:ext uri="{FF2B5EF4-FFF2-40B4-BE49-F238E27FC236}">
                <a16:creationId xmlns:a16="http://schemas.microsoft.com/office/drawing/2014/main" id="{2A9D3B25-CBD0-F23F-0635-3DE411886AD8}"/>
              </a:ext>
            </a:extLst>
          </p:cNvPr>
          <p:cNvSpPr/>
          <p:nvPr/>
        </p:nvSpPr>
        <p:spPr>
          <a:xfrm>
            <a:off x="-16" y="3564791"/>
            <a:ext cx="5794644" cy="3293209"/>
          </a:xfrm>
          <a:prstGeom prst="rect">
            <a:avLst/>
          </a:prstGeom>
        </p:spPr>
        <p:txBody>
          <a:bodyPr wrap="square">
            <a:spAutoFit/>
          </a:bodyPr>
          <a:lstStyle/>
          <a:p>
            <a:pPr marL="171450" indent="-171450">
              <a:buFont typeface="Arial" panose="020B0604020202020204" pitchFamily="34" charset="0"/>
              <a:buChar char="•"/>
            </a:pPr>
            <a:r>
              <a:rPr lang="en-US" sz="1600" dirty="0">
                <a:solidFill>
                  <a:srgbClr val="502D7F"/>
                </a:solidFill>
                <a:latin typeface="Garamond" panose="02020404030301010803" pitchFamily="18" charset="0"/>
              </a:rPr>
              <a:t>TFD assists Special Operations </a:t>
            </a:r>
            <a:r>
              <a:rPr lang="en-US" sz="1600" b="1" dirty="0">
                <a:solidFill>
                  <a:srgbClr val="502D7F"/>
                </a:solidFill>
                <a:latin typeface="Garamond" panose="02020404030301010803" pitchFamily="18" charset="0"/>
              </a:rPr>
              <a:t>personnel and their families with needs that are not covered</a:t>
            </a:r>
            <a:r>
              <a:rPr lang="en-US" sz="1600" dirty="0">
                <a:solidFill>
                  <a:srgbClr val="502D7F"/>
                </a:solidFill>
                <a:latin typeface="Garamond" panose="02020404030301010803" pitchFamily="18" charset="0"/>
              </a:rPr>
              <a:t> by the Military, DoD, VA, or their insurance.</a:t>
            </a:r>
          </a:p>
          <a:p>
            <a:pPr marL="171450" indent="-171450">
              <a:buFont typeface="Arial" panose="020B0604020202020204" pitchFamily="34" charset="0"/>
              <a:buChar char="•"/>
            </a:pPr>
            <a:r>
              <a:rPr lang="en-US" sz="1600" dirty="0">
                <a:solidFill>
                  <a:srgbClr val="502D7F"/>
                </a:solidFill>
                <a:latin typeface="Garamond" panose="02020404030301010803" pitchFamily="18" charset="0"/>
              </a:rPr>
              <a:t>SOF Health Initiatives: The SOF Health Initiatives Program is a Mind, Body, Spirit and Purpose driven program focused on finding the root causes of illness and treating them with Functional Medicine. The SOF Health Initiatives Program offers </a:t>
            </a:r>
            <a:r>
              <a:rPr lang="en-US" sz="1600" b="1" dirty="0">
                <a:solidFill>
                  <a:srgbClr val="502D7F"/>
                </a:solidFill>
                <a:latin typeface="Garamond" panose="02020404030301010803" pitchFamily="18" charset="0"/>
              </a:rPr>
              <a:t>a full systems, patient-centric approach to medicine and creates an environment conducive to healing and recovery</a:t>
            </a:r>
            <a:r>
              <a:rPr lang="en-US" sz="1600" dirty="0">
                <a:solidFill>
                  <a:srgbClr val="502D7F"/>
                </a:solidFill>
                <a:latin typeface="Garamond" panose="02020404030301010803" pitchFamily="18" charset="0"/>
              </a:rPr>
              <a:t>.</a:t>
            </a:r>
          </a:p>
          <a:p>
            <a:pPr marL="171450" indent="-171450">
              <a:buFont typeface="Arial" panose="020B0604020202020204" pitchFamily="34" charset="0"/>
              <a:buChar char="•"/>
            </a:pPr>
            <a:r>
              <a:rPr lang="en-US" sz="1600" b="1" dirty="0">
                <a:solidFill>
                  <a:srgbClr val="502D7F"/>
                </a:solidFill>
                <a:latin typeface="Garamond" panose="02020404030301010803" pitchFamily="18" charset="0"/>
              </a:rPr>
              <a:t>Rehabilitative Therapy Events</a:t>
            </a:r>
            <a:r>
              <a:rPr lang="en-US" sz="1600" dirty="0">
                <a:solidFill>
                  <a:srgbClr val="502D7F"/>
                </a:solidFill>
                <a:latin typeface="Garamond" panose="02020404030301010803" pitchFamily="18" charset="0"/>
              </a:rPr>
              <a:t>: TF Dagger sponsors activities that foster a sense of well-being, offer encouragement, and assist the service member's rehabilitation and recovery from wounds/injuries sustained while serving our country.</a:t>
            </a:r>
          </a:p>
        </p:txBody>
      </p:sp>
      <p:pic>
        <p:nvPicPr>
          <p:cNvPr id="7" name="Picture 2">
            <a:extLst>
              <a:ext uri="{FF2B5EF4-FFF2-40B4-BE49-F238E27FC236}">
                <a16:creationId xmlns:a16="http://schemas.microsoft.com/office/drawing/2014/main" id="{344AB94E-BA72-BEE6-E947-602A073D5C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81032" y="1903999"/>
            <a:ext cx="1754498" cy="17865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6C4B232-3745-DF1B-E68A-AE00A73C6A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15611" y="20185"/>
            <a:ext cx="1144843" cy="894900"/>
          </a:xfrm>
          <a:prstGeom prst="rect">
            <a:avLst/>
          </a:prstGeom>
        </p:spPr>
      </p:pic>
      <p:pic>
        <p:nvPicPr>
          <p:cNvPr id="9" name="Picture 8">
            <a:extLst>
              <a:ext uri="{FF2B5EF4-FFF2-40B4-BE49-F238E27FC236}">
                <a16:creationId xmlns:a16="http://schemas.microsoft.com/office/drawing/2014/main" id="{8A249429-C687-54B5-9DBE-026CB489D54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855285" y="1506882"/>
            <a:ext cx="3770727" cy="5122766"/>
          </a:xfrm>
          <a:prstGeom prst="rect">
            <a:avLst/>
          </a:prstGeom>
          <a:ln w="38100">
            <a:noFill/>
          </a:ln>
        </p:spPr>
      </p:pic>
      <p:pic>
        <p:nvPicPr>
          <p:cNvPr id="11" name="Picture 10">
            <a:extLst>
              <a:ext uri="{FF2B5EF4-FFF2-40B4-BE49-F238E27FC236}">
                <a16:creationId xmlns:a16="http://schemas.microsoft.com/office/drawing/2014/main" id="{112AB2A6-C1BD-EB87-3ADE-C8FB049F3B3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828421" y="4370664"/>
            <a:ext cx="3127242" cy="2345432"/>
          </a:xfrm>
          <a:prstGeom prst="rect">
            <a:avLst/>
          </a:prstGeom>
          <a:ln w="38100">
            <a:noFill/>
          </a:ln>
        </p:spPr>
      </p:pic>
    </p:spTree>
    <p:extLst>
      <p:ext uri="{BB962C8B-B14F-4D97-AF65-F5344CB8AC3E}">
        <p14:creationId xmlns:p14="http://schemas.microsoft.com/office/powerpoint/2010/main" val="2651187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2968</TotalTime>
  <Words>926</Words>
  <Application>Microsoft Office PowerPoint</Application>
  <PresentationFormat>Widescreen</PresentationFormat>
  <Paragraphs>79</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Garamond</vt:lpstr>
      <vt:lpstr>Office Theme</vt:lpstr>
      <vt:lpstr>PowerPoint Presentation</vt:lpstr>
      <vt:lpstr>Bermuda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Keith</dc:creator>
  <cp:lastModifiedBy>Menke, Jim</cp:lastModifiedBy>
  <cp:revision>16</cp:revision>
  <cp:lastPrinted>2022-11-09T14:55:35Z</cp:lastPrinted>
  <dcterms:created xsi:type="dcterms:W3CDTF">2022-11-09T14:51:01Z</dcterms:created>
  <dcterms:modified xsi:type="dcterms:W3CDTF">2022-11-18T15:26:25Z</dcterms:modified>
</cp:coreProperties>
</file>