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292" r:id="rId3"/>
    <p:sldId id="296" r:id="rId4"/>
    <p:sldId id="297" r:id="rId5"/>
    <p:sldId id="261" r:id="rId6"/>
    <p:sldId id="293" r:id="rId7"/>
    <p:sldId id="29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EA0"/>
    <a:srgbClr val="7945A0"/>
    <a:srgbClr val="D883FF"/>
    <a:srgbClr val="FFC82E"/>
    <a:srgbClr val="50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4" autoAdjust="0"/>
    <p:restoredTop sz="94660"/>
  </p:normalViewPr>
  <p:slideViewPr>
    <p:cSldViewPr snapToGrid="0">
      <p:cViewPr varScale="1">
        <p:scale>
          <a:sx n="203" d="100"/>
          <a:sy n="203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96D6-EAA1-BB4E-8987-B02B24DFAFD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DFAAA-7D5D-C54B-AA87-BB0AC0CBF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78E9-747C-CAF0-2DA9-AA2844D9B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0F5DF-F8CA-1064-7759-8DE14AA00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3BA26-0502-5662-9A57-B33EA8F9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1BBEA-7B52-2E65-C139-0F35476A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D89F2-CF5C-47D5-F70E-1848DB73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7421-01C2-5D55-BCFB-84E275D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7FAC5-181D-C19A-5A82-BD2BFF1A9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C7D7-C0BD-0078-8FAD-072A907B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95918-85A6-F638-8D70-9B07984E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1F9F-F622-D427-C9C2-61433F92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9E95B-B96B-5CCB-F588-09C845468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9598-1BBF-7B60-FBBC-636F6B59C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9087-56B3-B582-1A15-89C807C2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9B7ED-579B-8EA7-D085-275D883A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FB06-50D6-66B0-6A49-90FFB0E5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4E4E-F445-5FCE-0E39-770ED38A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7980-F571-1F6C-634B-255AA204D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8296E-B5B5-5119-44FC-A06EF4D0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3DD-E25D-41DD-7594-54B29043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19EC5-CA84-D612-6D64-B9B9E1B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482F-9ED9-1DC4-6378-D4ADE609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25771-A7B9-C9D3-C992-8E4BDC1C0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ECF4-A280-1A7D-F1C1-B4618206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49C0-FDEA-69FE-639A-DE975F60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6066-131C-83D5-2610-8846EB73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37E0-14C4-63B8-E0DB-0E939813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64CE-5C30-389E-0D46-04D6269E3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03DC1-DA78-B055-8C66-881EE3180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E921-7E02-1237-A3A1-6665536C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D3AC1-81E4-FF05-33F2-2C233DF9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0965F-45F8-7E04-973A-67D93A90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962F-9A92-4A82-1EDF-EB1FEEDE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8731-3F26-ECD6-C1F9-EFD2ADF8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3BCAD-9E73-A0FB-88F6-A26C068A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EAFBF-D4BC-B5BF-8606-ACD9FC065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C61CD-171F-2341-F6C0-D1E7C646F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562D7-9F8F-99E2-6CD3-2964541C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02242-6E76-732E-0143-8BD7664F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643C7-ECDA-60C1-36F4-40A1ED11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CB65-E7B2-BC13-43F9-D87A821E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257A5-EBC1-BCA0-0335-0D697F26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92BEC-22D7-7290-57B1-17B8BE2F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83668-135C-4115-C1C4-81F0301D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ADED6-668A-A0E2-E2E6-12D84DD7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99CE0-538B-EC2A-2327-CE193F27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C3C9-67F7-D15C-5FE8-9A4116A6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0E3A-BCE1-E475-AA17-2146CD47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B181-04D7-A927-B905-909EE686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ED558-141E-D01D-D603-9C605B8E5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50156-5EF1-B49B-1710-1F5A97A6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8B5DD-4C7D-8C00-7934-02597A70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01D1-EA61-7E52-3442-336F257F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8762-B25D-96DC-3B65-4371E2BE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5CBDD-2CEB-DEF9-9C2B-350EF2C12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D8D1-909E-07B3-59AD-9282E6AA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38B7-D97A-6EDC-081F-4D25167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A269F-9C3B-E625-0869-BDB375C5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CBA58-84F4-FEA5-7CC1-D656E2D5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9921D-8B4B-99BC-8AB3-58E77389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8440-AFA1-82C4-CEFB-A66A733F4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0A968-F207-4FEB-B695-EB8A0749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0824-2956-4887-80AA-6C86649C5660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4A0C-F854-1373-F777-3836115B8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CCD1-8314-1DE6-32CB-AD9DA129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3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hyperlink" Target="http://www.youtube.com/watch?v=cm9F0Hq7Lbc" TargetMode="Externa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cm9F0Hq7Lbc" TargetMode="Externa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3.jpg"/><Relationship Id="rId4" Type="http://schemas.openxmlformats.org/officeDocument/2006/relationships/image" Target="../media/image14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7B8BE0-0E5F-2209-347F-AC2EAF3E83A9}"/>
              </a:ext>
            </a:extLst>
          </p:cNvPr>
          <p:cNvSpPr txBox="1"/>
          <p:nvPr/>
        </p:nvSpPr>
        <p:spPr>
          <a:xfrm>
            <a:off x="1423316" y="1250820"/>
            <a:ext cx="934533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Renewable Ocean Energy Developments:</a:t>
            </a:r>
            <a:endParaRPr lang="en-US" sz="4400" b="0" dirty="0">
              <a:solidFill>
                <a:srgbClr val="7030A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From Theory to Throwing it Overboard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44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845EA0"/>
                </a:solidFill>
                <a:effectLst/>
                <a:latin typeface="Times New Roman" panose="02020603050405020304" pitchFamily="18" charset="0"/>
              </a:rPr>
              <a:t>Dr. Mik</a:t>
            </a:r>
            <a:r>
              <a:rPr lang="en-US" sz="3200" b="1" i="1" dirty="0">
                <a:solidFill>
                  <a:srgbClr val="845EA0"/>
                </a:solidFill>
                <a:latin typeface="Times New Roman" panose="02020603050405020304" pitchFamily="18" charset="0"/>
              </a:rPr>
              <a:t>e Muglia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845EA0"/>
                </a:solidFill>
                <a:latin typeface="Times New Roman" panose="02020603050405020304" pitchFamily="18" charset="0"/>
              </a:rPr>
              <a:t>Assistant Director of Science and Research NC Renewable Ocean Energy Program</a:t>
            </a:r>
            <a:endParaRPr lang="en-US" sz="3200" b="0" dirty="0">
              <a:solidFill>
                <a:srgbClr val="845E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34AECD1-A392-E7B3-0064-C7166E219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18" y="-80336"/>
            <a:ext cx="1045922" cy="9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628385-C3B5-43D5-D308-E98B3EC8556F}"/>
              </a:ext>
            </a:extLst>
          </p:cNvPr>
          <p:cNvSpPr txBox="1"/>
          <p:nvPr/>
        </p:nvSpPr>
        <p:spPr>
          <a:xfrm>
            <a:off x="1226982" y="68781"/>
            <a:ext cx="9345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Wave Energy Converters</a:t>
            </a:r>
            <a:endParaRPr lang="en-US" sz="4400" b="0" dirty="0">
              <a:solidFill>
                <a:srgbClr val="7030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Google Shape;270;p27" descr="Learn more about the Waves to Water Prize: https://americanmadechallenges.org/wavestowater." title="Waves to Water Prize Overview: DRINK Stage">
            <a:hlinkClick r:id="rId4"/>
            <a:extLst>
              <a:ext uri="{FF2B5EF4-FFF2-40B4-BE49-F238E27FC236}">
                <a16:creationId xmlns:a16="http://schemas.microsoft.com/office/drawing/2014/main" id="{A58E90DB-590F-307E-8781-6EE23FF4B7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3773" t="26871" r="32038" b="22854"/>
          <a:stretch/>
        </p:blipFill>
        <p:spPr>
          <a:xfrm>
            <a:off x="107331" y="5168636"/>
            <a:ext cx="1161535" cy="128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75;p28">
            <a:extLst>
              <a:ext uri="{FF2B5EF4-FFF2-40B4-BE49-F238E27FC236}">
                <a16:creationId xmlns:a16="http://schemas.microsoft.com/office/drawing/2014/main" id="{B9829601-1E6D-3945-9DEF-F848019BE83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887" y="2301570"/>
            <a:ext cx="2800050" cy="186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5;p30">
            <a:extLst>
              <a:ext uri="{FF2B5EF4-FFF2-40B4-BE49-F238E27FC236}">
                <a16:creationId xmlns:a16="http://schemas.microsoft.com/office/drawing/2014/main" id="{DDD6422A-9FBD-EE41-A313-E7F4DEAE1BE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990" y="1192165"/>
            <a:ext cx="3669367" cy="244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1;p37">
            <a:extLst>
              <a:ext uri="{FF2B5EF4-FFF2-40B4-BE49-F238E27FC236}">
                <a16:creationId xmlns:a16="http://schemas.microsoft.com/office/drawing/2014/main" id="{AADFA87C-0C08-C271-14F9-8127EA4D65C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9559" y="3970662"/>
            <a:ext cx="3653793" cy="207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31;p39">
            <a:extLst>
              <a:ext uri="{FF2B5EF4-FFF2-40B4-BE49-F238E27FC236}">
                <a16:creationId xmlns:a16="http://schemas.microsoft.com/office/drawing/2014/main" id="{56356FB9-2F46-2EA0-B233-079DAB0F2F5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8851" y="1869856"/>
            <a:ext cx="3983561" cy="261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4;p23">
            <a:extLst>
              <a:ext uri="{FF2B5EF4-FFF2-40B4-BE49-F238E27FC236}">
                <a16:creationId xmlns:a16="http://schemas.microsoft.com/office/drawing/2014/main" id="{4A0F524E-CDB7-C0F6-16C1-7AAB05ADB322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74756" y="4888913"/>
            <a:ext cx="2731231" cy="7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0085581-BEAC-D800-A5A3-C66CC5DFEE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18" y="-80336"/>
            <a:ext cx="1045922" cy="9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628385-C3B5-43D5-D308-E98B3EC8556F}"/>
              </a:ext>
            </a:extLst>
          </p:cNvPr>
          <p:cNvSpPr txBox="1"/>
          <p:nvPr/>
        </p:nvSpPr>
        <p:spPr>
          <a:xfrm>
            <a:off x="1226982" y="68781"/>
            <a:ext cx="9345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Wave Energy Converters</a:t>
            </a:r>
            <a:endParaRPr lang="en-US" sz="4400" b="0" dirty="0">
              <a:solidFill>
                <a:srgbClr val="7030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Google Shape;270;p27" descr="Learn more about the Waves to Water Prize: https://americanmadechallenges.org/wavestowater." title="Waves to Water Prize Overview: DRINK Stage">
            <a:hlinkClick r:id="rId4"/>
            <a:extLst>
              <a:ext uri="{FF2B5EF4-FFF2-40B4-BE49-F238E27FC236}">
                <a16:creationId xmlns:a16="http://schemas.microsoft.com/office/drawing/2014/main" id="{A58E90DB-590F-307E-8781-6EE23FF4B7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3773" t="26871" r="32038" b="22854"/>
          <a:stretch/>
        </p:blipFill>
        <p:spPr>
          <a:xfrm>
            <a:off x="0" y="5168636"/>
            <a:ext cx="1161535" cy="128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5;p41">
            <a:extLst>
              <a:ext uri="{FF2B5EF4-FFF2-40B4-BE49-F238E27FC236}">
                <a16:creationId xmlns:a16="http://schemas.microsoft.com/office/drawing/2014/main" id="{8743AA33-B385-7C38-D1A2-F0FB873E148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1478" y="1572368"/>
            <a:ext cx="6649227" cy="414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50;p42">
            <a:extLst>
              <a:ext uri="{FF2B5EF4-FFF2-40B4-BE49-F238E27FC236}">
                <a16:creationId xmlns:a16="http://schemas.microsoft.com/office/drawing/2014/main" id="{8E0F8BCE-14B6-1709-094A-1C3F4C49A56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55" y="1582919"/>
            <a:ext cx="4503706" cy="299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4;p23">
            <a:extLst>
              <a:ext uri="{FF2B5EF4-FFF2-40B4-BE49-F238E27FC236}">
                <a16:creationId xmlns:a16="http://schemas.microsoft.com/office/drawing/2014/main" id="{38E55428-A031-89A0-1AD6-50569331514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0476" y="5084917"/>
            <a:ext cx="2731231" cy="7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6DCF5C1-9749-8C3D-846F-8EC859B34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18" y="-80336"/>
            <a:ext cx="1045922" cy="9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628385-C3B5-43D5-D308-E98B3EC8556F}"/>
              </a:ext>
            </a:extLst>
          </p:cNvPr>
          <p:cNvSpPr txBox="1"/>
          <p:nvPr/>
        </p:nvSpPr>
        <p:spPr>
          <a:xfrm>
            <a:off x="2031784" y="68781"/>
            <a:ext cx="93453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Wave Energy Converters: Coming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S</a:t>
            </a:r>
            <a:r>
              <a:rPr lang="en-US" sz="40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oon!</a:t>
            </a:r>
            <a:endParaRPr lang="en-US" sz="4000" b="0" dirty="0">
              <a:solidFill>
                <a:srgbClr val="7030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BF4FF-0C92-FE45-C4FC-35ED0AAE4870}"/>
              </a:ext>
            </a:extLst>
          </p:cNvPr>
          <p:cNvSpPr txBox="1"/>
          <p:nvPr/>
        </p:nvSpPr>
        <p:spPr>
          <a:xfrm>
            <a:off x="53146" y="1338089"/>
            <a:ext cx="11858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1. WEC to power the National Science Foundations Ocean Observing Initiative Pioneer Array with Sandia National Labs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2. </a:t>
            </a:r>
            <a:r>
              <a:rPr lang="en-US" sz="3200" dirty="0" err="1">
                <a:solidFill>
                  <a:srgbClr val="7030A0"/>
                </a:solidFill>
              </a:rPr>
              <a:t>Oscilla</a:t>
            </a:r>
            <a:r>
              <a:rPr lang="en-US" sz="3200" dirty="0">
                <a:solidFill>
                  <a:srgbClr val="7030A0"/>
                </a:solidFill>
              </a:rPr>
              <a:t> Power/</a:t>
            </a:r>
            <a:r>
              <a:rPr lang="en-US" sz="3200" dirty="0" err="1">
                <a:solidFill>
                  <a:srgbClr val="7030A0"/>
                </a:solidFill>
              </a:rPr>
              <a:t>Codar</a:t>
            </a:r>
            <a:r>
              <a:rPr lang="en-US" sz="3200" dirty="0">
                <a:solidFill>
                  <a:srgbClr val="7030A0"/>
                </a:solidFill>
              </a:rPr>
              <a:t> Ocean Sensors WEC powering an offshore transmitter for Coastal Ocean Radar</a:t>
            </a:r>
          </a:p>
        </p:txBody>
      </p:sp>
      <p:pic>
        <p:nvPicPr>
          <p:cNvPr id="6" name="Google Shape;154;p17" descr="NCstudylocale_noradars.jpg">
            <a:extLst>
              <a:ext uri="{FF2B5EF4-FFF2-40B4-BE49-F238E27FC236}">
                <a16:creationId xmlns:a16="http://schemas.microsoft.com/office/drawing/2014/main" id="{941170C1-6B4D-0AB1-2607-FB14C2036E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6668" y="3493257"/>
            <a:ext cx="2620451" cy="258746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7896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63;p44">
            <a:extLst>
              <a:ext uri="{FF2B5EF4-FFF2-40B4-BE49-F238E27FC236}">
                <a16:creationId xmlns:a16="http://schemas.microsoft.com/office/drawing/2014/main" id="{05CE7858-1D6B-682A-13FC-377E8E393F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000" y="2341269"/>
            <a:ext cx="5610568" cy="372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66;p44">
            <a:extLst>
              <a:ext uri="{FF2B5EF4-FFF2-40B4-BE49-F238E27FC236}">
                <a16:creationId xmlns:a16="http://schemas.microsoft.com/office/drawing/2014/main" id="{344C9B9B-E5D9-4EFA-5ABE-1A444D69A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9365" t="11573" r="13157" b="13080"/>
          <a:stretch/>
        </p:blipFill>
        <p:spPr>
          <a:xfrm rot="10800000" flipH="1">
            <a:off x="9686234" y="1691201"/>
            <a:ext cx="1687599" cy="14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67;p44">
            <a:extLst>
              <a:ext uri="{FF2B5EF4-FFF2-40B4-BE49-F238E27FC236}">
                <a16:creationId xmlns:a16="http://schemas.microsoft.com/office/drawing/2014/main" id="{4271E7C2-A3DF-2DBD-FF5A-869E7DC7D5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944" b="4998"/>
          <a:stretch/>
        </p:blipFill>
        <p:spPr>
          <a:xfrm>
            <a:off x="126867" y="4270350"/>
            <a:ext cx="3504333" cy="19724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Google Shape;368;p44">
            <a:extLst>
              <a:ext uri="{FF2B5EF4-FFF2-40B4-BE49-F238E27FC236}">
                <a16:creationId xmlns:a16="http://schemas.microsoft.com/office/drawing/2014/main" id="{7EB6E614-C714-1013-B028-A2A48AED2D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195" b="4754"/>
          <a:stretch/>
        </p:blipFill>
        <p:spPr>
          <a:xfrm>
            <a:off x="126867" y="2297933"/>
            <a:ext cx="3504304" cy="197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" name="Google Shape;369;p44">
            <a:extLst>
              <a:ext uri="{FF2B5EF4-FFF2-40B4-BE49-F238E27FC236}">
                <a16:creationId xmlns:a16="http://schemas.microsoft.com/office/drawing/2014/main" id="{1539E304-2822-1460-0FC5-BF56C577702C}"/>
              </a:ext>
            </a:extLst>
          </p:cNvPr>
          <p:cNvSpPr txBox="1"/>
          <p:nvPr/>
        </p:nvSpPr>
        <p:spPr>
          <a:xfrm>
            <a:off x="169000" y="1593333"/>
            <a:ext cx="5138800" cy="7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/>
              <a:t>Tethered Coaxial Turbine</a:t>
            </a:r>
            <a:endParaRPr sz="3200" b="1"/>
          </a:p>
        </p:txBody>
      </p:sp>
      <p:sp>
        <p:nvSpPr>
          <p:cNvPr id="22" name="Google Shape;370;p44">
            <a:extLst>
              <a:ext uri="{FF2B5EF4-FFF2-40B4-BE49-F238E27FC236}">
                <a16:creationId xmlns:a16="http://schemas.microsoft.com/office/drawing/2014/main" id="{65F1E1E0-2292-85F5-0420-3B53B5768B49}"/>
              </a:ext>
            </a:extLst>
          </p:cNvPr>
          <p:cNvSpPr txBox="1"/>
          <p:nvPr/>
        </p:nvSpPr>
        <p:spPr>
          <a:xfrm>
            <a:off x="6413000" y="1593333"/>
            <a:ext cx="4524400" cy="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/>
              <a:t>Ocean Kite</a:t>
            </a:r>
            <a:endParaRPr sz="3200" b="1"/>
          </a:p>
        </p:txBody>
      </p:sp>
      <p:cxnSp>
        <p:nvCxnSpPr>
          <p:cNvPr id="23" name="Google Shape;371;p44">
            <a:extLst>
              <a:ext uri="{FF2B5EF4-FFF2-40B4-BE49-F238E27FC236}">
                <a16:creationId xmlns:a16="http://schemas.microsoft.com/office/drawing/2014/main" id="{D15306CA-837C-EB96-B0B2-5EF9D73C0AC7}"/>
              </a:ext>
            </a:extLst>
          </p:cNvPr>
          <p:cNvCxnSpPr/>
          <p:nvPr/>
        </p:nvCxnSpPr>
        <p:spPr>
          <a:xfrm>
            <a:off x="6331433" y="1593333"/>
            <a:ext cx="0" cy="4810800"/>
          </a:xfrm>
          <a:prstGeom prst="straightConnector1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372;p44">
            <a:extLst>
              <a:ext uri="{FF2B5EF4-FFF2-40B4-BE49-F238E27FC236}">
                <a16:creationId xmlns:a16="http://schemas.microsoft.com/office/drawing/2014/main" id="{CF1DC699-BC8D-94E7-F39B-54C50A5C47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9801" y="2341267"/>
            <a:ext cx="2563009" cy="37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17EE4-F6AE-6837-56D1-F48AA6F05974}"/>
              </a:ext>
            </a:extLst>
          </p:cNvPr>
          <p:cNvSpPr txBox="1"/>
          <p:nvPr/>
        </p:nvSpPr>
        <p:spPr>
          <a:xfrm>
            <a:off x="2181138" y="134996"/>
            <a:ext cx="9345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Underwater Biaxial Turbines and Kites</a:t>
            </a:r>
            <a:endParaRPr lang="en-US" sz="3000" b="0" dirty="0">
              <a:solidFill>
                <a:srgbClr val="7030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FAE4B03-CC5C-B079-7FC4-0AB8513B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13" y="-19707257"/>
            <a:ext cx="6489589" cy="642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7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+v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Muglia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mugliam@ecu.edu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attention!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Muglia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mugliam@ecu.edu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117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9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x10</a:t>
            </a:r>
            <a:r>
              <a:rPr kumimoji="0" lang="en-US" altLang="en-US" sz="9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F76A351-DB91-6E5D-3678-02614701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87" y="130327"/>
            <a:ext cx="1577009" cy="7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A1B12F3-415A-F881-043B-12C29DE5C5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91" y="11095"/>
            <a:ext cx="936485" cy="8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100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496252-32C6-F7F3-017A-D3B725875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5C335-51F3-0B9A-E5FA-6399A3B71EA7}"/>
              </a:ext>
            </a:extLst>
          </p:cNvPr>
          <p:cNvSpPr txBox="1"/>
          <p:nvPr/>
        </p:nvSpPr>
        <p:spPr>
          <a:xfrm>
            <a:off x="2181138" y="47006"/>
            <a:ext cx="93453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Underwater Biaxial Turbines and Kites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Tow Testing</a:t>
            </a:r>
            <a:endParaRPr lang="en-US" sz="3000" b="0" dirty="0">
              <a:solidFill>
                <a:srgbClr val="7030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3CC5CD6-9BDA-C9EC-DE76-38F17D4A43E0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8B2BB370-AC46-6913-D9FA-A41A05ECE606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70CC80-3FCA-BEEA-827C-72FEB4099478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B1CA3F-A81C-9C72-90BC-E1EF6371F3A2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CBF21CA-323D-A91B-6A47-81A5C7090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13" y="-19707257"/>
            <a:ext cx="6489589" cy="642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7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+v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Muglia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mugliam@ecu.edu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attention!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Muglia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mugliam@ecu.edu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117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9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x10</a:t>
            </a:r>
            <a:r>
              <a:rPr kumimoji="0" lang="en-US" altLang="en-US" sz="9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93FF1244-E259-6462-B282-42684D81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87" y="130327"/>
            <a:ext cx="1577009" cy="7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oogle Shape;378;p45">
            <a:extLst>
              <a:ext uri="{FF2B5EF4-FFF2-40B4-BE49-F238E27FC236}">
                <a16:creationId xmlns:a16="http://schemas.microsoft.com/office/drawing/2014/main" id="{13503630-3A0E-399F-ACED-E23BD5D85BD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074" y="1688238"/>
            <a:ext cx="5925533" cy="387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93;p48">
            <a:extLst>
              <a:ext uri="{FF2B5EF4-FFF2-40B4-BE49-F238E27FC236}">
                <a16:creationId xmlns:a16="http://schemas.microsoft.com/office/drawing/2014/main" id="{02383471-26CD-61B3-8F52-2AF43F10F83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5008" y="1688238"/>
            <a:ext cx="5753845" cy="3876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371;p44">
            <a:extLst>
              <a:ext uri="{FF2B5EF4-FFF2-40B4-BE49-F238E27FC236}">
                <a16:creationId xmlns:a16="http://schemas.microsoft.com/office/drawing/2014/main" id="{832A94FE-6861-55D2-55DF-48821164ABF1}"/>
              </a:ext>
            </a:extLst>
          </p:cNvPr>
          <p:cNvCxnSpPr/>
          <p:nvPr/>
        </p:nvCxnSpPr>
        <p:spPr>
          <a:xfrm>
            <a:off x="6192285" y="1344855"/>
            <a:ext cx="0" cy="4810800"/>
          </a:xfrm>
          <a:prstGeom prst="straightConnector1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2E454D8-5D35-128A-423E-AF6D69006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91" y="11095"/>
            <a:ext cx="936485" cy="8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60;p44">
            <a:extLst>
              <a:ext uri="{FF2B5EF4-FFF2-40B4-BE49-F238E27FC236}">
                <a16:creationId xmlns:a16="http://schemas.microsoft.com/office/drawing/2014/main" id="{8080497A-DAD2-CA35-099A-D38F46FEE6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" y="-5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2277D-C83B-BC0D-7521-57D257BD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22FAEE5B-CBFF-F2DE-CD02-AA8F16F020AE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6A91594-D9A9-18E8-C750-95596A3FA9B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654A4B-8C8A-15A3-47B3-7F471614EC82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81044-A855-ABB8-BBC9-1D312031A253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812E55A-5B65-0E67-1B8C-EDC2FFE97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30825" r="11076" b="31865"/>
          <a:stretch/>
        </p:blipFill>
        <p:spPr>
          <a:xfrm>
            <a:off x="53147" y="68781"/>
            <a:ext cx="1804635" cy="807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C61AF-F161-CBFC-6AE9-0A55177D1590}"/>
              </a:ext>
            </a:extLst>
          </p:cNvPr>
          <p:cNvSpPr txBox="1"/>
          <p:nvPr/>
        </p:nvSpPr>
        <p:spPr>
          <a:xfrm>
            <a:off x="2181138" y="47006"/>
            <a:ext cx="93453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Underwater Biaxial Turbines and Kites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Tow Testing</a:t>
            </a:r>
            <a:endParaRPr lang="en-US" sz="3000" b="0" dirty="0">
              <a:solidFill>
                <a:srgbClr val="7030A0"/>
              </a:solidFill>
              <a:effectLst/>
            </a:endParaRPr>
          </a:p>
          <a:p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016CA2D7-AC0D-6C5F-CA63-EC270F49C4D2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8151E5D4-4389-B2F6-7703-088F0810A3E4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12F1CB-AD53-C6CF-2D13-5C25BA70BA1C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B44A-E0BB-F979-4263-7E99269E314A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C5404DC-3367-21C8-F121-8BFB5BD2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15" y="-20005431"/>
            <a:ext cx="6489589" cy="642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7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+v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Muglia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mugliam@ecu.edu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attention!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Mike Muglia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mugliam@ecu.edu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117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9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x10</a:t>
            </a:r>
            <a:r>
              <a:rPr kumimoji="0" lang="en-US" altLang="en-US" sz="9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B39DF9EB-F74A-6905-6E0E-6A0F146E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87" y="130327"/>
            <a:ext cx="1577009" cy="7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403;p50">
            <a:extLst>
              <a:ext uri="{FF2B5EF4-FFF2-40B4-BE49-F238E27FC236}">
                <a16:creationId xmlns:a16="http://schemas.microsoft.com/office/drawing/2014/main" id="{31784756-6E3E-6CCF-7F22-08D11FF67DB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7633" y="1570441"/>
            <a:ext cx="5616622" cy="373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08;p51">
            <a:extLst>
              <a:ext uri="{FF2B5EF4-FFF2-40B4-BE49-F238E27FC236}">
                <a16:creationId xmlns:a16="http://schemas.microsoft.com/office/drawing/2014/main" id="{F706D2A8-8384-6B6C-FCC9-CC3B402415F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46" y="1570440"/>
            <a:ext cx="5616621" cy="3738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371;p44">
            <a:extLst>
              <a:ext uri="{FF2B5EF4-FFF2-40B4-BE49-F238E27FC236}">
                <a16:creationId xmlns:a16="http://schemas.microsoft.com/office/drawing/2014/main" id="{0E3001D8-1C02-AFB1-B6C1-8A874D9F1020}"/>
              </a:ext>
            </a:extLst>
          </p:cNvPr>
          <p:cNvCxnSpPr/>
          <p:nvPr/>
        </p:nvCxnSpPr>
        <p:spPr>
          <a:xfrm>
            <a:off x="6003442" y="1344855"/>
            <a:ext cx="0" cy="4810800"/>
          </a:xfrm>
          <a:prstGeom prst="straightConnector1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2A97B86-E354-3AB8-B727-ADF5D7A94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91" y="11095"/>
            <a:ext cx="936485" cy="8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234</Words>
  <Application>Microsoft Macintosh PowerPoint</Application>
  <PresentationFormat>Widescreen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Wheeler, Keith</dc:creator>
  <cp:lastModifiedBy>Tilghman, Kim</cp:lastModifiedBy>
  <cp:revision>5</cp:revision>
  <cp:lastPrinted>2022-11-09T14:55:35Z</cp:lastPrinted>
  <dcterms:created xsi:type="dcterms:W3CDTF">2022-11-09T14:51:01Z</dcterms:created>
  <dcterms:modified xsi:type="dcterms:W3CDTF">2022-11-30T16:12:07Z</dcterms:modified>
</cp:coreProperties>
</file>