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8" r:id="rId3"/>
    <p:sldId id="279" r:id="rId4"/>
    <p:sldId id="280" r:id="rId5"/>
    <p:sldId id="281" r:id="rId6"/>
    <p:sldId id="262" r:id="rId7"/>
    <p:sldId id="285" r:id="rId8"/>
    <p:sldId id="286" r:id="rId9"/>
    <p:sldId id="267" r:id="rId10"/>
    <p:sldId id="268" r:id="rId11"/>
    <p:sldId id="277" r:id="rId12"/>
    <p:sldId id="287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on, Elizabeth" initials="WE" lastIdx="2" clrIdx="0">
    <p:extLst>
      <p:ext uri="{19B8F6BF-5375-455C-9EA6-DF929625EA0E}">
        <p15:presenceInfo xmlns:p15="http://schemas.microsoft.com/office/powerpoint/2012/main" userId="S-1-5-21-2072177302-1958620249-3085007271-122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4ECE"/>
    <a:srgbClr val="9751CB"/>
    <a:srgbClr val="B48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30T09:27:59.484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8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3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5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1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3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9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2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0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0.m4a"/><Relationship Id="rId7" Type="http://schemas.openxmlformats.org/officeDocument/2006/relationships/image" Target="../media/image20.png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7" Type="http://schemas.openxmlformats.org/officeDocument/2006/relationships/image" Target="../media/image3.png"/><Relationship Id="rId2" Type="http://schemas.microsoft.com/office/2007/relationships/media" Target="../media/media12.m4a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hyperlink" Target="mailto:ERSHELPDESK@ECU.EDU" TargetMode="Externa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comments" Target="../comments/commen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ers.ecu.edu/GenericERS/custom/index.j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7.m4a"/><Relationship Id="rId7" Type="http://schemas.openxmlformats.org/officeDocument/2006/relationships/image" Target="../media/image13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3.png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1AA2-157E-4310-9747-C3F65D950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437" y="5337110"/>
            <a:ext cx="5663682" cy="1059024"/>
          </a:xfrm>
        </p:spPr>
        <p:txBody>
          <a:bodyPr>
            <a:normAutofit/>
          </a:bodyPr>
          <a:lstStyle/>
          <a:p>
            <a:pPr algn="l"/>
            <a: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E.R.S.</a:t>
            </a:r>
            <a:b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 Reporting SYSTEM</a:t>
            </a:r>
            <a:b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Reviewed June 2024</a:t>
            </a:r>
            <a:endParaRPr lang="en-US" sz="3200" b="0" dirty="0">
              <a:solidFill>
                <a:srgbClr val="734EC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383C1-498A-4FB1-92DA-7782414CB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7" t="3365" r="3012" b="6276"/>
          <a:stretch/>
        </p:blipFill>
        <p:spPr>
          <a:xfrm>
            <a:off x="10851502" y="5397758"/>
            <a:ext cx="933061" cy="998376"/>
          </a:xfrm>
          <a:prstGeom prst="rect">
            <a:avLst/>
          </a:prstGeom>
          <a:effectLst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C6612C3-A8AE-4D1C-8592-6DDA8ECA8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1520890"/>
            <a:ext cx="8767860" cy="2085391"/>
          </a:xfrm>
        </p:spPr>
        <p:txBody>
          <a:bodyPr>
            <a:noAutofit/>
          </a:bodyPr>
          <a:lstStyle/>
          <a:p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PRE-REVIEW</a:t>
            </a:r>
          </a:p>
          <a:p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COST SHARE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7E2348C2-285D-440D-A5D8-D2DDB4D578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6"/>
    </mc:Choice>
    <mc:Fallback xmlns="">
      <p:transition spd="slow" advTm="12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06-4B03-4AD7-9693-48314FDA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44660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KEY COST SHARE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8A9E1-0175-422C-85DE-16D77C4FB087}"/>
              </a:ext>
            </a:extLst>
          </p:cNvPr>
          <p:cNvSpPr txBox="1"/>
          <p:nvPr/>
        </p:nvSpPr>
        <p:spPr>
          <a:xfrm>
            <a:off x="1173480" y="1882588"/>
            <a:ext cx="43936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TEXT BOX UNDER THE COST SHARE COLUMN : KEY THE CORRECT $ OR % IN THE SPONSORED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NONSPONSORED ROWS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SPONSORED AND NONSPONSORED ROWS MUST BALANCE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TOTAL% (BOTTOM RIGHT) MUST BE 100%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PROCEED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945763-A9C0-40D6-B229-0BD1CCBE8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057"/>
          <a:stretch/>
        </p:blipFill>
        <p:spPr>
          <a:xfrm>
            <a:off x="5739175" y="2772783"/>
            <a:ext cx="474794" cy="2781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781A8D-EF40-47B3-93DE-265B6DA704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09"/>
          <a:stretch/>
        </p:blipFill>
        <p:spPr>
          <a:xfrm>
            <a:off x="3141233" y="5349127"/>
            <a:ext cx="657280" cy="552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8D0B1A-C7B9-49A7-BD78-EF0BAED07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090" y="1699083"/>
            <a:ext cx="1609725" cy="31623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04F76B5-7830-4221-8C83-21886F87DAD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9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89"/>
    </mc:Choice>
    <mc:Fallback xmlns="">
      <p:transition spd="slow" advTm="29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042753-B750-4F26-88D5-2831E1027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72" y="598848"/>
            <a:ext cx="10938254" cy="570457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D7F65503-D3FC-46F3-A368-32360E3B6CCF}"/>
              </a:ext>
            </a:extLst>
          </p:cNvPr>
          <p:cNvSpPr/>
          <p:nvPr/>
        </p:nvSpPr>
        <p:spPr>
          <a:xfrm>
            <a:off x="3532094" y="869576"/>
            <a:ext cx="5764306" cy="1532965"/>
          </a:xfrm>
          <a:prstGeom prst="irregularSeal2">
            <a:avLst/>
          </a:prstGeom>
          <a:noFill/>
          <a:ln>
            <a:solidFill>
              <a:srgbClr val="734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12D9BB-B317-4D96-A9DD-A078E4DEAF80}"/>
              </a:ext>
            </a:extLst>
          </p:cNvPr>
          <p:cNvSpPr/>
          <p:nvPr/>
        </p:nvSpPr>
        <p:spPr>
          <a:xfrm>
            <a:off x="5674659" y="6015318"/>
            <a:ext cx="322729" cy="288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E96A98-8C79-4EAB-BC82-B9E7BC6E4AFD}"/>
              </a:ext>
            </a:extLst>
          </p:cNvPr>
          <p:cNvSpPr/>
          <p:nvPr/>
        </p:nvSpPr>
        <p:spPr>
          <a:xfrm>
            <a:off x="5934633" y="6015318"/>
            <a:ext cx="753036" cy="288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0FDE7A7-5369-4E6A-B9B2-B251E3461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5"/>
    </mc:Choice>
    <mc:Fallback xmlns="">
      <p:transition spd="slow" advTm="11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A4F1-B581-41D7-A409-163C187E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601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2686E2-2645-4681-BE33-E0CFA33AC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8991" y="1315616"/>
            <a:ext cx="11134019" cy="4792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36697-5D0D-43E2-A044-4C7B03687D6C}"/>
              </a:ext>
            </a:extLst>
          </p:cNvPr>
          <p:cNvSpPr txBox="1"/>
          <p:nvPr/>
        </p:nvSpPr>
        <p:spPr>
          <a:xfrm>
            <a:off x="10403633" y="1595529"/>
            <a:ext cx="1259377" cy="229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476D4-1516-4BB8-B049-4CF1B096B1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18512" b="55638"/>
          <a:stretch/>
        </p:blipFill>
        <p:spPr>
          <a:xfrm>
            <a:off x="5551714" y="2134884"/>
            <a:ext cx="4599992" cy="21292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7D8233-03EF-4FE3-A320-25D3F468A476}"/>
              </a:ext>
            </a:extLst>
          </p:cNvPr>
          <p:cNvSpPr/>
          <p:nvPr/>
        </p:nvSpPr>
        <p:spPr>
          <a:xfrm>
            <a:off x="8920064" y="2892490"/>
            <a:ext cx="1483569" cy="144624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133F63F6-1F75-4253-8898-FA5D7A591A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8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7"/>
    </mc:Choice>
    <mc:Fallback xmlns="">
      <p:transition spd="slow" advTm="12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50DA-80CA-458A-A002-0953D960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543" y="706009"/>
            <a:ext cx="7582211" cy="1449361"/>
          </a:xfrm>
          <a:noFill/>
          <a:ln w="73025">
            <a:solidFill>
              <a:srgbClr val="B489D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CONGRATULATIONS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PRE-REVIEW COMPLETE!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36D67-96B2-4A7C-B185-2E5CE364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07912"/>
            <a:ext cx="9872871" cy="29811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 OFTEN TO CONFIRM CERTIFICATION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REMINDERS WILL BE SENT AT 3, 2 AND 1 WEEK PRIOR TO PERIOD END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NOTIFY YOUR DEPARTMENTAL EFFORT CORRDINATOR IF YOU HAVE QUESTIONS ABOUT THE EFFORT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ERS HELP DESK WITH ANY UPDATES, CHANGES OR QUESTIONS YOU MAY HAVE WITH THE EFFORT SYSTEM</a:t>
            </a:r>
          </a:p>
          <a:p>
            <a:pPr marL="4572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ERSHELPDESK@ECU.EDU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135845E-C049-47B3-A02C-88F7E9A3531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17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3"/>
    </mc:Choice>
    <mc:Fallback xmlns="">
      <p:transition spd="slow" advTm="33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1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1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A5A5-92AC-449B-BF70-D3D29AB4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https://ers.ecu.edu/GenericERS/custom/index.jsp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38A827-8175-4653-BCEF-E4B90AAF40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143000" y="2271306"/>
            <a:ext cx="4754563" cy="359491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64B9B-0832-48A7-B4BA-F72AF404C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120" y="3240670"/>
            <a:ext cx="3922900" cy="16561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SAME USER ID AND PASSWORD AS PIRATE 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OFF CAMPUS- MUST HAVE </a:t>
            </a:r>
            <a:r>
              <a:rPr lang="en-US" u="sng" dirty="0"/>
              <a:t>VPN</a:t>
            </a:r>
            <a:r>
              <a:rPr lang="en-US" dirty="0"/>
              <a:t> TO LOGIN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E352B84D-8514-4972-9182-577C992D03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82"/>
    </mc:Choice>
    <mc:Fallback xmlns="">
      <p:transition spd="slow" advTm="30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A4F1-B581-41D7-A409-163C187E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601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2686E2-2645-4681-BE33-E0CFA33AC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3675" y="1315616"/>
            <a:ext cx="11339548" cy="4792823"/>
          </a:xfrm>
          <a:prstGeom prst="rect">
            <a:avLst/>
          </a:prstGeom>
          <a:ln>
            <a:solidFill>
              <a:srgbClr val="B489D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36697-5D0D-43E2-A044-4C7B03687D6C}"/>
              </a:ext>
            </a:extLst>
          </p:cNvPr>
          <p:cNvSpPr txBox="1"/>
          <p:nvPr/>
        </p:nvSpPr>
        <p:spPr>
          <a:xfrm>
            <a:off x="10403633" y="1614193"/>
            <a:ext cx="1259377" cy="229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188B0-9361-4F83-AABD-82E6C4F569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930" b="38629"/>
          <a:stretch/>
        </p:blipFill>
        <p:spPr>
          <a:xfrm>
            <a:off x="5408789" y="2021632"/>
            <a:ext cx="3921824" cy="241040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198DC26-7FED-41DA-81E2-B02CA6B85430}"/>
              </a:ext>
            </a:extLst>
          </p:cNvPr>
          <p:cNvSpPr/>
          <p:nvPr/>
        </p:nvSpPr>
        <p:spPr>
          <a:xfrm>
            <a:off x="6680718" y="3712027"/>
            <a:ext cx="2649895" cy="720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71203-AAC6-4B96-91BB-101369D1C911}"/>
              </a:ext>
            </a:extLst>
          </p:cNvPr>
          <p:cNvSpPr txBox="1"/>
          <p:nvPr/>
        </p:nvSpPr>
        <p:spPr>
          <a:xfrm>
            <a:off x="7369701" y="4760365"/>
            <a:ext cx="238770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B489D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ON NUMBER IN CURRENT PENDING NON-CRITICAL BOX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55CDA49-166F-4592-B4B1-7333DA53AB36}"/>
              </a:ext>
            </a:extLst>
          </p:cNvPr>
          <p:cNvSpPr/>
          <p:nvPr/>
        </p:nvSpPr>
        <p:spPr>
          <a:xfrm rot="10800000">
            <a:off x="8767818" y="4189436"/>
            <a:ext cx="307911" cy="354572"/>
          </a:xfrm>
          <a:prstGeom prst="downArrow">
            <a:avLst/>
          </a:prstGeom>
          <a:solidFill>
            <a:srgbClr val="B489DF"/>
          </a:solidFill>
          <a:ln>
            <a:gradFill>
              <a:gsLst>
                <a:gs pos="0">
                  <a:srgbClr val="B489D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B61517C8-7508-4F0F-9C59-03B9E4AEBE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5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28"/>
    </mc:Choice>
    <mc:Fallback xmlns="">
      <p:transition spd="slow" advTm="40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A489-9EC1-4938-ADDF-8DBF6301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45976"/>
          </a:xfrm>
        </p:spPr>
        <p:txBody>
          <a:bodyPr/>
          <a:lstStyle/>
          <a:p>
            <a:pPr algn="ctr"/>
            <a:r>
              <a:rPr lang="en-US" dirty="0"/>
              <a:t>FORMS PENDING PRE-REVIEW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C32344-1A3D-4BD6-91D1-152B7B70B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71583" y="1455577"/>
            <a:ext cx="9995169" cy="4640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7E135-C4DC-4968-B77E-D78EDE85F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66" y="2529828"/>
            <a:ext cx="1054797" cy="899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EE084-1A07-4EEC-BC67-7DE1F55F13A1}"/>
              </a:ext>
            </a:extLst>
          </p:cNvPr>
          <p:cNvSpPr txBox="1"/>
          <p:nvPr/>
        </p:nvSpPr>
        <p:spPr>
          <a:xfrm>
            <a:off x="902292" y="3406457"/>
            <a:ext cx="1507344" cy="369332"/>
          </a:xfrm>
          <a:prstGeom prst="rect">
            <a:avLst/>
          </a:prstGeom>
          <a:solidFill>
            <a:srgbClr val="B489D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edit icon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75C79455-FBC4-4081-A848-67B9517E1E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6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85"/>
    </mc:Choice>
    <mc:Fallback xmlns="">
      <p:transition spd="slow" advTm="27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PRE-REVIEW SCREEN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96E76-6387-4413-95F6-5C28097D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69424" y="1580444"/>
            <a:ext cx="9622671" cy="48429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5E03997-3B64-494A-8843-5F1ACB669ECA}"/>
              </a:ext>
            </a:extLst>
          </p:cNvPr>
          <p:cNvSpPr/>
          <p:nvPr/>
        </p:nvSpPr>
        <p:spPr>
          <a:xfrm>
            <a:off x="3331029" y="1558215"/>
            <a:ext cx="5756987" cy="12689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BAF240-ED38-4E52-9475-FB13BAD8B222}"/>
              </a:ext>
            </a:extLst>
          </p:cNvPr>
          <p:cNvSpPr/>
          <p:nvPr/>
        </p:nvSpPr>
        <p:spPr>
          <a:xfrm>
            <a:off x="4795934" y="2754548"/>
            <a:ext cx="2659226" cy="3763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A8F497-75D3-456D-A0CC-9FDCAA3EC410}"/>
              </a:ext>
            </a:extLst>
          </p:cNvPr>
          <p:cNvSpPr/>
          <p:nvPr/>
        </p:nvSpPr>
        <p:spPr>
          <a:xfrm>
            <a:off x="1232102" y="2431722"/>
            <a:ext cx="3078641" cy="24855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3AA192-2371-467B-9B06-745A6010D8FC}"/>
              </a:ext>
            </a:extLst>
          </p:cNvPr>
          <p:cNvSpPr/>
          <p:nvPr/>
        </p:nvSpPr>
        <p:spPr>
          <a:xfrm>
            <a:off x="10015951" y="2219910"/>
            <a:ext cx="876144" cy="101859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B0DDB9-6A60-4724-8573-C0F5E24DC4B7}"/>
              </a:ext>
            </a:extLst>
          </p:cNvPr>
          <p:cNvSpPr/>
          <p:nvPr/>
        </p:nvSpPr>
        <p:spPr>
          <a:xfrm>
            <a:off x="9397184" y="2830113"/>
            <a:ext cx="1550897" cy="19938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C9D81B-4D8E-47CF-8EBC-1F48231EC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323" y="2069258"/>
            <a:ext cx="4972050" cy="2847975"/>
          </a:xfrm>
          <a:prstGeom prst="rect">
            <a:avLst/>
          </a:prstGeom>
        </p:spPr>
      </p:pic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49AC7357-53AD-4DB7-B880-F1B3AD07E3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92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31"/>
    </mc:Choice>
    <mc:Fallback xmlns="">
      <p:transition spd="slow" advTm="83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PRE-REVIEW SCREEN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96E76-6387-4413-95F6-5C28097D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69424" y="1580444"/>
            <a:ext cx="9622671" cy="48429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6AA463-4878-4611-98D1-F7A6D509ACFA}"/>
              </a:ext>
            </a:extLst>
          </p:cNvPr>
          <p:cNvSpPr/>
          <p:nvPr/>
        </p:nvSpPr>
        <p:spPr>
          <a:xfrm>
            <a:off x="1417739" y="4395831"/>
            <a:ext cx="780177" cy="411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noFill/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08AF5-4C0F-457F-99D0-2D7B42D7283A}"/>
              </a:ext>
            </a:extLst>
          </p:cNvPr>
          <p:cNvSpPr txBox="1"/>
          <p:nvPr/>
        </p:nvSpPr>
        <p:spPr>
          <a:xfrm>
            <a:off x="2483141" y="4077050"/>
            <a:ext cx="292775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751CB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DON’T SEE SPONSORED GRANT FUND NUMBER?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ADD ACCOUNT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3081E5B3-DB3E-411C-B587-9033D79E3B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6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98"/>
    </mc:Choice>
    <mc:Fallback xmlns="">
      <p:transition spd="slow" advTm="24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6DCF-8739-4C27-A623-FF95D74F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23013"/>
          </a:xfrm>
        </p:spPr>
        <p:txBody>
          <a:bodyPr/>
          <a:lstStyle/>
          <a:p>
            <a:pPr algn="ctr"/>
            <a:r>
              <a:rPr lang="en-US" dirty="0"/>
              <a:t>HOW TO ADD AN ACCOUNT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90F44-D473-48CD-BBA2-9F88A55DC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8546" y="1655121"/>
            <a:ext cx="3099548" cy="177388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1.SELECT SPONSORED    ACCOUNT</a:t>
            </a:r>
          </a:p>
          <a:p>
            <a:pPr marL="4572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2.KEY IN FUND GRANT NUMBER</a:t>
            </a:r>
          </a:p>
          <a:p>
            <a:pPr marL="4572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3.CLICK CONTINUE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0D8F91-F3E9-4AB3-A29D-4243B7BA0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1302" y="1629867"/>
            <a:ext cx="3418915" cy="74855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4.CLICK DROP DOWN BOX “SELECT AN ACCOUNT”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C6EFA-E685-414D-B50F-EC624E4C5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09" y="3561981"/>
            <a:ext cx="3099548" cy="2066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A5BE82-9EFF-402E-92A1-71C73F86E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6542" y="2368618"/>
            <a:ext cx="3418915" cy="1450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990DDC-1197-4312-9529-18F755E2AF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676" t="40915" r="41838" b="34665"/>
          <a:stretch/>
        </p:blipFill>
        <p:spPr>
          <a:xfrm>
            <a:off x="8012164" y="2378420"/>
            <a:ext cx="2885544" cy="1495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AAAD27-1433-470D-B625-700F294FDE43}"/>
              </a:ext>
            </a:extLst>
          </p:cNvPr>
          <p:cNvSpPr txBox="1"/>
          <p:nvPr/>
        </p:nvSpPr>
        <p:spPr>
          <a:xfrm>
            <a:off x="8117458" y="1629867"/>
            <a:ext cx="264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5.CLICK ON CORRECT GRANT FUND NUMBER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3F8B3-1E5A-437F-A320-9E884B01ADD7}"/>
              </a:ext>
            </a:extLst>
          </p:cNvPr>
          <p:cNvSpPr txBox="1"/>
          <p:nvPr/>
        </p:nvSpPr>
        <p:spPr>
          <a:xfrm>
            <a:off x="6481370" y="4014767"/>
            <a:ext cx="261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6.CLICK ADD ACCOUNT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89C55C-D4E3-4EDE-B87F-095C324317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319" y="4433463"/>
            <a:ext cx="2353796" cy="202303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BF4EB1-880A-4F6D-A5B0-E3DA8691F309}"/>
              </a:ext>
            </a:extLst>
          </p:cNvPr>
          <p:cNvSpPr/>
          <p:nvPr/>
        </p:nvSpPr>
        <p:spPr>
          <a:xfrm>
            <a:off x="7627172" y="6088828"/>
            <a:ext cx="699247" cy="312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EDD38255-BFE3-4CA6-B395-01DBD13DB5D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67"/>
    </mc:Choice>
    <mc:Fallback xmlns="">
      <p:transition spd="slow" advTm="23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 uiExpand="1" build="p"/>
      <p:bldP spid="5" grpId="0" build="p"/>
      <p:bldP spid="9" grpId="0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6DCF-8739-4C27-A623-FF95D74F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23013"/>
          </a:xfrm>
        </p:spPr>
        <p:txBody>
          <a:bodyPr/>
          <a:lstStyle/>
          <a:p>
            <a:pPr algn="ctr"/>
            <a:r>
              <a:rPr lang="en-US" dirty="0"/>
              <a:t>HOW TO ADD AN ACCOUNT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C9CBE2-6B90-4EA1-A7E7-A7617C734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807" y="2059458"/>
            <a:ext cx="7928386" cy="41889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56ACFD-79AA-4C94-A13D-64C04BE013AF}"/>
              </a:ext>
            </a:extLst>
          </p:cNvPr>
          <p:cNvSpPr txBox="1"/>
          <p:nvPr/>
        </p:nvSpPr>
        <p:spPr>
          <a:xfrm>
            <a:off x="510988" y="3252395"/>
            <a:ext cx="171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ACCOUNT IS ADDED TO FORM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SAVE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02C55F-18A7-4861-BE1C-3D238629D210}"/>
              </a:ext>
            </a:extLst>
          </p:cNvPr>
          <p:cNvSpPr/>
          <p:nvPr/>
        </p:nvSpPr>
        <p:spPr>
          <a:xfrm>
            <a:off x="6009041" y="5988424"/>
            <a:ext cx="275216" cy="259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8606E81-32BB-411F-AFA3-0E1F1401F0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9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4"/>
    </mc:Choice>
    <mc:Fallback xmlns="">
      <p:transition spd="slow" advTm="11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8006-4B03-4AD7-9693-48314FDA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KEY COST SHARE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498264-2CB1-42BA-87B7-28E5B5DAA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4768" y="1891553"/>
            <a:ext cx="10835519" cy="40136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B9C10C9-81BA-4744-9768-D69FA96FD421}"/>
              </a:ext>
            </a:extLst>
          </p:cNvPr>
          <p:cNvSpPr/>
          <p:nvPr/>
        </p:nvSpPr>
        <p:spPr>
          <a:xfrm>
            <a:off x="8990700" y="3500718"/>
            <a:ext cx="1004047" cy="2476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43A49-8859-4F83-A208-7E595287FDFD}"/>
              </a:ext>
            </a:extLst>
          </p:cNvPr>
          <p:cNvSpPr txBox="1"/>
          <p:nvPr/>
        </p:nvSpPr>
        <p:spPr>
          <a:xfrm>
            <a:off x="7801083" y="4415647"/>
            <a:ext cx="3383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EITHER $0.00 OR 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TEXT BOX WILL OPEN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5E43C-A47A-40DE-BF2D-791E796AE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195" y="4032854"/>
            <a:ext cx="1038225" cy="4572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02BE983-346E-4774-BCC9-A1058E71C1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9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6"/>
    </mc:Choice>
    <mc:Fallback xmlns="">
      <p:transition spd="slow" advTm="13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7.3|0.4|7.6|0.5|17.1|0.5|9.4|0.4|8.4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7|4.5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479</TotalTime>
  <Words>266</Words>
  <Application>Microsoft Office PowerPoint</Application>
  <PresentationFormat>Widescreen</PresentationFormat>
  <Paragraphs>43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Corbel</vt:lpstr>
      <vt:lpstr>Tahoma</vt:lpstr>
      <vt:lpstr>Wingdings</vt:lpstr>
      <vt:lpstr>Basis</vt:lpstr>
      <vt:lpstr>E.R.S. Effort Reporting SYSTEM Reviewed June 2024</vt:lpstr>
      <vt:lpstr>LOG IN: https://ers.ecu.edu/GenericERS/custom/index.jsp </vt:lpstr>
      <vt:lpstr>HOME PAGE</vt:lpstr>
      <vt:lpstr>FORMS PENDING PRE-REVIEW</vt:lpstr>
      <vt:lpstr>PRE-REVIEW SCREEN</vt:lpstr>
      <vt:lpstr>PRE-REVIEW SCREEN</vt:lpstr>
      <vt:lpstr>HOW TO ADD AN ACCOUNT</vt:lpstr>
      <vt:lpstr>HOW TO ADD AN ACCOUNT</vt:lpstr>
      <vt:lpstr>HOW TO KEY COST SHARE</vt:lpstr>
      <vt:lpstr>HOW TO KEY COST SHARE</vt:lpstr>
      <vt:lpstr>PowerPoint Presentation</vt:lpstr>
      <vt:lpstr>HOME PAGE</vt:lpstr>
      <vt:lpstr>CONGRATULATIONS  PRE-REVIEW COMPLETE!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Williamson, Elizabeth</dc:creator>
  <cp:lastModifiedBy>Mizelle, Karen</cp:lastModifiedBy>
  <cp:revision>61</cp:revision>
  <dcterms:created xsi:type="dcterms:W3CDTF">2018-08-30T12:55:14Z</dcterms:created>
  <dcterms:modified xsi:type="dcterms:W3CDTF">2024-06-28T14:31:33Z</dcterms:modified>
</cp:coreProperties>
</file>