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3"/>
  </p:notesMasterIdLst>
  <p:sldIdLst>
    <p:sldId id="256" r:id="rId2"/>
    <p:sldId id="283" r:id="rId3"/>
    <p:sldId id="284" r:id="rId4"/>
    <p:sldId id="285" r:id="rId5"/>
    <p:sldId id="286" r:id="rId6"/>
    <p:sldId id="262" r:id="rId7"/>
    <p:sldId id="265" r:id="rId8"/>
    <p:sldId id="266" r:id="rId9"/>
    <p:sldId id="267" r:id="rId10"/>
    <p:sldId id="268" r:id="rId11"/>
    <p:sldId id="278" r:id="rId12"/>
    <p:sldId id="279" r:id="rId13"/>
    <p:sldId id="280" r:id="rId14"/>
    <p:sldId id="281" r:id="rId15"/>
    <p:sldId id="282" r:id="rId16"/>
    <p:sldId id="289" r:id="rId17"/>
    <p:sldId id="290" r:id="rId18"/>
    <p:sldId id="291" r:id="rId19"/>
    <p:sldId id="277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2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ECE"/>
    <a:srgbClr val="9751CB"/>
    <a:srgbClr val="B48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zelle, Karen" userId="d66ceb79-e7ec-42ec-ac78-758ba3452e95" providerId="ADAL" clId="{A4B9C5A4-37A9-4215-BD76-81704706F551}"/>
    <pc:docChg chg="custSel modSld">
      <pc:chgData name="Mizelle, Karen" userId="d66ceb79-e7ec-42ec-ac78-758ba3452e95" providerId="ADAL" clId="{A4B9C5A4-37A9-4215-BD76-81704706F551}" dt="2024-06-28T15:13:43.849" v="2" actId="21"/>
      <pc:docMkLst>
        <pc:docMk/>
      </pc:docMkLst>
      <pc:sldChg chg="delSp mod delAnim">
        <pc:chgData name="Mizelle, Karen" userId="d66ceb79-e7ec-42ec-ac78-758ba3452e95" providerId="ADAL" clId="{A4B9C5A4-37A9-4215-BD76-81704706F551}" dt="2024-06-28T15:13:43.849" v="2" actId="21"/>
        <pc:sldMkLst>
          <pc:docMk/>
          <pc:sldMk cId="3106937884" sldId="266"/>
        </pc:sldMkLst>
        <pc:picChg chg="del">
          <ac:chgData name="Mizelle, Karen" userId="d66ceb79-e7ec-42ec-ac78-758ba3452e95" providerId="ADAL" clId="{A4B9C5A4-37A9-4215-BD76-81704706F551}" dt="2024-06-28T15:13:43.849" v="2" actId="21"/>
          <ac:picMkLst>
            <pc:docMk/>
            <pc:sldMk cId="3106937884" sldId="266"/>
            <ac:picMk id="4" creationId="{08606E81-32BB-411F-AFA3-0E1F1401F066}"/>
          </ac:picMkLst>
        </pc:picChg>
      </pc:sldChg>
      <pc:sldChg chg="delSp mod delAnim">
        <pc:chgData name="Mizelle, Karen" userId="d66ceb79-e7ec-42ec-ac78-758ba3452e95" providerId="ADAL" clId="{A4B9C5A4-37A9-4215-BD76-81704706F551}" dt="2024-06-28T15:13:25.143" v="0" actId="21"/>
        <pc:sldMkLst>
          <pc:docMk/>
          <pc:sldMk cId="3683919072" sldId="284"/>
        </pc:sldMkLst>
        <pc:picChg chg="del">
          <ac:chgData name="Mizelle, Karen" userId="d66ceb79-e7ec-42ec-ac78-758ba3452e95" providerId="ADAL" clId="{A4B9C5A4-37A9-4215-BD76-81704706F551}" dt="2024-06-28T15:13:25.143" v="0" actId="21"/>
          <ac:picMkLst>
            <pc:docMk/>
            <pc:sldMk cId="3683919072" sldId="284"/>
            <ac:picMk id="15" creationId="{B61517C8-7508-4F0F-9C59-03B9E4AEBE0B}"/>
          </ac:picMkLst>
        </pc:picChg>
      </pc:sldChg>
      <pc:sldChg chg="delSp mod delAnim">
        <pc:chgData name="Mizelle, Karen" userId="d66ceb79-e7ec-42ec-ac78-758ba3452e95" providerId="ADAL" clId="{A4B9C5A4-37A9-4215-BD76-81704706F551}" dt="2024-06-28T15:13:37.763" v="1" actId="21"/>
        <pc:sldMkLst>
          <pc:docMk/>
          <pc:sldMk cId="2698508634" sldId="286"/>
        </pc:sldMkLst>
        <pc:picChg chg="del">
          <ac:chgData name="Mizelle, Karen" userId="d66ceb79-e7ec-42ec-ac78-758ba3452e95" providerId="ADAL" clId="{A4B9C5A4-37A9-4215-BD76-81704706F551}" dt="2024-06-28T15:13:37.763" v="1" actId="21"/>
          <ac:picMkLst>
            <pc:docMk/>
            <pc:sldMk cId="2698508634" sldId="286"/>
            <ac:picMk id="20" creationId="{49AC7357-53AD-4DB7-B880-F1B3AD07E31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6C9F-67FB-41A9-915C-739253C20A8A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FF1D-4954-4CF1-9030-41C57E341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rs.ecu.edu/GenericERS/custom/index.jsp" TargetMode="Externa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RSHELPDESK@ECU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337110"/>
            <a:ext cx="5663682" cy="9983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Revised June 2024</a:t>
            </a:r>
            <a:endParaRPr lang="en-US" sz="3200" b="0" dirty="0">
              <a:solidFill>
                <a:srgbClr val="734E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PRE-REVIEW</a:t>
            </a:r>
          </a:p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 TRANSFER</a:t>
            </a:r>
          </a:p>
        </p:txBody>
      </p:sp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466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8A9E1-0175-422C-85DE-16D77C4FB087}"/>
              </a:ext>
            </a:extLst>
          </p:cNvPr>
          <p:cNvSpPr txBox="1"/>
          <p:nvPr/>
        </p:nvSpPr>
        <p:spPr>
          <a:xfrm>
            <a:off x="1173479" y="1882588"/>
            <a:ext cx="9180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TEXT BOX UNDER THE COST TRANSFER COLUMN : KEY THE CORRECT $ OR % IN THE SPONSORED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NONSPONSORED ROWS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SPONSORED AND NONSPONSORED ROWS MUST BALANCE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TOTAL% (BOTTOM RIGHT) MUST BE 100%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PROCEED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45763-A9C0-40D6-B229-0BD1CCBE8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57"/>
          <a:stretch/>
        </p:blipFill>
        <p:spPr>
          <a:xfrm>
            <a:off x="6774068" y="3429000"/>
            <a:ext cx="487344" cy="278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781A8D-EF40-47B3-93DE-265B6DA70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9"/>
          <a:stretch/>
        </p:blipFill>
        <p:spPr>
          <a:xfrm>
            <a:off x="3029176" y="3986492"/>
            <a:ext cx="657280" cy="552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84482-BC43-470E-BD98-8058BFF6F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754" y="2418118"/>
            <a:ext cx="1181100" cy="290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3"/>
    </mc:Choice>
    <mc:Fallback xmlns="">
      <p:transition spd="slow" advTm="3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9247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485E0-F3C9-48C1-B566-EDCA8D69A102}"/>
              </a:ext>
            </a:extLst>
          </p:cNvPr>
          <p:cNvSpPr txBox="1"/>
          <p:nvPr/>
        </p:nvSpPr>
        <p:spPr>
          <a:xfrm>
            <a:off x="1276574" y="1619104"/>
            <a:ext cx="674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COST TRANSFER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THIS SCREEN YOU WILL CHOOSE THE PAYROLL DATE RANGE TO ASSIGN THE DOLLAR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DATES CAN RANGE FROM ONE TO SIX PAY PERIODS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A41F3-E472-44DC-9B8C-38034625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146"/>
            <a:ext cx="5486400" cy="21907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B25163C-12B2-44C3-8C7C-EAA03469F09D}"/>
              </a:ext>
            </a:extLst>
          </p:cNvPr>
          <p:cNvSpPr/>
          <p:nvPr/>
        </p:nvSpPr>
        <p:spPr>
          <a:xfrm>
            <a:off x="5809129" y="4724400"/>
            <a:ext cx="645459" cy="582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74"/>
    </mc:Choice>
    <mc:Fallback xmlns="">
      <p:transition spd="slow" advTm="28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9247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9C9F2-95E4-499F-B8A0-30787C47E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81"/>
          <a:stretch/>
        </p:blipFill>
        <p:spPr>
          <a:xfrm>
            <a:off x="832552" y="1810871"/>
            <a:ext cx="10526896" cy="42725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E6F9B7-3116-4F83-8F68-D8095071CDD6}"/>
              </a:ext>
            </a:extLst>
          </p:cNvPr>
          <p:cNvSpPr/>
          <p:nvPr/>
        </p:nvSpPr>
        <p:spPr>
          <a:xfrm>
            <a:off x="1730188" y="1810871"/>
            <a:ext cx="8910918" cy="1550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494D13-548B-44BC-96E4-D70443C60BB4}"/>
              </a:ext>
            </a:extLst>
          </p:cNvPr>
          <p:cNvSpPr/>
          <p:nvPr/>
        </p:nvSpPr>
        <p:spPr>
          <a:xfrm flipH="1">
            <a:off x="990599" y="4482352"/>
            <a:ext cx="2245659" cy="215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108EEB-21FA-48EF-9AFD-B2AFBB328852}"/>
              </a:ext>
            </a:extLst>
          </p:cNvPr>
          <p:cNvSpPr/>
          <p:nvPr/>
        </p:nvSpPr>
        <p:spPr>
          <a:xfrm flipH="1">
            <a:off x="990598" y="4984376"/>
            <a:ext cx="2245659" cy="215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EC6C5A-F4BB-4A3E-9590-D2D557DD1D89}"/>
              </a:ext>
            </a:extLst>
          </p:cNvPr>
          <p:cNvSpPr/>
          <p:nvPr/>
        </p:nvSpPr>
        <p:spPr>
          <a:xfrm flipH="1">
            <a:off x="990599" y="5468470"/>
            <a:ext cx="2245659" cy="215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DFBF99-DF20-459E-9504-64E28B4B80F2}"/>
              </a:ext>
            </a:extLst>
          </p:cNvPr>
          <p:cNvSpPr/>
          <p:nvPr/>
        </p:nvSpPr>
        <p:spPr>
          <a:xfrm>
            <a:off x="909913" y="3926546"/>
            <a:ext cx="1645026" cy="2291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ED71C-08E1-4674-9B19-7851609514E0}"/>
              </a:ext>
            </a:extLst>
          </p:cNvPr>
          <p:cNvSpPr txBox="1"/>
          <p:nvPr/>
        </p:nvSpPr>
        <p:spPr>
          <a:xfrm>
            <a:off x="2725271" y="3756212"/>
            <a:ext cx="31735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NOTICE YOUR NEW GRANT FUND IS NOT VISIBLE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THESE MUST BE ADDED TO EACH PAY PERIOD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1"/>
    </mc:Choice>
    <mc:Fallback xmlns="">
      <p:transition spd="slow" advTm="35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9247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E9049-394C-4940-91DC-505D8ADD56E0}"/>
              </a:ext>
            </a:extLst>
          </p:cNvPr>
          <p:cNvSpPr txBox="1"/>
          <p:nvPr/>
        </p:nvSpPr>
        <p:spPr>
          <a:xfrm>
            <a:off x="1264023" y="1412830"/>
            <a:ext cx="15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ADD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5D1CF-CD2F-4325-B615-E100F21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12" y="1412830"/>
            <a:ext cx="390525" cy="314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0C3B1-6042-44C0-9D7F-79B198B280E1}"/>
              </a:ext>
            </a:extLst>
          </p:cNvPr>
          <p:cNvSpPr txBox="1"/>
          <p:nvPr/>
        </p:nvSpPr>
        <p:spPr>
          <a:xfrm>
            <a:off x="1264023" y="1825330"/>
            <a:ext cx="926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DROPDOWN ARROW TO CHOOSE THE CORRECT FUND-ORG &amp; PCN-SUFFIX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KEY THE CORRECT ACCOUNT, PROGRAM AND ACTIVITY CODE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7591C2-B903-46D3-AE1E-4E7D92C8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2659204"/>
            <a:ext cx="6457950" cy="904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37DB4B-D415-4094-864A-6C8DF41A7FAA}"/>
              </a:ext>
            </a:extLst>
          </p:cNvPr>
          <p:cNvSpPr txBox="1"/>
          <p:nvPr/>
        </p:nvSpPr>
        <p:spPr>
          <a:xfrm>
            <a:off x="1143000" y="3716760"/>
            <a:ext cx="455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GREEN CHECKMARK TO COMMIT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978A07-DA7C-4A31-87B0-53900BB0F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028" y="3751622"/>
            <a:ext cx="476250" cy="295275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777D1925-F8D9-4EA6-84B9-F2AB66D3072E}"/>
              </a:ext>
            </a:extLst>
          </p:cNvPr>
          <p:cNvSpPr/>
          <p:nvPr/>
        </p:nvSpPr>
        <p:spPr>
          <a:xfrm>
            <a:off x="6116278" y="3827543"/>
            <a:ext cx="374171" cy="182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6C09E6-6491-49A0-8535-2DB79EB7A42D}"/>
              </a:ext>
            </a:extLst>
          </p:cNvPr>
          <p:cNvSpPr txBox="1"/>
          <p:nvPr/>
        </p:nvSpPr>
        <p:spPr>
          <a:xfrm>
            <a:off x="1344706" y="4164989"/>
            <a:ext cx="358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FOR EACH PAY PERIOD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9964C5-CF0C-49A3-AF5E-FDC8BA883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546" y="4234440"/>
            <a:ext cx="3878356" cy="2171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5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46"/>
    </mc:Choice>
    <mc:Fallback xmlns="">
      <p:transition spd="slow" advTm="2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9247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5B9B0-AF1C-4D9C-8848-DA4EAE800A4D}"/>
              </a:ext>
            </a:extLst>
          </p:cNvPr>
          <p:cNvSpPr txBox="1"/>
          <p:nvPr/>
        </p:nvSpPr>
        <p:spPr>
          <a:xfrm>
            <a:off x="1380565" y="1408389"/>
            <a:ext cx="889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COST TRANSFER IS TO BE EVENLY DISTRIBUTED THROUGHOUT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PAYROLLS,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DISTRIBUTE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BUTTON CAN BE USED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1CE0F-86A7-4475-9EBB-7AA4C4C7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18" y="2030558"/>
            <a:ext cx="2181225" cy="31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D96E2-14F3-48CF-856A-F4B5C704608C}"/>
              </a:ext>
            </a:extLst>
          </p:cNvPr>
          <p:cNvSpPr txBox="1"/>
          <p:nvPr/>
        </p:nvSpPr>
        <p:spPr>
          <a:xfrm rot="10800000" flipH="1" flipV="1">
            <a:off x="1308906" y="2492223"/>
            <a:ext cx="499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EVENLY DISTRIBUTE THE FUNDS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48062-1846-431C-B539-28D9E768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741" y="2393577"/>
            <a:ext cx="3845579" cy="23402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85F125-34DE-4DB8-A768-9CED50618FF8}"/>
              </a:ext>
            </a:extLst>
          </p:cNvPr>
          <p:cNvSpPr/>
          <p:nvPr/>
        </p:nvSpPr>
        <p:spPr>
          <a:xfrm>
            <a:off x="8593569" y="4507454"/>
            <a:ext cx="473337" cy="2259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D3E282-BB11-4A00-A28A-47F37C26A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96" y="2977179"/>
            <a:ext cx="2102610" cy="34476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0AD08D2-74A4-471C-8D78-3D1E4A1772AA}"/>
              </a:ext>
            </a:extLst>
          </p:cNvPr>
          <p:cNvSpPr/>
          <p:nvPr/>
        </p:nvSpPr>
        <p:spPr>
          <a:xfrm>
            <a:off x="2568002" y="3027130"/>
            <a:ext cx="1116492" cy="5506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B3B059-CDA6-4FD9-B3EC-4681078B57B0}"/>
              </a:ext>
            </a:extLst>
          </p:cNvPr>
          <p:cNvSpPr/>
          <p:nvPr/>
        </p:nvSpPr>
        <p:spPr>
          <a:xfrm>
            <a:off x="2003225" y="4303059"/>
            <a:ext cx="1681269" cy="21717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FB0A3-CD6F-4E82-A12C-2ABF4DC9F9EE}"/>
              </a:ext>
            </a:extLst>
          </p:cNvPr>
          <p:cNvSpPr txBox="1"/>
          <p:nvPr/>
        </p:nvSpPr>
        <p:spPr>
          <a:xfrm>
            <a:off x="5450542" y="4814047"/>
            <a:ext cx="314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JUSTIFICATION (NOTE)</a:t>
            </a:r>
          </a:p>
          <a:p>
            <a:r>
              <a:rPr lang="en-US" dirty="0"/>
              <a:t>CLICK PROCEED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F0BF6C-37E8-4C40-AFD5-DBE732284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595" y="5352736"/>
            <a:ext cx="5906681" cy="112899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BE029BA-CC70-4D68-BA94-9566069F7404}"/>
              </a:ext>
            </a:extLst>
          </p:cNvPr>
          <p:cNvSpPr/>
          <p:nvPr/>
        </p:nvSpPr>
        <p:spPr>
          <a:xfrm>
            <a:off x="8398895" y="6176681"/>
            <a:ext cx="565812" cy="3550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2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3"/>
    </mc:Choice>
    <mc:Fallback xmlns="">
      <p:transition spd="slow" advTm="3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7" grpId="0" animBg="1"/>
      <p:bldP spid="20" grpId="0" animBg="1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9247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01536-BC57-4168-B279-CE6F497A0201}"/>
              </a:ext>
            </a:extLst>
          </p:cNvPr>
          <p:cNvSpPr txBox="1"/>
          <p:nvPr/>
        </p:nvSpPr>
        <p:spPr>
          <a:xfrm>
            <a:off x="1710466" y="1766688"/>
            <a:ext cx="743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COST TRANSFER NEEDS TO BE DISPERSED WITH A DIFFERENT AMOUNT EACH PAYPERIOD THEN YOU MUST KEY THEM INDIVIDUALLY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70581-7906-42B6-ADB2-A4F4D57F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833" y="1436236"/>
            <a:ext cx="1389530" cy="5033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01AE37-E3B7-444B-BCE0-7E9CF9E8F36D}"/>
              </a:ext>
            </a:extLst>
          </p:cNvPr>
          <p:cNvSpPr txBox="1"/>
          <p:nvPr/>
        </p:nvSpPr>
        <p:spPr>
          <a:xfrm>
            <a:off x="1710466" y="3130474"/>
            <a:ext cx="5308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COST TRANSFER IS FULLY DEFINED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KEY THE JUSTIFICATION (NOTE)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 AGAIN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0DD6F1-0889-4340-A342-29716044C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6" y="4392986"/>
            <a:ext cx="7496175" cy="151447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66A0C1-1ABA-4052-BC61-D8919FDBBEB1}"/>
              </a:ext>
            </a:extLst>
          </p:cNvPr>
          <p:cNvSpPr/>
          <p:nvPr/>
        </p:nvSpPr>
        <p:spPr>
          <a:xfrm>
            <a:off x="3924745" y="5497158"/>
            <a:ext cx="656216" cy="41030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CC19C7-1DA1-47F3-8D3A-F608C4E15834}"/>
              </a:ext>
            </a:extLst>
          </p:cNvPr>
          <p:cNvSpPr/>
          <p:nvPr/>
        </p:nvSpPr>
        <p:spPr>
          <a:xfrm>
            <a:off x="9699811" y="1391412"/>
            <a:ext cx="1175273" cy="5091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4C17A-8B06-4DD9-BA8B-089D4696E7F2}"/>
              </a:ext>
            </a:extLst>
          </p:cNvPr>
          <p:cNvCxnSpPr>
            <a:cxnSpLocks/>
          </p:cNvCxnSpPr>
          <p:nvPr/>
        </p:nvCxnSpPr>
        <p:spPr>
          <a:xfrm flipH="1">
            <a:off x="10668000" y="4249271"/>
            <a:ext cx="207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06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9"/>
    </mc:Choice>
    <mc:Fallback xmlns="">
      <p:transition spd="slow" advTm="2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3224"/>
            <a:ext cx="9875520" cy="84908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33EA-3998-85E0-F8EF-7AE594CD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22310"/>
            <a:ext cx="9872871" cy="4873690"/>
          </a:xfrm>
        </p:spPr>
        <p:txBody>
          <a:bodyPr/>
          <a:lstStyle/>
          <a:p>
            <a:r>
              <a:rPr lang="en-US" sz="4000" dirty="0"/>
              <a:t>Timeliness of Cost Transfers</a:t>
            </a:r>
          </a:p>
          <a:p>
            <a:endParaRPr lang="en-US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Cost transfers must be processed in a timely manner, properly documented, and approved.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Cost transfers should be prepared and submitted as soon as the need for a transfer is identified, but no later than 90 calendar days from the month-end for which the costs were originally incurred; or within 30 days of the expiration date, whichever comes first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Cost transfers exceeding the 90 calendar-day period, regardless of the amount, require completion of a Cost Transfer Justification Memo and Financial Analyst approval.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Cost transfers exceeding 180 calendar-days following the date for which the costs were originally incurred must be approved by AVC for Research Administration and Compliance.</a:t>
            </a:r>
          </a:p>
          <a:p>
            <a:pPr lvl="1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4C17A-8B06-4DD9-BA8B-089D4696E7F2}"/>
              </a:ext>
            </a:extLst>
          </p:cNvPr>
          <p:cNvCxnSpPr>
            <a:cxnSpLocks/>
          </p:cNvCxnSpPr>
          <p:nvPr/>
        </p:nvCxnSpPr>
        <p:spPr>
          <a:xfrm flipH="1">
            <a:off x="10668000" y="4249271"/>
            <a:ext cx="207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18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9"/>
    </mc:Choice>
    <mc:Fallback xmlns="">
      <p:transition spd="slow" advTm="2994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3224"/>
            <a:ext cx="9875520" cy="84908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33EA-3998-85E0-F8EF-7AE594CD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22310"/>
            <a:ext cx="9872871" cy="4873690"/>
          </a:xfrm>
        </p:spPr>
        <p:txBody>
          <a:bodyPr/>
          <a:lstStyle/>
          <a:p>
            <a:pPr marL="274320" lvl="1" indent="0" algn="ctr">
              <a:buNone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82A7F"/>
                </a:solidFill>
                <a:effectLst/>
                <a:uLnTx/>
                <a:uFillTx/>
                <a:latin typeface="Avenir Next Medium" charset="0"/>
                <a:ea typeface="+mj-ea"/>
                <a:cs typeface="+mj-cs"/>
              </a:rPr>
              <a:t>Cost Transfer Justification Memo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4C17A-8B06-4DD9-BA8B-089D4696E7F2}"/>
              </a:ext>
            </a:extLst>
          </p:cNvPr>
          <p:cNvCxnSpPr>
            <a:cxnSpLocks/>
          </p:cNvCxnSpPr>
          <p:nvPr/>
        </p:nvCxnSpPr>
        <p:spPr>
          <a:xfrm flipH="1">
            <a:off x="10668000" y="4249271"/>
            <a:ext cx="207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B546A0-DDFB-CF91-7BFE-8402C9BE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29" y="1794613"/>
            <a:ext cx="5226342" cy="460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9"/>
    </mc:Choice>
    <mc:Fallback xmlns="">
      <p:transition spd="slow" advTm="299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3224"/>
            <a:ext cx="9875520" cy="84908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 Cost Transfers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33EA-3998-85E0-F8EF-7AE594CD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22310"/>
            <a:ext cx="9872871" cy="487369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the need for FA Approval of Cost Transfers &gt;90 Days, all effort forms will not move on to the certification step until Cost Transfers are approved.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creates an extra step and minor lag time in moving effort forms through the pre review and certification process.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minimize the effect of this extra step, please complete your payroll redistributions before the effort reporting period is initiated.</a:t>
            </a:r>
          </a:p>
          <a:p>
            <a:pPr marL="274320" lvl="1" indent="0">
              <a:buNone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4C17A-8B06-4DD9-BA8B-089D4696E7F2}"/>
              </a:ext>
            </a:extLst>
          </p:cNvPr>
          <p:cNvCxnSpPr>
            <a:cxnSpLocks/>
          </p:cNvCxnSpPr>
          <p:nvPr/>
        </p:nvCxnSpPr>
        <p:spPr>
          <a:xfrm flipH="1">
            <a:off x="10668000" y="4249271"/>
            <a:ext cx="207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75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9"/>
    </mc:Choice>
    <mc:Fallback xmlns="">
      <p:transition spd="slow" advTm="299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8923C1-AC54-45FC-BBF7-C35B2A87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0" y="581471"/>
            <a:ext cx="10994315" cy="5795661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D7F65503-D3FC-46F3-A368-32360E3B6CCF}"/>
              </a:ext>
            </a:extLst>
          </p:cNvPr>
          <p:cNvSpPr/>
          <p:nvPr/>
        </p:nvSpPr>
        <p:spPr>
          <a:xfrm>
            <a:off x="3334866" y="986121"/>
            <a:ext cx="5764306" cy="1532965"/>
          </a:xfrm>
          <a:prstGeom prst="irregularSeal2">
            <a:avLst/>
          </a:prstGeom>
          <a:noFill/>
          <a:ln>
            <a:solidFill>
              <a:srgbClr val="734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12D9BB-B317-4D96-A9DD-A078E4DEAF80}"/>
              </a:ext>
            </a:extLst>
          </p:cNvPr>
          <p:cNvSpPr/>
          <p:nvPr/>
        </p:nvSpPr>
        <p:spPr>
          <a:xfrm>
            <a:off x="5468464" y="6104968"/>
            <a:ext cx="322729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E96A98-8C79-4EAB-BC82-B9E7BC6E4AFD}"/>
              </a:ext>
            </a:extLst>
          </p:cNvPr>
          <p:cNvSpPr/>
          <p:nvPr/>
        </p:nvSpPr>
        <p:spPr>
          <a:xfrm>
            <a:off x="5728438" y="6104968"/>
            <a:ext cx="753036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0994A-3545-4846-B18D-316B9C1C7CE1}"/>
              </a:ext>
            </a:extLst>
          </p:cNvPr>
          <p:cNvSpPr txBox="1"/>
          <p:nvPr/>
        </p:nvSpPr>
        <p:spPr>
          <a:xfrm>
            <a:off x="3944471" y="4464425"/>
            <a:ext cx="276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 THE COST TRANSFER IS NOW ON THE FORM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3058F88-2C41-4E44-8470-209FF37EB3F8}"/>
              </a:ext>
            </a:extLst>
          </p:cNvPr>
          <p:cNvSpPr/>
          <p:nvPr/>
        </p:nvSpPr>
        <p:spPr>
          <a:xfrm>
            <a:off x="4132730" y="4105824"/>
            <a:ext cx="3074894" cy="164951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4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9"/>
    </mc:Choice>
    <mc:Fallback xmlns="">
      <p:transition spd="slow" advTm="12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</p:spTree>
    <p:extLst>
      <p:ext uri="{BB962C8B-B14F-4D97-AF65-F5344CB8AC3E}">
        <p14:creationId xmlns:p14="http://schemas.microsoft.com/office/powerpoint/2010/main" val="20450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2"/>
    </mc:Choice>
    <mc:Fallback xmlns="">
      <p:transition spd="slow" advTm="3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991" y="1315616"/>
            <a:ext cx="11134019" cy="479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595529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76D4-1516-4BB8-B049-4CF1B096B1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8512" b="55638"/>
          <a:stretch/>
        </p:blipFill>
        <p:spPr>
          <a:xfrm>
            <a:off x="5551714" y="2134884"/>
            <a:ext cx="4599992" cy="2129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7D8233-03EF-4FE3-A320-25D3F468A476}"/>
              </a:ext>
            </a:extLst>
          </p:cNvPr>
          <p:cNvSpPr/>
          <p:nvPr/>
        </p:nvSpPr>
        <p:spPr>
          <a:xfrm>
            <a:off x="8920064" y="2892490"/>
            <a:ext cx="1483569" cy="14462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8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7"/>
    </mc:Choice>
    <mc:Fallback xmlns="">
      <p:transition spd="slow" advTm="1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PRE-REVIEW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2"/>
            <a:ext cx="9872871" cy="2981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WILL BE SENT AT 3, 2 AND 1 WEEK PRIOR TO PERIOD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3"/>
    </mc:Choice>
    <mc:Fallback xmlns="">
      <p:transition spd="slow" advTm="3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675" y="1315616"/>
            <a:ext cx="11339548" cy="4792823"/>
          </a:xfrm>
          <a:prstGeom prst="rect">
            <a:avLst/>
          </a:prstGeom>
          <a:ln>
            <a:solidFill>
              <a:srgbClr val="B489D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614193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88B0-9361-4F83-AABD-82E6C4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30" b="38629"/>
          <a:stretch/>
        </p:blipFill>
        <p:spPr>
          <a:xfrm>
            <a:off x="5408789" y="2021632"/>
            <a:ext cx="3921824" cy="2410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8DC26-7FED-41DA-81E2-B02CA6B85430}"/>
              </a:ext>
            </a:extLst>
          </p:cNvPr>
          <p:cNvSpPr/>
          <p:nvPr/>
        </p:nvSpPr>
        <p:spPr>
          <a:xfrm>
            <a:off x="6680718" y="3712027"/>
            <a:ext cx="2649895" cy="720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1" y="4760365"/>
            <a:ext cx="23877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NUMBER IN CURRENT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8"/>
    </mc:Choice>
    <mc:Fallback xmlns="">
      <p:transition spd="slow" advTm="4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PRE-REVIEW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32344-1A3D-4BD6-91D1-152B7B70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583" y="1455577"/>
            <a:ext cx="9995169" cy="464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66" y="252982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902292" y="3406457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edit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3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5"/>
    </mc:Choice>
    <mc:Fallback xmlns="">
      <p:transition spd="slow" advTm="2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331029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232102" y="2431722"/>
            <a:ext cx="3078641" cy="2485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015951" y="2219910"/>
            <a:ext cx="876144" cy="1018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9397184" y="2830113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5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1"/>
    </mc:Choice>
    <mc:Fallback xmlns="">
      <p:transition spd="slow" advTm="8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AA463-4878-4611-98D1-F7A6D509ACFA}"/>
              </a:ext>
            </a:extLst>
          </p:cNvPr>
          <p:cNvSpPr/>
          <p:nvPr/>
        </p:nvSpPr>
        <p:spPr>
          <a:xfrm>
            <a:off x="1417739" y="4395831"/>
            <a:ext cx="780177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8AF5-4C0F-457F-99D0-2D7B42D7283A}"/>
              </a:ext>
            </a:extLst>
          </p:cNvPr>
          <p:cNvSpPr txBox="1"/>
          <p:nvPr/>
        </p:nvSpPr>
        <p:spPr>
          <a:xfrm>
            <a:off x="2483141" y="4077050"/>
            <a:ext cx="29277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751C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SEE SPONSORED GRANT FUND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ACCOUNT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8"/>
    </mc:Choice>
    <mc:Fallback xmlns="">
      <p:transition spd="slow" advTm="2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0F44-D473-48CD-BBA2-9F88A55DC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546" y="1655121"/>
            <a:ext cx="3099548" cy="17738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1.SELECT SPONSORED    ACCOUNT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2.KEY IN FUND GRANT NUMBER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3.CLICK CONTINUE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D8F91-F3E9-4AB3-A29D-4243B7BA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302" y="1629867"/>
            <a:ext cx="3418915" cy="7485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4.CLICK DROP DOWN BOX “SELECT AN ACCOUNT”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C6EFA-E685-414D-B50F-EC624E4C5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09" y="3561981"/>
            <a:ext cx="3099548" cy="2066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5BE82-9EFF-402E-92A1-71C73F86E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542" y="2368618"/>
            <a:ext cx="3418915" cy="1450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90DDC-1197-4312-9529-18F755E2AF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76" t="40915" r="41838" b="34665"/>
          <a:stretch/>
        </p:blipFill>
        <p:spPr>
          <a:xfrm>
            <a:off x="8012164" y="2378420"/>
            <a:ext cx="2885544" cy="1495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AAD27-1433-470D-B625-700F294FDE43}"/>
              </a:ext>
            </a:extLst>
          </p:cNvPr>
          <p:cNvSpPr txBox="1"/>
          <p:nvPr/>
        </p:nvSpPr>
        <p:spPr>
          <a:xfrm>
            <a:off x="8117458" y="1629867"/>
            <a:ext cx="264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5.CLICK ON CORRECT GRANT FUND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3F8B3-1E5A-437F-A320-9E884B01ADD7}"/>
              </a:ext>
            </a:extLst>
          </p:cNvPr>
          <p:cNvSpPr txBox="1"/>
          <p:nvPr/>
        </p:nvSpPr>
        <p:spPr>
          <a:xfrm>
            <a:off x="6481370" y="4014767"/>
            <a:ext cx="26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6.CLICK ADD 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9C55C-D4E3-4EDE-B87F-095C32431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319" y="4433463"/>
            <a:ext cx="2353796" cy="20230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BF4EB1-880A-4F6D-A5B0-E3DA8691F309}"/>
              </a:ext>
            </a:extLst>
          </p:cNvPr>
          <p:cNvSpPr/>
          <p:nvPr/>
        </p:nvSpPr>
        <p:spPr>
          <a:xfrm>
            <a:off x="7627172" y="6088828"/>
            <a:ext cx="699247" cy="312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1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7"/>
    </mc:Choice>
    <mc:Fallback xmlns="">
      <p:transition spd="slow" advTm="2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9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9CBE2-6B90-4EA1-A7E7-A7617C73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07" y="2059458"/>
            <a:ext cx="7928386" cy="4188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56ACFD-79AA-4C94-A13D-64C04BE013AF}"/>
              </a:ext>
            </a:extLst>
          </p:cNvPr>
          <p:cNvSpPr txBox="1"/>
          <p:nvPr/>
        </p:nvSpPr>
        <p:spPr>
          <a:xfrm>
            <a:off x="510988" y="3252395"/>
            <a:ext cx="171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ACCOUNT IS ADDED TO 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SAVE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02C55F-18A7-4861-BE1C-3D238629D210}"/>
              </a:ext>
            </a:extLst>
          </p:cNvPr>
          <p:cNvSpPr/>
          <p:nvPr/>
        </p:nvSpPr>
        <p:spPr>
          <a:xfrm>
            <a:off x="6009041" y="5988424"/>
            <a:ext cx="275216" cy="259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4"/>
    </mc:Choice>
    <mc:Fallback xmlns="">
      <p:transition spd="slow" advTm="1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A COST TRANSFER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98264-2CB1-42BA-87B7-28E5B5DAA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768" y="1891553"/>
            <a:ext cx="10835519" cy="4013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9C10C9-81BA-4744-9768-D69FA96FD421}"/>
              </a:ext>
            </a:extLst>
          </p:cNvPr>
          <p:cNvSpPr/>
          <p:nvPr/>
        </p:nvSpPr>
        <p:spPr>
          <a:xfrm>
            <a:off x="7455159" y="3500717"/>
            <a:ext cx="1004047" cy="2476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43A49-8859-4F83-A208-7E595287FDFD}"/>
              </a:ext>
            </a:extLst>
          </p:cNvPr>
          <p:cNvSpPr txBox="1"/>
          <p:nvPr/>
        </p:nvSpPr>
        <p:spPr>
          <a:xfrm>
            <a:off x="6265542" y="4490054"/>
            <a:ext cx="338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EITHER $0.00 OR 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TEXT BOX WILL OPEN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5E43C-A47A-40DE-BF2D-791E796A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981" y="4032854"/>
            <a:ext cx="1038225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9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2"/>
    </mc:Choice>
    <mc:Fallback xmlns="">
      <p:transition spd="slow" advTm="16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5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4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4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4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4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0.4|7.6|0.5|17.1|0.5|9.4|0.4|8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7|4.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7.3|1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2.8|0.8|6.8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752</TotalTime>
  <Words>672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Next Medium</vt:lpstr>
      <vt:lpstr>Calibri</vt:lpstr>
      <vt:lpstr>Corbel</vt:lpstr>
      <vt:lpstr>Courier New</vt:lpstr>
      <vt:lpstr>Tahoma</vt:lpstr>
      <vt:lpstr>Wingdings</vt:lpstr>
      <vt:lpstr>Basis</vt:lpstr>
      <vt:lpstr>E.R.S. Effort Reporting SYSTEM Revised June 2024</vt:lpstr>
      <vt:lpstr>LOG IN: https://ers.ecu.edu/GenericERS/custom/index.jsp </vt:lpstr>
      <vt:lpstr>HOME PAGE</vt:lpstr>
      <vt:lpstr>FORMS PENDING PRE-REVIEW</vt:lpstr>
      <vt:lpstr>PRE-REVIEW SCREEN</vt:lpstr>
      <vt:lpstr>PRE-REVIEW SCREEN</vt:lpstr>
      <vt:lpstr>HOW TO ADD AN ACCOUNT</vt:lpstr>
      <vt:lpstr>HOW TO ADD AN ACCOUNT</vt:lpstr>
      <vt:lpstr>HOW TO KEY A COST TRANSFER</vt:lpstr>
      <vt:lpstr>HOW TO KEY A COST TRANSFER</vt:lpstr>
      <vt:lpstr>HOW TO KEY A COST TRANSFER</vt:lpstr>
      <vt:lpstr>HOW TO KEY A COST TRANSFER</vt:lpstr>
      <vt:lpstr>HOW TO KEY A COST TRANSFER</vt:lpstr>
      <vt:lpstr>HOW TO KEY A COST TRANSFER</vt:lpstr>
      <vt:lpstr>HOW TO KEY A COST TRANSFER</vt:lpstr>
      <vt:lpstr>HOW TO KEY A COST TRANSFER</vt:lpstr>
      <vt:lpstr>HOW TO KEY A COST TRANSFER</vt:lpstr>
      <vt:lpstr>ERS Cost Transfers Best Practice</vt:lpstr>
      <vt:lpstr>PowerPoint Presentation</vt:lpstr>
      <vt:lpstr>HOME PAGE</vt:lpstr>
      <vt:lpstr>CONGRATULATIONS  PRE-REVIEW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Mizelle, Karen</cp:lastModifiedBy>
  <cp:revision>81</cp:revision>
  <dcterms:created xsi:type="dcterms:W3CDTF">2018-08-30T12:55:14Z</dcterms:created>
  <dcterms:modified xsi:type="dcterms:W3CDTF">2024-06-28T15:13:44Z</dcterms:modified>
</cp:coreProperties>
</file>