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0"/>
  </p:notesMasterIdLst>
  <p:sldIdLst>
    <p:sldId id="256" r:id="rId2"/>
    <p:sldId id="278" r:id="rId3"/>
    <p:sldId id="280" r:id="rId4"/>
    <p:sldId id="279" r:id="rId5"/>
    <p:sldId id="281" r:id="rId6"/>
    <p:sldId id="286" r:id="rId7"/>
    <p:sldId id="285" r:id="rId8"/>
    <p:sldId id="28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son, Elizabeth" initials="WE" lastIdx="2" clrIdx="0">
    <p:extLst>
      <p:ext uri="{19B8F6BF-5375-455C-9EA6-DF929625EA0E}">
        <p15:presenceInfo xmlns:p15="http://schemas.microsoft.com/office/powerpoint/2012/main" userId="S-1-5-21-2072177302-1958620249-3085007271-1222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4ECE"/>
    <a:srgbClr val="9751CB"/>
    <a:srgbClr val="B489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35" autoAdjust="0"/>
  </p:normalViewPr>
  <p:slideViewPr>
    <p:cSldViewPr snapToGrid="0">
      <p:cViewPr varScale="1">
        <p:scale>
          <a:sx n="108" d="100"/>
          <a:sy n="108" d="100"/>
        </p:scale>
        <p:origin x="654" y="9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elle, Karen" userId="d66ceb79-e7ec-42ec-ac78-758ba3452e95" providerId="ADAL" clId="{34620774-154E-45AA-AA4E-BBA75F1BD341}"/>
    <pc:docChg chg="custSel modSld">
      <pc:chgData name="Mizelle, Karen" userId="d66ceb79-e7ec-42ec-ac78-758ba3452e95" providerId="ADAL" clId="{34620774-154E-45AA-AA4E-BBA75F1BD341}" dt="2024-06-28T15:23:20.568" v="34" actId="1076"/>
      <pc:docMkLst>
        <pc:docMk/>
      </pc:docMkLst>
      <pc:sldChg chg="modSp mod">
        <pc:chgData name="Mizelle, Karen" userId="d66ceb79-e7ec-42ec-ac78-758ba3452e95" providerId="ADAL" clId="{34620774-154E-45AA-AA4E-BBA75F1BD341}" dt="2024-06-28T15:10:31.366" v="32" actId="313"/>
        <pc:sldMkLst>
          <pc:docMk/>
          <pc:sldMk cId="583554564" sldId="256"/>
        </pc:sldMkLst>
        <pc:spChg chg="mod">
          <ac:chgData name="Mizelle, Karen" userId="d66ceb79-e7ec-42ec-ac78-758ba3452e95" providerId="ADAL" clId="{34620774-154E-45AA-AA4E-BBA75F1BD341}" dt="2024-06-28T15:10:31.366" v="32" actId="313"/>
          <ac:spMkLst>
            <pc:docMk/>
            <pc:sldMk cId="583554564" sldId="256"/>
            <ac:spMk id="2" creationId="{ED761AA2-157E-4310-9747-C3F65D950CE0}"/>
          </ac:spMkLst>
        </pc:spChg>
      </pc:sldChg>
      <pc:sldChg chg="delSp modSp mod">
        <pc:chgData name="Mizelle, Karen" userId="d66ceb79-e7ec-42ec-ac78-758ba3452e95" providerId="ADAL" clId="{34620774-154E-45AA-AA4E-BBA75F1BD341}" dt="2024-06-28T15:23:20.568" v="34" actId="1076"/>
        <pc:sldMkLst>
          <pc:docMk/>
          <pc:sldMk cId="4166943796" sldId="278"/>
        </pc:sldMkLst>
        <pc:spChg chg="del mod">
          <ac:chgData name="Mizelle, Karen" userId="d66ceb79-e7ec-42ec-ac78-758ba3452e95" providerId="ADAL" clId="{34620774-154E-45AA-AA4E-BBA75F1BD341}" dt="2024-06-28T15:22:58.338" v="33" actId="21"/>
          <ac:spMkLst>
            <pc:docMk/>
            <pc:sldMk cId="4166943796" sldId="278"/>
            <ac:spMk id="2" creationId="{6F06A5A5-92AC-449B-BF70-D3D29AB4A26E}"/>
          </ac:spMkLst>
        </pc:spChg>
        <pc:spChg chg="mod">
          <ac:chgData name="Mizelle, Karen" userId="d66ceb79-e7ec-42ec-ac78-758ba3452e95" providerId="ADAL" clId="{34620774-154E-45AA-AA4E-BBA75F1BD341}" dt="2024-06-28T15:23:20.568" v="34" actId="1076"/>
          <ac:spMkLst>
            <pc:docMk/>
            <pc:sldMk cId="4166943796" sldId="278"/>
            <ac:spMk id="6" creationId="{E4F901A8-BA97-4DCD-8243-BA4C739A96D4}"/>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8-08-30T09:27:59.484"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7C6F24-3046-4761-8624-4746E382FEDE}" type="datetimeFigureOut">
              <a:rPr lang="en-US" smtClean="0"/>
              <a:t>6/28/2024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AA9A8-0A44-4B7F-9002-8CBEC490AB36}" type="slidenum">
              <a:rPr lang="en-US" smtClean="0"/>
              <a:t>‹#›</a:t>
            </a:fld>
            <a:endParaRPr lang="en-US"/>
          </a:p>
        </p:txBody>
      </p:sp>
    </p:spTree>
    <p:extLst>
      <p:ext uri="{BB962C8B-B14F-4D97-AF65-F5344CB8AC3E}">
        <p14:creationId xmlns:p14="http://schemas.microsoft.com/office/powerpoint/2010/main" val="3841151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1</a:t>
            </a:fld>
            <a:endParaRPr lang="en-US"/>
          </a:p>
        </p:txBody>
      </p:sp>
    </p:spTree>
    <p:extLst>
      <p:ext uri="{BB962C8B-B14F-4D97-AF65-F5344CB8AC3E}">
        <p14:creationId xmlns:p14="http://schemas.microsoft.com/office/powerpoint/2010/main" val="4113790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2</a:t>
            </a:fld>
            <a:endParaRPr lang="en-US"/>
          </a:p>
        </p:txBody>
      </p:sp>
    </p:spTree>
    <p:extLst>
      <p:ext uri="{BB962C8B-B14F-4D97-AF65-F5344CB8AC3E}">
        <p14:creationId xmlns:p14="http://schemas.microsoft.com/office/powerpoint/2010/main" val="2137111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3</a:t>
            </a:fld>
            <a:endParaRPr lang="en-US"/>
          </a:p>
        </p:txBody>
      </p:sp>
    </p:spTree>
    <p:extLst>
      <p:ext uri="{BB962C8B-B14F-4D97-AF65-F5344CB8AC3E}">
        <p14:creationId xmlns:p14="http://schemas.microsoft.com/office/powerpoint/2010/main" val="2590846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4</a:t>
            </a:fld>
            <a:endParaRPr lang="en-US"/>
          </a:p>
        </p:txBody>
      </p:sp>
    </p:spTree>
    <p:extLst>
      <p:ext uri="{BB962C8B-B14F-4D97-AF65-F5344CB8AC3E}">
        <p14:creationId xmlns:p14="http://schemas.microsoft.com/office/powerpoint/2010/main" val="225732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5</a:t>
            </a:fld>
            <a:endParaRPr lang="en-US"/>
          </a:p>
        </p:txBody>
      </p:sp>
    </p:spTree>
    <p:extLst>
      <p:ext uri="{BB962C8B-B14F-4D97-AF65-F5344CB8AC3E}">
        <p14:creationId xmlns:p14="http://schemas.microsoft.com/office/powerpoint/2010/main" val="514520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6</a:t>
            </a:fld>
            <a:endParaRPr lang="en-US"/>
          </a:p>
        </p:txBody>
      </p:sp>
    </p:spTree>
    <p:extLst>
      <p:ext uri="{BB962C8B-B14F-4D97-AF65-F5344CB8AC3E}">
        <p14:creationId xmlns:p14="http://schemas.microsoft.com/office/powerpoint/2010/main" val="3313024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7</a:t>
            </a:fld>
            <a:endParaRPr lang="en-US"/>
          </a:p>
        </p:txBody>
      </p:sp>
    </p:spTree>
    <p:extLst>
      <p:ext uri="{BB962C8B-B14F-4D97-AF65-F5344CB8AC3E}">
        <p14:creationId xmlns:p14="http://schemas.microsoft.com/office/powerpoint/2010/main" val="2367840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AA9A8-0A44-4B7F-9002-8CBEC490AB36}" type="slidenum">
              <a:rPr lang="en-US" smtClean="0"/>
              <a:t>8</a:t>
            </a:fld>
            <a:endParaRPr lang="en-US"/>
          </a:p>
        </p:txBody>
      </p:sp>
    </p:spTree>
    <p:extLst>
      <p:ext uri="{BB962C8B-B14F-4D97-AF65-F5344CB8AC3E}">
        <p14:creationId xmlns:p14="http://schemas.microsoft.com/office/powerpoint/2010/main" val="1295168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smtClean="0"/>
              <a:t>6/28/2024</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287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26282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3703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252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657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6031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2963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06595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6999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8221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030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extLst>
              <a:ext uri="{BEBA8EAE-BF5A-486C-A8C5-ECC9F3942E4B}">
                <a14:imgProps xmlns:a14="http://schemas.microsoft.com/office/drawing/2010/main">
                  <a14:imgLayer r:embed="rId14">
                    <a14:imgEffect>
                      <a14:colorTemperature colorTemp="88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smtClean="0"/>
              <a:pPr/>
              <a:t>6/28/2024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31560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61AA2-157E-4310-9747-C3F65D950CE0}"/>
              </a:ext>
            </a:extLst>
          </p:cNvPr>
          <p:cNvSpPr>
            <a:spLocks noGrp="1"/>
          </p:cNvSpPr>
          <p:nvPr>
            <p:ph type="ctrTitle"/>
          </p:nvPr>
        </p:nvSpPr>
        <p:spPr>
          <a:xfrm>
            <a:off x="407437" y="5592146"/>
            <a:ext cx="6037751" cy="803988"/>
          </a:xfrm>
        </p:spPr>
        <p:txBody>
          <a:bodyPr>
            <a:normAutofit/>
          </a:bodyPr>
          <a:lstStyle/>
          <a:p>
            <a:pPr algn="l"/>
            <a:r>
              <a:rPr lang="en-US" sz="2800" b="0" dirty="0">
                <a:solidFill>
                  <a:srgbClr val="734ECE"/>
                </a:solidFill>
                <a:latin typeface="Tahoma" panose="020B0604030504040204" pitchFamily="34" charset="0"/>
                <a:ea typeface="Tahoma" panose="020B0604030504040204" pitchFamily="34" charset="0"/>
                <a:cs typeface="Tahoma" panose="020B0604030504040204" pitchFamily="34" charset="0"/>
              </a:rPr>
              <a:t>ERS – Effort reporting system</a:t>
            </a:r>
            <a:br>
              <a:rPr lang="en-US" sz="2800" b="0" dirty="0">
                <a:solidFill>
                  <a:srgbClr val="734ECE"/>
                </a:solidFill>
                <a:latin typeface="Tahoma" panose="020B0604030504040204" pitchFamily="34" charset="0"/>
                <a:ea typeface="Tahoma" panose="020B0604030504040204" pitchFamily="34" charset="0"/>
                <a:cs typeface="Tahoma" panose="020B0604030504040204" pitchFamily="34" charset="0"/>
              </a:rPr>
            </a:br>
            <a:r>
              <a:rPr lang="en-US" sz="1000" b="0" dirty="0">
                <a:solidFill>
                  <a:srgbClr val="734ECE"/>
                </a:solidFill>
                <a:latin typeface="Tahoma" panose="020B0604030504040204" pitchFamily="34" charset="0"/>
                <a:ea typeface="Tahoma" panose="020B0604030504040204" pitchFamily="34" charset="0"/>
                <a:cs typeface="Tahoma" panose="020B0604030504040204" pitchFamily="34" charset="0"/>
              </a:rPr>
              <a:t>Revised June 2024</a:t>
            </a:r>
            <a:endParaRPr lang="en-US" sz="2800" b="0" dirty="0">
              <a:solidFill>
                <a:srgbClr val="734ECE"/>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4">
            <a:extLst>
              <a:ext uri="{FF2B5EF4-FFF2-40B4-BE49-F238E27FC236}">
                <a16:creationId xmlns:a16="http://schemas.microsoft.com/office/drawing/2014/main" id="{6AC383C1-498A-4FB1-92DA-7782414CBAB9}"/>
              </a:ext>
            </a:extLst>
          </p:cNvPr>
          <p:cNvPicPr>
            <a:picLocks noChangeAspect="1"/>
          </p:cNvPicPr>
          <p:nvPr/>
        </p:nvPicPr>
        <p:blipFill rotWithShape="1">
          <a:blip r:embed="rId3"/>
          <a:srcRect l="7117" t="3365" r="3012" b="6276"/>
          <a:stretch/>
        </p:blipFill>
        <p:spPr>
          <a:xfrm>
            <a:off x="10851502" y="5397758"/>
            <a:ext cx="933061" cy="998376"/>
          </a:xfrm>
          <a:prstGeom prst="rect">
            <a:avLst/>
          </a:prstGeom>
          <a:effectLst/>
        </p:spPr>
      </p:pic>
      <p:sp>
        <p:nvSpPr>
          <p:cNvPr id="3" name="Subtitle 2">
            <a:extLst>
              <a:ext uri="{FF2B5EF4-FFF2-40B4-BE49-F238E27FC236}">
                <a16:creationId xmlns:a16="http://schemas.microsoft.com/office/drawing/2014/main" id="{4C6612C3-A8AE-4D1C-8592-6DDA8ECA8EA3}"/>
              </a:ext>
            </a:extLst>
          </p:cNvPr>
          <p:cNvSpPr>
            <a:spLocks noGrp="1"/>
          </p:cNvSpPr>
          <p:nvPr>
            <p:ph type="subTitle" idx="1"/>
          </p:nvPr>
        </p:nvSpPr>
        <p:spPr>
          <a:xfrm>
            <a:off x="1712070" y="1520890"/>
            <a:ext cx="8767860" cy="2085391"/>
          </a:xfrm>
        </p:spPr>
        <p:txBody>
          <a:bodyPr>
            <a:noAutofit/>
          </a:bodyPr>
          <a:lstStyle/>
          <a:p>
            <a:r>
              <a:rPr lang="en-US" sz="7200" dirty="0">
                <a:latin typeface="Tahoma" panose="020B0604030504040204" pitchFamily="34" charset="0"/>
                <a:ea typeface="Tahoma" panose="020B0604030504040204" pitchFamily="34" charset="0"/>
                <a:cs typeface="Tahoma" panose="020B0604030504040204" pitchFamily="34" charset="0"/>
              </a:rPr>
              <a:t>FA Approvals of Cost Transfers &gt;90 Days</a:t>
            </a:r>
          </a:p>
          <a:p>
            <a:r>
              <a:rPr lang="en-US" sz="72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583554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4F901A8-BA97-4DCD-8243-BA4C739A96D4}"/>
              </a:ext>
            </a:extLst>
          </p:cNvPr>
          <p:cNvSpPr>
            <a:spLocks noGrp="1"/>
          </p:cNvSpPr>
          <p:nvPr>
            <p:ph sz="half" idx="1"/>
          </p:nvPr>
        </p:nvSpPr>
        <p:spPr>
          <a:xfrm>
            <a:off x="1151877" y="900127"/>
            <a:ext cx="10069497" cy="4302188"/>
          </a:xfrm>
        </p:spPr>
        <p:txBody>
          <a:bodyPr>
            <a:noAutofit/>
          </a:bodyPr>
          <a:lstStyle/>
          <a:p>
            <a:pPr marL="45720" indent="0">
              <a:buNone/>
            </a:pPr>
            <a:r>
              <a:rPr lang="en-US" sz="2800" dirty="0"/>
              <a:t>The creation and implementation of ORA Policies 511 and 511.01 necessitated a change in the ERS Cost Transfer approval flow.</a:t>
            </a:r>
          </a:p>
          <a:p>
            <a:r>
              <a:rPr lang="en-US" sz="2600" dirty="0"/>
              <a:t>The policy outlines that all cost transfers and payroll redistributions &gt;90 days from the date of the charge require the approval of the Financial Analyst managing that sponsored fund.</a:t>
            </a:r>
          </a:p>
          <a:p>
            <a:r>
              <a:rPr lang="en-US" sz="2600" dirty="0"/>
              <a:t>Because of the requirements of this policy, the Cost Transfer process in ERS has been changed to include this extra step of approval.</a:t>
            </a:r>
          </a:p>
          <a:p>
            <a:r>
              <a:rPr lang="en-US" sz="2600" dirty="0"/>
              <a:t>The newly updated process in ERS is outlined in this presentation.</a:t>
            </a:r>
          </a:p>
        </p:txBody>
      </p:sp>
    </p:spTree>
    <p:extLst>
      <p:ext uri="{BB962C8B-B14F-4D97-AF65-F5344CB8AC3E}">
        <p14:creationId xmlns:p14="http://schemas.microsoft.com/office/powerpoint/2010/main" val="416694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6761-7966-4888-ADB7-67514B835FA6}"/>
              </a:ext>
            </a:extLst>
          </p:cNvPr>
          <p:cNvSpPr>
            <a:spLocks noGrp="1"/>
          </p:cNvSpPr>
          <p:nvPr>
            <p:ph type="title"/>
          </p:nvPr>
        </p:nvSpPr>
        <p:spPr>
          <a:xfrm>
            <a:off x="947635" y="609600"/>
            <a:ext cx="10296727" cy="561514"/>
          </a:xfrm>
        </p:spPr>
        <p:txBody>
          <a:bodyPr>
            <a:normAutofit fontScale="90000"/>
          </a:bodyPr>
          <a:lstStyle/>
          <a:p>
            <a:r>
              <a:rPr lang="en-US" dirty="0"/>
              <a:t>Pre-Review</a:t>
            </a:r>
          </a:p>
        </p:txBody>
      </p:sp>
      <p:sp>
        <p:nvSpPr>
          <p:cNvPr id="3" name="Content Placeholder 2">
            <a:extLst>
              <a:ext uri="{FF2B5EF4-FFF2-40B4-BE49-F238E27FC236}">
                <a16:creationId xmlns:a16="http://schemas.microsoft.com/office/drawing/2014/main" id="{EC68B498-FD12-48B5-AF31-459A1466125F}"/>
              </a:ext>
            </a:extLst>
          </p:cNvPr>
          <p:cNvSpPr>
            <a:spLocks noGrp="1"/>
          </p:cNvSpPr>
          <p:nvPr>
            <p:ph sz="half" idx="1"/>
          </p:nvPr>
        </p:nvSpPr>
        <p:spPr>
          <a:xfrm>
            <a:off x="947636" y="1263340"/>
            <a:ext cx="10296728" cy="377061"/>
          </a:xfrm>
        </p:spPr>
        <p:txBody>
          <a:bodyPr>
            <a:noAutofit/>
          </a:bodyPr>
          <a:lstStyle/>
          <a:p>
            <a:r>
              <a:rPr lang="en-US" dirty="0"/>
              <a:t>Pre-Review process will remain unchanged unless Cost Transfer &gt;90 Days is processed.</a:t>
            </a:r>
          </a:p>
        </p:txBody>
      </p:sp>
      <p:pic>
        <p:nvPicPr>
          <p:cNvPr id="5" name="Picture 4" descr="Graphical user interface, application&#10;&#10;Description automatically generated">
            <a:extLst>
              <a:ext uri="{FF2B5EF4-FFF2-40B4-BE49-F238E27FC236}">
                <a16:creationId xmlns:a16="http://schemas.microsoft.com/office/drawing/2014/main" id="{6A010AA2-B2F7-49BF-9BED-752D914D688E}"/>
              </a:ext>
            </a:extLst>
          </p:cNvPr>
          <p:cNvPicPr>
            <a:picLocks noChangeAspect="1"/>
          </p:cNvPicPr>
          <p:nvPr/>
        </p:nvPicPr>
        <p:blipFill>
          <a:blip r:embed="rId3"/>
          <a:stretch>
            <a:fillRect/>
          </a:stretch>
        </p:blipFill>
        <p:spPr>
          <a:xfrm>
            <a:off x="1125165" y="1732627"/>
            <a:ext cx="9941669" cy="4886768"/>
          </a:xfrm>
          <a:prstGeom prst="rect">
            <a:avLst/>
          </a:prstGeom>
        </p:spPr>
      </p:pic>
    </p:spTree>
    <p:extLst>
      <p:ext uri="{BB962C8B-B14F-4D97-AF65-F5344CB8AC3E}">
        <p14:creationId xmlns:p14="http://schemas.microsoft.com/office/powerpoint/2010/main" val="3261308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6761-7966-4888-ADB7-67514B835FA6}"/>
              </a:ext>
            </a:extLst>
          </p:cNvPr>
          <p:cNvSpPr>
            <a:spLocks noGrp="1"/>
          </p:cNvSpPr>
          <p:nvPr>
            <p:ph type="title"/>
          </p:nvPr>
        </p:nvSpPr>
        <p:spPr>
          <a:xfrm>
            <a:off x="947635" y="609600"/>
            <a:ext cx="10296727" cy="561514"/>
          </a:xfrm>
        </p:spPr>
        <p:txBody>
          <a:bodyPr>
            <a:normAutofit fontScale="90000"/>
          </a:bodyPr>
          <a:lstStyle/>
          <a:p>
            <a:r>
              <a:rPr lang="en-US" dirty="0"/>
              <a:t>Pre-Review</a:t>
            </a:r>
          </a:p>
        </p:txBody>
      </p:sp>
      <p:sp>
        <p:nvSpPr>
          <p:cNvPr id="3" name="Content Placeholder 2">
            <a:extLst>
              <a:ext uri="{FF2B5EF4-FFF2-40B4-BE49-F238E27FC236}">
                <a16:creationId xmlns:a16="http://schemas.microsoft.com/office/drawing/2014/main" id="{EC68B498-FD12-48B5-AF31-459A1466125F}"/>
              </a:ext>
            </a:extLst>
          </p:cNvPr>
          <p:cNvSpPr>
            <a:spLocks noGrp="1"/>
          </p:cNvSpPr>
          <p:nvPr>
            <p:ph sz="half" idx="1"/>
          </p:nvPr>
        </p:nvSpPr>
        <p:spPr>
          <a:xfrm>
            <a:off x="470980" y="1375208"/>
            <a:ext cx="4130203" cy="3658431"/>
          </a:xfrm>
        </p:spPr>
        <p:txBody>
          <a:bodyPr>
            <a:noAutofit/>
          </a:bodyPr>
          <a:lstStyle/>
          <a:p>
            <a:r>
              <a:rPr lang="en-US" dirty="0"/>
              <a:t>If a Cost Transfer is processed in ERS that is &gt;90 days from the charge, a Pop-Up window will open, requiring the pre-reviewer to answer 4 questions. These questions mirror the Cost Transfer Justification Memo (Policy 511.01)</a:t>
            </a:r>
          </a:p>
          <a:p>
            <a:r>
              <a:rPr lang="en-US" dirty="0"/>
              <a:t>The answers to these questions are required in order to proceed to the next step.</a:t>
            </a:r>
          </a:p>
        </p:txBody>
      </p:sp>
      <p:pic>
        <p:nvPicPr>
          <p:cNvPr id="8" name="Picture 7" descr="Graphical user interface, application&#10;&#10;Description automatically generated">
            <a:extLst>
              <a:ext uri="{FF2B5EF4-FFF2-40B4-BE49-F238E27FC236}">
                <a16:creationId xmlns:a16="http://schemas.microsoft.com/office/drawing/2014/main" id="{EE51AFE7-EC99-44CA-BD28-803C2AB8BB66}"/>
              </a:ext>
            </a:extLst>
          </p:cNvPr>
          <p:cNvPicPr>
            <a:picLocks noChangeAspect="1"/>
          </p:cNvPicPr>
          <p:nvPr/>
        </p:nvPicPr>
        <p:blipFill>
          <a:blip r:embed="rId3"/>
          <a:stretch>
            <a:fillRect/>
          </a:stretch>
        </p:blipFill>
        <p:spPr>
          <a:xfrm>
            <a:off x="5077571" y="464243"/>
            <a:ext cx="6728620" cy="5929513"/>
          </a:xfrm>
          <a:prstGeom prst="rect">
            <a:avLst/>
          </a:prstGeom>
        </p:spPr>
      </p:pic>
    </p:spTree>
    <p:extLst>
      <p:ext uri="{BB962C8B-B14F-4D97-AF65-F5344CB8AC3E}">
        <p14:creationId xmlns:p14="http://schemas.microsoft.com/office/powerpoint/2010/main" val="3550156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6761-7966-4888-ADB7-67514B835FA6}"/>
              </a:ext>
            </a:extLst>
          </p:cNvPr>
          <p:cNvSpPr>
            <a:spLocks noGrp="1"/>
          </p:cNvSpPr>
          <p:nvPr>
            <p:ph type="title"/>
          </p:nvPr>
        </p:nvSpPr>
        <p:spPr>
          <a:xfrm>
            <a:off x="947635" y="609600"/>
            <a:ext cx="10296727" cy="561514"/>
          </a:xfrm>
        </p:spPr>
        <p:txBody>
          <a:bodyPr>
            <a:normAutofit fontScale="90000"/>
          </a:bodyPr>
          <a:lstStyle/>
          <a:p>
            <a:r>
              <a:rPr lang="en-US" dirty="0"/>
              <a:t>Pre-Review</a:t>
            </a:r>
          </a:p>
        </p:txBody>
      </p:sp>
      <p:sp>
        <p:nvSpPr>
          <p:cNvPr id="3" name="Content Placeholder 2">
            <a:extLst>
              <a:ext uri="{FF2B5EF4-FFF2-40B4-BE49-F238E27FC236}">
                <a16:creationId xmlns:a16="http://schemas.microsoft.com/office/drawing/2014/main" id="{EC68B498-FD12-48B5-AF31-459A1466125F}"/>
              </a:ext>
            </a:extLst>
          </p:cNvPr>
          <p:cNvSpPr>
            <a:spLocks noGrp="1"/>
          </p:cNvSpPr>
          <p:nvPr>
            <p:ph sz="half" idx="1"/>
          </p:nvPr>
        </p:nvSpPr>
        <p:spPr>
          <a:xfrm>
            <a:off x="470980" y="1375208"/>
            <a:ext cx="11328671" cy="696783"/>
          </a:xfrm>
        </p:spPr>
        <p:txBody>
          <a:bodyPr>
            <a:noAutofit/>
          </a:bodyPr>
          <a:lstStyle/>
          <a:p>
            <a:r>
              <a:rPr lang="en-US" dirty="0"/>
              <a:t>Cost Transfer Justification Memo answers and optional attachments will be saved in the Cost Transfer Detail record.</a:t>
            </a:r>
          </a:p>
        </p:txBody>
      </p:sp>
      <p:pic>
        <p:nvPicPr>
          <p:cNvPr id="7" name="Picture 6" descr="Graphical user interface, application&#10;&#10;Description automatically generated">
            <a:extLst>
              <a:ext uri="{FF2B5EF4-FFF2-40B4-BE49-F238E27FC236}">
                <a16:creationId xmlns:a16="http://schemas.microsoft.com/office/drawing/2014/main" id="{7B6FB96F-F6C8-4ABF-9920-C66515051353}"/>
              </a:ext>
            </a:extLst>
          </p:cNvPr>
          <p:cNvPicPr>
            <a:picLocks noChangeAspect="1"/>
          </p:cNvPicPr>
          <p:nvPr/>
        </p:nvPicPr>
        <p:blipFill>
          <a:blip r:embed="rId3"/>
          <a:stretch>
            <a:fillRect/>
          </a:stretch>
        </p:blipFill>
        <p:spPr>
          <a:xfrm>
            <a:off x="2149813" y="2272498"/>
            <a:ext cx="8520435" cy="4303715"/>
          </a:xfrm>
          <a:prstGeom prst="rect">
            <a:avLst/>
          </a:prstGeom>
        </p:spPr>
      </p:pic>
    </p:spTree>
    <p:extLst>
      <p:ext uri="{BB962C8B-B14F-4D97-AF65-F5344CB8AC3E}">
        <p14:creationId xmlns:p14="http://schemas.microsoft.com/office/powerpoint/2010/main" val="1505079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6761-7966-4888-ADB7-67514B835FA6}"/>
              </a:ext>
            </a:extLst>
          </p:cNvPr>
          <p:cNvSpPr>
            <a:spLocks noGrp="1"/>
          </p:cNvSpPr>
          <p:nvPr>
            <p:ph type="title"/>
          </p:nvPr>
        </p:nvSpPr>
        <p:spPr>
          <a:xfrm>
            <a:off x="947635" y="609600"/>
            <a:ext cx="10296727" cy="561514"/>
          </a:xfrm>
        </p:spPr>
        <p:txBody>
          <a:bodyPr>
            <a:normAutofit fontScale="90000"/>
          </a:bodyPr>
          <a:lstStyle/>
          <a:p>
            <a:r>
              <a:rPr lang="en-US" dirty="0"/>
              <a:t>FA Approval</a:t>
            </a:r>
          </a:p>
        </p:txBody>
      </p:sp>
      <p:sp>
        <p:nvSpPr>
          <p:cNvPr id="3" name="Content Placeholder 2">
            <a:extLst>
              <a:ext uri="{FF2B5EF4-FFF2-40B4-BE49-F238E27FC236}">
                <a16:creationId xmlns:a16="http://schemas.microsoft.com/office/drawing/2014/main" id="{EC68B498-FD12-48B5-AF31-459A1466125F}"/>
              </a:ext>
            </a:extLst>
          </p:cNvPr>
          <p:cNvSpPr>
            <a:spLocks noGrp="1"/>
          </p:cNvSpPr>
          <p:nvPr>
            <p:ph sz="half" idx="1"/>
          </p:nvPr>
        </p:nvSpPr>
        <p:spPr>
          <a:xfrm>
            <a:off x="470980" y="1722269"/>
            <a:ext cx="11328671" cy="798990"/>
          </a:xfrm>
        </p:spPr>
        <p:txBody>
          <a:bodyPr>
            <a:noAutofit/>
          </a:bodyPr>
          <a:lstStyle/>
          <a:p>
            <a:r>
              <a:rPr lang="en-US" dirty="0"/>
              <a:t>If a CT &gt;90 Days is processed, the FA managing that sponsored project will receive an automated email from ERS. </a:t>
            </a:r>
          </a:p>
        </p:txBody>
      </p:sp>
      <p:pic>
        <p:nvPicPr>
          <p:cNvPr id="6" name="Picture 5" descr="Graphical user interface, application&#10;&#10;Description automatically generated">
            <a:extLst>
              <a:ext uri="{FF2B5EF4-FFF2-40B4-BE49-F238E27FC236}">
                <a16:creationId xmlns:a16="http://schemas.microsoft.com/office/drawing/2014/main" id="{E668B731-0163-4CE2-9E4E-D2E8A29D4814}"/>
              </a:ext>
            </a:extLst>
          </p:cNvPr>
          <p:cNvPicPr>
            <a:picLocks noChangeAspect="1"/>
          </p:cNvPicPr>
          <p:nvPr/>
        </p:nvPicPr>
        <p:blipFill>
          <a:blip r:embed="rId3"/>
          <a:stretch>
            <a:fillRect/>
          </a:stretch>
        </p:blipFill>
        <p:spPr>
          <a:xfrm>
            <a:off x="3249227" y="3044756"/>
            <a:ext cx="7755349" cy="3521414"/>
          </a:xfrm>
          <a:prstGeom prst="rect">
            <a:avLst/>
          </a:prstGeom>
        </p:spPr>
      </p:pic>
    </p:spTree>
    <p:extLst>
      <p:ext uri="{BB962C8B-B14F-4D97-AF65-F5344CB8AC3E}">
        <p14:creationId xmlns:p14="http://schemas.microsoft.com/office/powerpoint/2010/main" val="4016988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6761-7966-4888-ADB7-67514B835FA6}"/>
              </a:ext>
            </a:extLst>
          </p:cNvPr>
          <p:cNvSpPr>
            <a:spLocks noGrp="1"/>
          </p:cNvSpPr>
          <p:nvPr>
            <p:ph type="title"/>
          </p:nvPr>
        </p:nvSpPr>
        <p:spPr>
          <a:xfrm>
            <a:off x="947635" y="609600"/>
            <a:ext cx="10296727" cy="561514"/>
          </a:xfrm>
        </p:spPr>
        <p:txBody>
          <a:bodyPr>
            <a:normAutofit fontScale="90000"/>
          </a:bodyPr>
          <a:lstStyle/>
          <a:p>
            <a:r>
              <a:rPr lang="en-US" dirty="0"/>
              <a:t>FA Approval</a:t>
            </a:r>
          </a:p>
        </p:txBody>
      </p:sp>
      <p:sp>
        <p:nvSpPr>
          <p:cNvPr id="3" name="Content Placeholder 2">
            <a:extLst>
              <a:ext uri="{FF2B5EF4-FFF2-40B4-BE49-F238E27FC236}">
                <a16:creationId xmlns:a16="http://schemas.microsoft.com/office/drawing/2014/main" id="{EC68B498-FD12-48B5-AF31-459A1466125F}"/>
              </a:ext>
            </a:extLst>
          </p:cNvPr>
          <p:cNvSpPr>
            <a:spLocks noGrp="1"/>
          </p:cNvSpPr>
          <p:nvPr>
            <p:ph sz="half" idx="1"/>
          </p:nvPr>
        </p:nvSpPr>
        <p:spPr>
          <a:xfrm>
            <a:off x="470980" y="1375209"/>
            <a:ext cx="11328671" cy="1115072"/>
          </a:xfrm>
        </p:spPr>
        <p:txBody>
          <a:bodyPr>
            <a:noAutofit/>
          </a:bodyPr>
          <a:lstStyle/>
          <a:p>
            <a:r>
              <a:rPr lang="en-US" dirty="0"/>
              <a:t>At this point, FAs can approve or reject Cost Transfers.</a:t>
            </a:r>
          </a:p>
          <a:p>
            <a:pPr lvl="1"/>
            <a:r>
              <a:rPr lang="en-US" dirty="0"/>
              <a:t>If CTs are approved by the FA, the effort form moves to the ERS Certifier approval step.</a:t>
            </a:r>
          </a:p>
          <a:p>
            <a:pPr lvl="1"/>
            <a:r>
              <a:rPr lang="en-US" dirty="0"/>
              <a:t>If CTs are rejected, the effort form will be moved back into the Pre-Reviewer’s queue.</a:t>
            </a:r>
          </a:p>
        </p:txBody>
      </p:sp>
      <p:pic>
        <p:nvPicPr>
          <p:cNvPr id="8" name="Picture 7" descr="Graphical user interface, text, application&#10;&#10;Description automatically generated">
            <a:extLst>
              <a:ext uri="{FF2B5EF4-FFF2-40B4-BE49-F238E27FC236}">
                <a16:creationId xmlns:a16="http://schemas.microsoft.com/office/drawing/2014/main" id="{488360F0-0A9F-4A2B-8FB3-D1765A2609DA}"/>
              </a:ext>
            </a:extLst>
          </p:cNvPr>
          <p:cNvPicPr>
            <a:picLocks noChangeAspect="1"/>
          </p:cNvPicPr>
          <p:nvPr/>
        </p:nvPicPr>
        <p:blipFill>
          <a:blip r:embed="rId3"/>
          <a:stretch>
            <a:fillRect/>
          </a:stretch>
        </p:blipFill>
        <p:spPr>
          <a:xfrm>
            <a:off x="907104" y="2581246"/>
            <a:ext cx="10456422" cy="4045345"/>
          </a:xfrm>
          <a:prstGeom prst="rect">
            <a:avLst/>
          </a:prstGeom>
        </p:spPr>
      </p:pic>
    </p:spTree>
    <p:extLst>
      <p:ext uri="{BB962C8B-B14F-4D97-AF65-F5344CB8AC3E}">
        <p14:creationId xmlns:p14="http://schemas.microsoft.com/office/powerpoint/2010/main" val="215540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6761-7966-4888-ADB7-67514B835FA6}"/>
              </a:ext>
            </a:extLst>
          </p:cNvPr>
          <p:cNvSpPr>
            <a:spLocks noGrp="1"/>
          </p:cNvSpPr>
          <p:nvPr>
            <p:ph type="title"/>
          </p:nvPr>
        </p:nvSpPr>
        <p:spPr>
          <a:xfrm>
            <a:off x="947635" y="609600"/>
            <a:ext cx="10296727" cy="561514"/>
          </a:xfrm>
        </p:spPr>
        <p:txBody>
          <a:bodyPr>
            <a:normAutofit fontScale="90000"/>
          </a:bodyPr>
          <a:lstStyle/>
          <a:p>
            <a:r>
              <a:rPr lang="en-US" dirty="0"/>
              <a:t>FA Approval</a:t>
            </a:r>
          </a:p>
        </p:txBody>
      </p:sp>
      <p:sp>
        <p:nvSpPr>
          <p:cNvPr id="3" name="Content Placeholder 2">
            <a:extLst>
              <a:ext uri="{FF2B5EF4-FFF2-40B4-BE49-F238E27FC236}">
                <a16:creationId xmlns:a16="http://schemas.microsoft.com/office/drawing/2014/main" id="{EC68B498-FD12-48B5-AF31-459A1466125F}"/>
              </a:ext>
            </a:extLst>
          </p:cNvPr>
          <p:cNvSpPr>
            <a:spLocks noGrp="1"/>
          </p:cNvSpPr>
          <p:nvPr>
            <p:ph sz="half" idx="1"/>
          </p:nvPr>
        </p:nvSpPr>
        <p:spPr>
          <a:xfrm>
            <a:off x="470980" y="1375209"/>
            <a:ext cx="11328671" cy="4146702"/>
          </a:xfrm>
        </p:spPr>
        <p:txBody>
          <a:bodyPr>
            <a:noAutofit/>
          </a:bodyPr>
          <a:lstStyle/>
          <a:p>
            <a:r>
              <a:rPr lang="en-US" dirty="0"/>
              <a:t>Formerly, Certifiers were able to complete the certification process in ERS as soon as the pre-review was completed, even occasionally while Cost </a:t>
            </a:r>
            <a:r>
              <a:rPr lang="en-US"/>
              <a:t>Transfers were awaiting </a:t>
            </a:r>
            <a:r>
              <a:rPr lang="en-US" dirty="0"/>
              <a:t>approval from the ERS Administrator.</a:t>
            </a:r>
          </a:p>
          <a:p>
            <a:r>
              <a:rPr lang="en-US" dirty="0"/>
              <a:t>Due to the need for FA Approval of Cost Transfers &gt;90 Days, all effort forms will not move on to the certification step until Cost Transfers are approved. Only CTs &gt;90 Days will need approval by an FA. All other effort forms will only need approval by the ERS Administrator. The ERS Administrator will typically process Cost Transfers daily.</a:t>
            </a:r>
          </a:p>
          <a:p>
            <a:r>
              <a:rPr lang="en-US" dirty="0"/>
              <a:t>This creates an extra step and minor lag time in moving effort forms through the pre review and certification process</a:t>
            </a:r>
          </a:p>
          <a:p>
            <a:pPr lvl="1"/>
            <a:r>
              <a:rPr lang="en-US" dirty="0"/>
              <a:t>To minimize the effect of this extra step, please complete your payroll redistributions before the effort reporting period is initiated. Your ERS Coordinator will contact you with effort initiation dates, as well as Banner-HR Payroll Redistribution deadlines.</a:t>
            </a:r>
          </a:p>
        </p:txBody>
      </p:sp>
    </p:spTree>
    <p:extLst>
      <p:ext uri="{BB962C8B-B14F-4D97-AF65-F5344CB8AC3E}">
        <p14:creationId xmlns:p14="http://schemas.microsoft.com/office/powerpoint/2010/main" val="229358099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632</TotalTime>
  <Words>446</Words>
  <Application>Microsoft Office PowerPoint</Application>
  <PresentationFormat>Widescreen</PresentationFormat>
  <Paragraphs>33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Corbel</vt:lpstr>
      <vt:lpstr>Tahoma</vt:lpstr>
      <vt:lpstr>Basis</vt:lpstr>
      <vt:lpstr>ERS – Effort reporting system Revised June 2024</vt:lpstr>
      <vt:lpstr>PowerPoint Presentation</vt:lpstr>
      <vt:lpstr>Pre-Review</vt:lpstr>
      <vt:lpstr>Pre-Review</vt:lpstr>
      <vt:lpstr>Pre-Review</vt:lpstr>
      <vt:lpstr>FA Approval</vt:lpstr>
      <vt:lpstr>FA Approval</vt:lpstr>
      <vt:lpstr>FA Approval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Williamson, Elizabeth</dc:creator>
  <cp:lastModifiedBy>Mizelle, Karen</cp:lastModifiedBy>
  <cp:revision>62</cp:revision>
  <dcterms:created xsi:type="dcterms:W3CDTF">2018-08-30T12:55:14Z</dcterms:created>
  <dcterms:modified xsi:type="dcterms:W3CDTF">2024-06-28T15:25:02Z</dcterms:modified>
</cp:coreProperties>
</file>