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79" r:id="rId4"/>
    <p:sldId id="280" r:id="rId5"/>
    <p:sldId id="281" r:id="rId6"/>
    <p:sldId id="262" r:id="rId7"/>
    <p:sldId id="285" r:id="rId8"/>
    <p:sldId id="286" r:id="rId9"/>
    <p:sldId id="267" r:id="rId10"/>
    <p:sldId id="268" r:id="rId11"/>
    <p:sldId id="277" r:id="rId12"/>
    <p:sldId id="28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2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ECE"/>
    <a:srgbClr val="9751CB"/>
    <a:srgbClr val="B48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4a"/><Relationship Id="rId7" Type="http://schemas.openxmlformats.org/officeDocument/2006/relationships/image" Target="../media/image20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3.png"/><Relationship Id="rId2" Type="http://schemas.microsoft.com/office/2007/relationships/media" Target="../media/media12.m4a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hyperlink" Target="mailto:ERSHELPDESK@ECU.EDU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539814"/>
            <a:ext cx="5663682" cy="998376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PRE-REVIEW</a:t>
            </a:r>
          </a:p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 SHARE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E2348C2-285D-440D-A5D8-D2DDB4D57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466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COST SHARE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8A9E1-0175-422C-85DE-16D77C4FB087}"/>
              </a:ext>
            </a:extLst>
          </p:cNvPr>
          <p:cNvSpPr txBox="1"/>
          <p:nvPr/>
        </p:nvSpPr>
        <p:spPr>
          <a:xfrm>
            <a:off x="1173480" y="1882588"/>
            <a:ext cx="439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TEXT BOX UNDER THE COST SHARE COLUMN : KEY THE CORRECT $ OR % IN THE SPONSORED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NONSPONSORED ROWS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SPONSORED AND NONSPONSORED ROWS MUST BALANCE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TOTAL% (BOTTOM RIGHT) MUST BE 100%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PROCEED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45763-A9C0-40D6-B229-0BD1CCBE8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057"/>
          <a:stretch/>
        </p:blipFill>
        <p:spPr>
          <a:xfrm>
            <a:off x="5739175" y="2772783"/>
            <a:ext cx="474794" cy="278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781A8D-EF40-47B3-93DE-265B6DA704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9"/>
          <a:stretch/>
        </p:blipFill>
        <p:spPr>
          <a:xfrm>
            <a:off x="3141233" y="5349127"/>
            <a:ext cx="657280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D0B1A-C7B9-49A7-BD78-EF0BAED07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90" y="1699083"/>
            <a:ext cx="1609725" cy="31623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4F76B5-7830-4221-8C83-21886F87DA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9"/>
    </mc:Choice>
    <mc:Fallback xmlns="">
      <p:transition spd="slow" advTm="2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42753-B750-4F26-88D5-2831E102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2" y="598848"/>
            <a:ext cx="10938254" cy="570457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D7F65503-D3FC-46F3-A368-32360E3B6CCF}"/>
              </a:ext>
            </a:extLst>
          </p:cNvPr>
          <p:cNvSpPr/>
          <p:nvPr/>
        </p:nvSpPr>
        <p:spPr>
          <a:xfrm>
            <a:off x="3532094" y="869576"/>
            <a:ext cx="5764306" cy="1532965"/>
          </a:xfrm>
          <a:prstGeom prst="irregularSeal2">
            <a:avLst/>
          </a:prstGeom>
          <a:noFill/>
          <a:ln>
            <a:solidFill>
              <a:srgbClr val="734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12D9BB-B317-4D96-A9DD-A078E4DEAF80}"/>
              </a:ext>
            </a:extLst>
          </p:cNvPr>
          <p:cNvSpPr/>
          <p:nvPr/>
        </p:nvSpPr>
        <p:spPr>
          <a:xfrm>
            <a:off x="5674659" y="6015318"/>
            <a:ext cx="322729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E96A98-8C79-4EAB-BC82-B9E7BC6E4AFD}"/>
              </a:ext>
            </a:extLst>
          </p:cNvPr>
          <p:cNvSpPr/>
          <p:nvPr/>
        </p:nvSpPr>
        <p:spPr>
          <a:xfrm>
            <a:off x="5934633" y="6015318"/>
            <a:ext cx="753036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0FDE7A7-5369-4E6A-B9B2-B251E3461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991" y="1315616"/>
            <a:ext cx="11134019" cy="479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595529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76D4-1516-4BB8-B049-4CF1B096B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18512" b="55638"/>
          <a:stretch/>
        </p:blipFill>
        <p:spPr>
          <a:xfrm>
            <a:off x="5551714" y="2134884"/>
            <a:ext cx="4599992" cy="2129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7D8233-03EF-4FE3-A320-25D3F468A476}"/>
              </a:ext>
            </a:extLst>
          </p:cNvPr>
          <p:cNvSpPr/>
          <p:nvPr/>
        </p:nvSpPr>
        <p:spPr>
          <a:xfrm>
            <a:off x="8920064" y="2892490"/>
            <a:ext cx="1483569" cy="14462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33F63F6-1F75-4253-8898-FA5D7A591A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8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7"/>
    </mc:Choice>
    <mc:Fallback xmlns="">
      <p:transition spd="slow" advTm="1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PRE-REVIEW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2"/>
            <a:ext cx="9872871" cy="2981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WILL BE SENT AT 3, 2 AND 1 WEEK PRIOR TO PERIOD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35845E-C049-47B3-A02C-88F7E9A353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7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3"/>
    </mc:Choice>
    <mc:Fallback xmlns="">
      <p:transition spd="slow" advTm="3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352B84D-8514-4972-9182-577C992D0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2"/>
    </mc:Choice>
    <mc:Fallback xmlns="">
      <p:transition spd="slow" advTm="3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3675" y="1315616"/>
            <a:ext cx="11339548" cy="4792823"/>
          </a:xfrm>
          <a:prstGeom prst="rect">
            <a:avLst/>
          </a:prstGeom>
          <a:ln>
            <a:solidFill>
              <a:srgbClr val="B489D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614193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88B0-9361-4F83-AABD-82E6C4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930" b="38629"/>
          <a:stretch/>
        </p:blipFill>
        <p:spPr>
          <a:xfrm>
            <a:off x="5408789" y="2021632"/>
            <a:ext cx="3921824" cy="2410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8DC26-7FED-41DA-81E2-B02CA6B85430}"/>
              </a:ext>
            </a:extLst>
          </p:cNvPr>
          <p:cNvSpPr/>
          <p:nvPr/>
        </p:nvSpPr>
        <p:spPr>
          <a:xfrm>
            <a:off x="6680718" y="3712027"/>
            <a:ext cx="2649895" cy="720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1" y="4760365"/>
            <a:ext cx="23877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NUMBER IN CURRENT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61517C8-7508-4F0F-9C59-03B9E4AEB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5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8"/>
    </mc:Choice>
    <mc:Fallback xmlns="">
      <p:transition spd="slow" advTm="4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PRE-REVIEW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32344-1A3D-4BD6-91D1-152B7B70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583" y="1455577"/>
            <a:ext cx="9995169" cy="464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66" y="252982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902292" y="3406457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edit icon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C79455-FBC4-4081-A848-67B9517E1E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5"/>
    </mc:Choice>
    <mc:Fallback xmlns="">
      <p:transition spd="slow" advTm="2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331029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232102" y="2431722"/>
            <a:ext cx="3078641" cy="2485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015951" y="2219910"/>
            <a:ext cx="876144" cy="1018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9397184" y="2830113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9AC7357-53AD-4DB7-B880-F1B3AD07E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2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1"/>
    </mc:Choice>
    <mc:Fallback xmlns="">
      <p:transition spd="slow" advTm="8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AA463-4878-4611-98D1-F7A6D509ACFA}"/>
              </a:ext>
            </a:extLst>
          </p:cNvPr>
          <p:cNvSpPr/>
          <p:nvPr/>
        </p:nvSpPr>
        <p:spPr>
          <a:xfrm>
            <a:off x="1417739" y="4395831"/>
            <a:ext cx="780177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8AF5-4C0F-457F-99D0-2D7B42D7283A}"/>
              </a:ext>
            </a:extLst>
          </p:cNvPr>
          <p:cNvSpPr txBox="1"/>
          <p:nvPr/>
        </p:nvSpPr>
        <p:spPr>
          <a:xfrm>
            <a:off x="2483141" y="4077050"/>
            <a:ext cx="29277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751C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DON’T SEE SPONSORED GRANT FUND NUMBER?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ACCOUNT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081E5B3-DB3E-411C-B587-9033D79E3B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8"/>
    </mc:Choice>
    <mc:Fallback xmlns="">
      <p:transition spd="slow" advTm="2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0F44-D473-48CD-BBA2-9F88A55DC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546" y="1655121"/>
            <a:ext cx="3099548" cy="17738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1.SELECT SPONSORED    ACCOUNT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2.KEY IN FUND GRANT NUMBER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3.CLICK CONTINUE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D8F91-F3E9-4AB3-A29D-4243B7BA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302" y="1629867"/>
            <a:ext cx="3418915" cy="7485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4.CLICK DROP DOWN BOX “SELECT AN ACCOUNT”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C6EFA-E685-414D-B50F-EC624E4C5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09" y="3561981"/>
            <a:ext cx="3099548" cy="2066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5BE82-9EFF-402E-92A1-71C73F86E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542" y="2368618"/>
            <a:ext cx="3418915" cy="1450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90DDC-1197-4312-9529-18F755E2AF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76" t="40915" r="41838" b="34665"/>
          <a:stretch/>
        </p:blipFill>
        <p:spPr>
          <a:xfrm>
            <a:off x="8012164" y="2378420"/>
            <a:ext cx="2885544" cy="1495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AAD27-1433-470D-B625-700F294FDE43}"/>
              </a:ext>
            </a:extLst>
          </p:cNvPr>
          <p:cNvSpPr txBox="1"/>
          <p:nvPr/>
        </p:nvSpPr>
        <p:spPr>
          <a:xfrm>
            <a:off x="8117458" y="1629867"/>
            <a:ext cx="264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5.CLICK ON CORRECT GRANT FUND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3F8B3-1E5A-437F-A320-9E884B01ADD7}"/>
              </a:ext>
            </a:extLst>
          </p:cNvPr>
          <p:cNvSpPr txBox="1"/>
          <p:nvPr/>
        </p:nvSpPr>
        <p:spPr>
          <a:xfrm>
            <a:off x="6481370" y="4014767"/>
            <a:ext cx="26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6.CLICK ADD 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9C55C-D4E3-4EDE-B87F-095C32431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319" y="4433463"/>
            <a:ext cx="2353796" cy="20230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BF4EB1-880A-4F6D-A5B0-E3DA8691F309}"/>
              </a:ext>
            </a:extLst>
          </p:cNvPr>
          <p:cNvSpPr/>
          <p:nvPr/>
        </p:nvSpPr>
        <p:spPr>
          <a:xfrm>
            <a:off x="7627172" y="6088828"/>
            <a:ext cx="699247" cy="312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EDD38255-BFE3-4CA6-B395-01DBD13DB5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7"/>
    </mc:Choice>
    <mc:Fallback xmlns="">
      <p:transition spd="slow" advTm="2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uiExpand="1" build="p"/>
      <p:bldP spid="5" grpId="0" build="p"/>
      <p:bldP spid="9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9CBE2-6B90-4EA1-A7E7-A7617C734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807" y="2059458"/>
            <a:ext cx="7928386" cy="4188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56ACFD-79AA-4C94-A13D-64C04BE013AF}"/>
              </a:ext>
            </a:extLst>
          </p:cNvPr>
          <p:cNvSpPr txBox="1"/>
          <p:nvPr/>
        </p:nvSpPr>
        <p:spPr>
          <a:xfrm>
            <a:off x="510988" y="3252395"/>
            <a:ext cx="171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ACCOUNT IS ADDED TO FORM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SAVE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02C55F-18A7-4861-BE1C-3D238629D210}"/>
              </a:ext>
            </a:extLst>
          </p:cNvPr>
          <p:cNvSpPr/>
          <p:nvPr/>
        </p:nvSpPr>
        <p:spPr>
          <a:xfrm>
            <a:off x="6009041" y="5988424"/>
            <a:ext cx="275216" cy="259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606E81-32BB-411F-AFA3-0E1F1401F0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9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4"/>
    </mc:Choice>
    <mc:Fallback xmlns="">
      <p:transition spd="slow" advTm="1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COST SHARE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98264-2CB1-42BA-87B7-28E5B5DAA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4768" y="1891553"/>
            <a:ext cx="10835519" cy="4013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9C10C9-81BA-4744-9768-D69FA96FD421}"/>
              </a:ext>
            </a:extLst>
          </p:cNvPr>
          <p:cNvSpPr/>
          <p:nvPr/>
        </p:nvSpPr>
        <p:spPr>
          <a:xfrm>
            <a:off x="8990700" y="3500718"/>
            <a:ext cx="1004047" cy="2476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43A49-8859-4F83-A208-7E595287FDFD}"/>
              </a:ext>
            </a:extLst>
          </p:cNvPr>
          <p:cNvSpPr txBox="1"/>
          <p:nvPr/>
        </p:nvSpPr>
        <p:spPr>
          <a:xfrm>
            <a:off x="7801083" y="4415647"/>
            <a:ext cx="338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EITHER $0.00 OR 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TEXT BOX WILL OPEN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5E43C-A47A-40DE-BF2D-791E796AE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95" y="4032854"/>
            <a:ext cx="1038225" cy="4572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02BE983-346E-4774-BCC9-A1058E71C1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9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6"/>
    </mc:Choice>
    <mc:Fallback xmlns="">
      <p:transition spd="slow" advTm="13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0.4|7.6|0.5|17.1|0.5|9.4|0.4|8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7|4.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475</TotalTime>
  <Words>262</Words>
  <Application>Microsoft Office PowerPoint</Application>
  <PresentationFormat>Widescreen</PresentationFormat>
  <Paragraphs>43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Tahoma</vt:lpstr>
      <vt:lpstr>Wingdings</vt:lpstr>
      <vt:lpstr>Basis</vt:lpstr>
      <vt:lpstr>E.R.S. Effort Reporting SYSTEM</vt:lpstr>
      <vt:lpstr>LOG IN: https://ers.ecu.edu/GenericERS/custom/index.jsp </vt:lpstr>
      <vt:lpstr>HOME PAGE</vt:lpstr>
      <vt:lpstr>FORMS PENDING PRE-REVIEW</vt:lpstr>
      <vt:lpstr>PRE-REVIEW SCREEN</vt:lpstr>
      <vt:lpstr>PRE-REVIEW SCREEN</vt:lpstr>
      <vt:lpstr>HOW TO ADD AN ACCOUNT</vt:lpstr>
      <vt:lpstr>HOW TO ADD AN ACCOUNT</vt:lpstr>
      <vt:lpstr>HOW TO KEY COST SHARE</vt:lpstr>
      <vt:lpstr>HOW TO KEY COST SHARE</vt:lpstr>
      <vt:lpstr>PowerPoint Presentation</vt:lpstr>
      <vt:lpstr>HOME PAGE</vt:lpstr>
      <vt:lpstr>CONGRATULATIONS  PRE-REVIEW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Williamson, Elizabeth</cp:lastModifiedBy>
  <cp:revision>60</cp:revision>
  <dcterms:created xsi:type="dcterms:W3CDTF">2018-08-30T12:55:14Z</dcterms:created>
  <dcterms:modified xsi:type="dcterms:W3CDTF">2020-12-03T18:32:12Z</dcterms:modified>
</cp:coreProperties>
</file>