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20"/>
  </p:notesMasterIdLst>
  <p:sldIdLst>
    <p:sldId id="256" r:id="rId2"/>
    <p:sldId id="283" r:id="rId3"/>
    <p:sldId id="284" r:id="rId4"/>
    <p:sldId id="285" r:id="rId5"/>
    <p:sldId id="286" r:id="rId6"/>
    <p:sldId id="262" r:id="rId7"/>
    <p:sldId id="265" r:id="rId8"/>
    <p:sldId id="266" r:id="rId9"/>
    <p:sldId id="267" r:id="rId10"/>
    <p:sldId id="268" r:id="rId11"/>
    <p:sldId id="278" r:id="rId12"/>
    <p:sldId id="279" r:id="rId13"/>
    <p:sldId id="280" r:id="rId14"/>
    <p:sldId id="281" r:id="rId15"/>
    <p:sldId id="282" r:id="rId16"/>
    <p:sldId id="277" r:id="rId17"/>
    <p:sldId id="287" r:id="rId18"/>
    <p:sldId id="28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son, Elizabeth" initials="WE" lastIdx="2" clrIdx="0">
    <p:extLst>
      <p:ext uri="{19B8F6BF-5375-455C-9EA6-DF929625EA0E}">
        <p15:presenceInfo xmlns:p15="http://schemas.microsoft.com/office/powerpoint/2012/main" userId="S-1-5-21-2072177302-1958620249-3085007271-1222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4ECE"/>
    <a:srgbClr val="9751CB"/>
    <a:srgbClr val="B48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30T09:27:59.484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76C9F-67FB-41A9-915C-739253C20A8A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6FF1D-4954-4CF1-9030-41C57E341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2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28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82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3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65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1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63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9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99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22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30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20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2.m4a"/><Relationship Id="rId7" Type="http://schemas.openxmlformats.org/officeDocument/2006/relationships/image" Target="../media/image25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3.m4a"/><Relationship Id="rId7" Type="http://schemas.openxmlformats.org/officeDocument/2006/relationships/image" Target="../media/image29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4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hyperlink" Target="mailto:ERSHELPDESK@ECU.EDU" TargetMode="Externa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comments" Target="../comments/commen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ers.ecu.edu/GenericERS/custom/index.js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6.m4a"/><Relationship Id="rId7" Type="http://schemas.openxmlformats.org/officeDocument/2006/relationships/image" Target="../media/image1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61AA2-157E-4310-9747-C3F65D950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437" y="5539814"/>
            <a:ext cx="5663682" cy="998376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>
                <a:solidFill>
                  <a:srgbClr val="734E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E.R.S.</a:t>
            </a:r>
            <a:br>
              <a:rPr lang="en-US" sz="3200" b="0" dirty="0">
                <a:solidFill>
                  <a:srgbClr val="734E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0" dirty="0">
                <a:solidFill>
                  <a:srgbClr val="734E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Effort Reporting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383C1-498A-4FB1-92DA-7782414CB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7" t="3365" r="3012" b="6276"/>
          <a:stretch/>
        </p:blipFill>
        <p:spPr>
          <a:xfrm>
            <a:off x="10851502" y="5397758"/>
            <a:ext cx="933061" cy="998376"/>
          </a:xfrm>
          <a:prstGeom prst="rect">
            <a:avLst/>
          </a:prstGeom>
          <a:effectLst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C6612C3-A8AE-4D1C-8592-6DDA8ECA8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070" y="1520890"/>
            <a:ext cx="8767860" cy="2085391"/>
          </a:xfrm>
        </p:spPr>
        <p:txBody>
          <a:bodyPr>
            <a:noAutofit/>
          </a:bodyPr>
          <a:lstStyle/>
          <a:p>
            <a:r>
              <a:rPr lang="en-US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PRE-REVIEW</a:t>
            </a:r>
          </a:p>
          <a:p>
            <a:r>
              <a:rPr lang="en-US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COST TRANSFER</a:t>
            </a:r>
          </a:p>
        </p:txBody>
      </p:sp>
    </p:spTree>
    <p:extLst>
      <p:ext uri="{BB962C8B-B14F-4D97-AF65-F5344CB8AC3E}">
        <p14:creationId xmlns:p14="http://schemas.microsoft.com/office/powerpoint/2010/main" val="58355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8006-4B03-4AD7-9693-48314FDA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044660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KEY A COST TRANSFER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8A9E1-0175-422C-85DE-16D77C4FB087}"/>
              </a:ext>
            </a:extLst>
          </p:cNvPr>
          <p:cNvSpPr txBox="1"/>
          <p:nvPr/>
        </p:nvSpPr>
        <p:spPr>
          <a:xfrm>
            <a:off x="1173479" y="1882588"/>
            <a:ext cx="91807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TEXT BOX UNDER THE COST TRANSFER COLUMN : KEY THE CORRECT $ OR % IN THE SPONSORED 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NONSPONSORED ROWS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SPONSORED AND NONSPONSORED ROWS MUST BALANCE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TOTAL% (BOTTOM RIGHT) MUST BE 100%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PROCEED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45763-A9C0-40D6-B229-0BD1CCBE89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057"/>
          <a:stretch/>
        </p:blipFill>
        <p:spPr>
          <a:xfrm>
            <a:off x="6774068" y="3429000"/>
            <a:ext cx="487344" cy="2781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781A8D-EF40-47B3-93DE-265B6DA704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9"/>
          <a:stretch/>
        </p:blipFill>
        <p:spPr>
          <a:xfrm>
            <a:off x="3029176" y="3986492"/>
            <a:ext cx="657280" cy="5524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284482-BC43-470E-BD98-8058BFF6F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754" y="2418118"/>
            <a:ext cx="1181100" cy="29051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EDE4DC2-BAFB-42ED-9F02-02D003D8D1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97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83"/>
    </mc:Choice>
    <mc:Fallback>
      <p:transition spd="slow" advTm="33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8006-4B03-4AD7-9693-48314FDA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99247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KEY A COST TRANSFER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485E0-F3C9-48C1-B566-EDCA8D69A102}"/>
              </a:ext>
            </a:extLst>
          </p:cNvPr>
          <p:cNvSpPr txBox="1"/>
          <p:nvPr/>
        </p:nvSpPr>
        <p:spPr>
          <a:xfrm>
            <a:off x="1276574" y="1619104"/>
            <a:ext cx="6741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DEFINE COST TRANSFER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THIS SCREEN YOU WILL CHOOSE THE PAYROLL DATE RANGE TO ASSIGN THE DOLLAR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DATES CAN RANGE FROM ONE TO SIX PAY PERIODS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0A41F3-E472-44DC-9B8C-38034625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048146"/>
            <a:ext cx="5486400" cy="219075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B25163C-12B2-44C3-8C7C-EAA03469F09D}"/>
              </a:ext>
            </a:extLst>
          </p:cNvPr>
          <p:cNvSpPr/>
          <p:nvPr/>
        </p:nvSpPr>
        <p:spPr>
          <a:xfrm>
            <a:off x="5809129" y="4724400"/>
            <a:ext cx="645459" cy="582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0B7AAF7-4DE1-4932-B5F7-C50F658DE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4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74"/>
    </mc:Choice>
    <mc:Fallback>
      <p:transition spd="slow" advTm="2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8006-4B03-4AD7-9693-48314FDA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99247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KEY A COST TRANSFER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9C9F2-95E4-499F-B8A0-30787C47E8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881"/>
          <a:stretch/>
        </p:blipFill>
        <p:spPr>
          <a:xfrm>
            <a:off x="832552" y="1810871"/>
            <a:ext cx="10526896" cy="42725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E6F9B7-3116-4F83-8F68-D8095071CDD6}"/>
              </a:ext>
            </a:extLst>
          </p:cNvPr>
          <p:cNvSpPr/>
          <p:nvPr/>
        </p:nvSpPr>
        <p:spPr>
          <a:xfrm>
            <a:off x="1730188" y="1810871"/>
            <a:ext cx="8910918" cy="15508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4494D13-548B-44BC-96E4-D70443C60BB4}"/>
              </a:ext>
            </a:extLst>
          </p:cNvPr>
          <p:cNvSpPr/>
          <p:nvPr/>
        </p:nvSpPr>
        <p:spPr>
          <a:xfrm flipH="1">
            <a:off x="990599" y="4482352"/>
            <a:ext cx="2245659" cy="2151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108EEB-21FA-48EF-9AFD-B2AFBB328852}"/>
              </a:ext>
            </a:extLst>
          </p:cNvPr>
          <p:cNvSpPr/>
          <p:nvPr/>
        </p:nvSpPr>
        <p:spPr>
          <a:xfrm flipH="1">
            <a:off x="990598" y="4984376"/>
            <a:ext cx="2245659" cy="2151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EC6C5A-F4BB-4A3E-9590-D2D557DD1D89}"/>
              </a:ext>
            </a:extLst>
          </p:cNvPr>
          <p:cNvSpPr/>
          <p:nvPr/>
        </p:nvSpPr>
        <p:spPr>
          <a:xfrm flipH="1">
            <a:off x="990599" y="5468470"/>
            <a:ext cx="2245659" cy="2151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DFBF99-DF20-459E-9504-64E28B4B80F2}"/>
              </a:ext>
            </a:extLst>
          </p:cNvPr>
          <p:cNvSpPr/>
          <p:nvPr/>
        </p:nvSpPr>
        <p:spPr>
          <a:xfrm>
            <a:off x="909913" y="3926546"/>
            <a:ext cx="1645026" cy="22913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ED71C-08E1-4674-9B19-7851609514E0}"/>
              </a:ext>
            </a:extLst>
          </p:cNvPr>
          <p:cNvSpPr txBox="1"/>
          <p:nvPr/>
        </p:nvSpPr>
        <p:spPr>
          <a:xfrm>
            <a:off x="2725271" y="3756212"/>
            <a:ext cx="317350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NOTICE YOUR NEW GRANT FUND IS NOT VISIBLE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THESE MUST BE ADDED TO EACH PAY PERIOD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CC266B0-84C9-4706-B931-D3B4F1E566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01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31"/>
    </mc:Choice>
    <mc:Fallback>
      <p:transition spd="slow" advTm="35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8006-4B03-4AD7-9693-48314FDA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99247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KEY A COST TRANSFER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3E9049-394C-4940-91DC-505D8ADD56E0}"/>
              </a:ext>
            </a:extLst>
          </p:cNvPr>
          <p:cNvSpPr txBox="1"/>
          <p:nvPr/>
        </p:nvSpPr>
        <p:spPr>
          <a:xfrm>
            <a:off x="1264023" y="1412830"/>
            <a:ext cx="151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ADD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5D1CF-CD2F-4325-B615-E100F217A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012" y="1412830"/>
            <a:ext cx="390525" cy="314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70C3B1-6042-44C0-9D7F-79B198B280E1}"/>
              </a:ext>
            </a:extLst>
          </p:cNvPr>
          <p:cNvSpPr txBox="1"/>
          <p:nvPr/>
        </p:nvSpPr>
        <p:spPr>
          <a:xfrm>
            <a:off x="1264023" y="1825330"/>
            <a:ext cx="9269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THE DROPDOWN ARROW TO CHOOSE THE CORRECT FUND-ORG &amp; PCN-SUFFIX</a:t>
            </a:r>
          </a:p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KEY THE CORRECT ACCOUNT, PROGRAM AND ACTIVITY CODE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7591C2-B903-46D3-AE1E-4E7D92C8D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2659204"/>
            <a:ext cx="6457950" cy="904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37DB4B-D415-4094-864A-6C8DF41A7FAA}"/>
              </a:ext>
            </a:extLst>
          </p:cNvPr>
          <p:cNvSpPr txBox="1"/>
          <p:nvPr/>
        </p:nvSpPr>
        <p:spPr>
          <a:xfrm>
            <a:off x="1143000" y="3716760"/>
            <a:ext cx="45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THE GREEN CHECKMARK TO COMMIT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1978A07-DA7C-4A31-87B0-53900BB0FF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0028" y="3751622"/>
            <a:ext cx="476250" cy="295275"/>
          </a:xfrm>
          <a:prstGeom prst="rect">
            <a:avLst/>
          </a:prstGeom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777D1925-F8D9-4EA6-84B9-F2AB66D3072E}"/>
              </a:ext>
            </a:extLst>
          </p:cNvPr>
          <p:cNvSpPr/>
          <p:nvPr/>
        </p:nvSpPr>
        <p:spPr>
          <a:xfrm>
            <a:off x="6116278" y="3827543"/>
            <a:ext cx="374171" cy="1825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6C09E6-6491-49A0-8535-2DB79EB7A42D}"/>
              </a:ext>
            </a:extLst>
          </p:cNvPr>
          <p:cNvSpPr txBox="1"/>
          <p:nvPr/>
        </p:nvSpPr>
        <p:spPr>
          <a:xfrm>
            <a:off x="1344706" y="4164989"/>
            <a:ext cx="358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REPEAT FOR EACH PAY PERIOD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9964C5-CF0C-49A3-AF5E-FDC8BA8838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546" y="4234440"/>
            <a:ext cx="3878356" cy="217119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B263EC2-2A19-4E0F-B3CE-7A2C2C494C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54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46"/>
    </mc:Choice>
    <mc:Fallback>
      <p:transition spd="slow" advTm="2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8" grpId="0"/>
      <p:bldP spid="14" grpId="0"/>
      <p:bldP spid="1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8006-4B03-4AD7-9693-48314FDA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99247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KEY A COST TRANSFER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5B9B0-AF1C-4D9C-8848-DA4EAE800A4D}"/>
              </a:ext>
            </a:extLst>
          </p:cNvPr>
          <p:cNvSpPr txBox="1"/>
          <p:nvPr/>
        </p:nvSpPr>
        <p:spPr>
          <a:xfrm>
            <a:off x="1380565" y="1408389"/>
            <a:ext cx="88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COST TRANSFER IS TO BE EVENLY DISTRIBUTED THROUGHOUT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PAYROLLS,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 DISTRIBUTE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CREDIT BUTTON CAN BE USED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A1CE0F-86A7-4475-9EBB-7AA4C4C77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518" y="2030558"/>
            <a:ext cx="2181225" cy="314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7D96E2-14F3-48CF-856A-F4B5C704608C}"/>
              </a:ext>
            </a:extLst>
          </p:cNvPr>
          <p:cNvSpPr txBox="1"/>
          <p:nvPr/>
        </p:nvSpPr>
        <p:spPr>
          <a:xfrm rot="10800000" flipH="1" flipV="1">
            <a:off x="1308906" y="2492223"/>
            <a:ext cx="4993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WILL EVENLY DISTRIBUTE THE FUNDS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248062-1846-431C-B539-28D9E7686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741" y="2393577"/>
            <a:ext cx="3845579" cy="234028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E85F125-34DE-4DB8-A768-9CED50618FF8}"/>
              </a:ext>
            </a:extLst>
          </p:cNvPr>
          <p:cNvSpPr/>
          <p:nvPr/>
        </p:nvSpPr>
        <p:spPr>
          <a:xfrm>
            <a:off x="8593569" y="4507454"/>
            <a:ext cx="473337" cy="22591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D3E282-BB11-4A00-A28A-47F37C26A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2496" y="2977179"/>
            <a:ext cx="2102610" cy="344765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0AD08D2-74A4-471C-8D78-3D1E4A1772AA}"/>
              </a:ext>
            </a:extLst>
          </p:cNvPr>
          <p:cNvSpPr/>
          <p:nvPr/>
        </p:nvSpPr>
        <p:spPr>
          <a:xfrm>
            <a:off x="2568002" y="3027130"/>
            <a:ext cx="1116492" cy="55068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BB3B059-CDA6-4FD9-B3EC-4681078B57B0}"/>
              </a:ext>
            </a:extLst>
          </p:cNvPr>
          <p:cNvSpPr/>
          <p:nvPr/>
        </p:nvSpPr>
        <p:spPr>
          <a:xfrm>
            <a:off x="2003225" y="4303059"/>
            <a:ext cx="1681269" cy="217172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EFB0A3-CD6F-4E82-A12C-2ABF4DC9F9EE}"/>
              </a:ext>
            </a:extLst>
          </p:cNvPr>
          <p:cNvSpPr txBox="1"/>
          <p:nvPr/>
        </p:nvSpPr>
        <p:spPr>
          <a:xfrm>
            <a:off x="5450542" y="4814047"/>
            <a:ext cx="314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JUSTIFICATION (NOTE)</a:t>
            </a:r>
          </a:p>
          <a:p>
            <a:r>
              <a:rPr lang="en-US" dirty="0"/>
              <a:t>CLICK PROCEED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F0BF6C-37E8-4C40-AFD5-DBE7322842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9595" y="5352736"/>
            <a:ext cx="5906681" cy="1128998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BE029BA-CC70-4D68-BA94-9566069F7404}"/>
              </a:ext>
            </a:extLst>
          </p:cNvPr>
          <p:cNvSpPr/>
          <p:nvPr/>
        </p:nvSpPr>
        <p:spPr>
          <a:xfrm>
            <a:off x="8398895" y="6176681"/>
            <a:ext cx="565812" cy="35509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543B201-F552-4A6C-A59B-C7753FE136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22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23"/>
    </mc:Choice>
    <mc:Fallback>
      <p:transition spd="slow" advTm="3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7" grpId="0"/>
      <p:bldP spid="11" grpId="0" animBg="1"/>
      <p:bldP spid="17" grpId="0" animBg="1"/>
      <p:bldP spid="20" grpId="0" animBg="1"/>
      <p:bldP spid="21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8006-4B03-4AD7-9693-48314FDA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99247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KEY A COST TRANSFER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601536-BC57-4168-B279-CE6F497A0201}"/>
              </a:ext>
            </a:extLst>
          </p:cNvPr>
          <p:cNvSpPr txBox="1"/>
          <p:nvPr/>
        </p:nvSpPr>
        <p:spPr>
          <a:xfrm>
            <a:off x="1710466" y="1766688"/>
            <a:ext cx="743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THE COST TRANSFER NEEDS TO BE DISPERSED WITH A DIFFERENT AMOUNT EACH PAYPERIOD THEN YOU MUST KEY THEM INDIVIDUALLY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70581-7906-42B6-ADB2-A4F4D57F4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833" y="1436236"/>
            <a:ext cx="1389530" cy="5033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01AE37-E3B7-444B-BCE0-7E9CF9E8F36D}"/>
              </a:ext>
            </a:extLst>
          </p:cNvPr>
          <p:cNvSpPr txBox="1"/>
          <p:nvPr/>
        </p:nvSpPr>
        <p:spPr>
          <a:xfrm>
            <a:off x="1710466" y="3130474"/>
            <a:ext cx="5308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THE COST TRANSFER IS FULLY DEFINED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KEY THE JUSTIFICATION (NOTE)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CLICK PROCEED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CLICK PROCEED AGAIN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0DD6F1-0889-4340-A342-29716044C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66" y="4392986"/>
            <a:ext cx="7496175" cy="151447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E66A0C1-1ABA-4052-BC61-D8919FDBBEB1}"/>
              </a:ext>
            </a:extLst>
          </p:cNvPr>
          <p:cNvSpPr/>
          <p:nvPr/>
        </p:nvSpPr>
        <p:spPr>
          <a:xfrm>
            <a:off x="3924745" y="5497158"/>
            <a:ext cx="656216" cy="41030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2CC19C7-1DA1-47F3-8D3A-F608C4E15834}"/>
              </a:ext>
            </a:extLst>
          </p:cNvPr>
          <p:cNvSpPr/>
          <p:nvPr/>
        </p:nvSpPr>
        <p:spPr>
          <a:xfrm>
            <a:off x="9699811" y="1391412"/>
            <a:ext cx="1175273" cy="50910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54C17A-8B06-4DD9-BA8B-089D4696E7F2}"/>
              </a:ext>
            </a:extLst>
          </p:cNvPr>
          <p:cNvCxnSpPr>
            <a:cxnSpLocks/>
          </p:cNvCxnSpPr>
          <p:nvPr/>
        </p:nvCxnSpPr>
        <p:spPr>
          <a:xfrm flipH="1">
            <a:off x="10668000" y="4249271"/>
            <a:ext cx="2070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E4468A-6C59-4E89-B3ED-67EF7E7F1E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068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49"/>
    </mc:Choice>
    <mc:Fallback>
      <p:transition spd="slow" advTm="29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8923C1-AC54-45FC-BBF7-C35B2A876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30" y="581471"/>
            <a:ext cx="10994315" cy="5795661"/>
          </a:xfrm>
          <a:prstGeom prst="rect">
            <a:avLst/>
          </a:prstGeom>
        </p:spPr>
      </p:pic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D7F65503-D3FC-46F3-A368-32360E3B6CCF}"/>
              </a:ext>
            </a:extLst>
          </p:cNvPr>
          <p:cNvSpPr/>
          <p:nvPr/>
        </p:nvSpPr>
        <p:spPr>
          <a:xfrm>
            <a:off x="3334866" y="986121"/>
            <a:ext cx="5764306" cy="1532965"/>
          </a:xfrm>
          <a:prstGeom prst="irregularSeal2">
            <a:avLst/>
          </a:prstGeom>
          <a:noFill/>
          <a:ln>
            <a:solidFill>
              <a:srgbClr val="73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12D9BB-B317-4D96-A9DD-A078E4DEAF80}"/>
              </a:ext>
            </a:extLst>
          </p:cNvPr>
          <p:cNvSpPr/>
          <p:nvPr/>
        </p:nvSpPr>
        <p:spPr>
          <a:xfrm>
            <a:off x="5468464" y="6104968"/>
            <a:ext cx="322729" cy="2881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E96A98-8C79-4EAB-BC82-B9E7BC6E4AFD}"/>
              </a:ext>
            </a:extLst>
          </p:cNvPr>
          <p:cNvSpPr/>
          <p:nvPr/>
        </p:nvSpPr>
        <p:spPr>
          <a:xfrm>
            <a:off x="5728438" y="6104968"/>
            <a:ext cx="753036" cy="2881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0994A-3545-4846-B18D-316B9C1C7CE1}"/>
              </a:ext>
            </a:extLst>
          </p:cNvPr>
          <p:cNvSpPr txBox="1"/>
          <p:nvPr/>
        </p:nvSpPr>
        <p:spPr>
          <a:xfrm>
            <a:off x="3944471" y="4464425"/>
            <a:ext cx="2765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NOTICE THE COST TRANSFER IS NOW ON THE FORM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3058F88-2C41-4E44-8470-209FF37EB3F8}"/>
              </a:ext>
            </a:extLst>
          </p:cNvPr>
          <p:cNvSpPr/>
          <p:nvPr/>
        </p:nvSpPr>
        <p:spPr>
          <a:xfrm>
            <a:off x="4132730" y="4105824"/>
            <a:ext cx="3074894" cy="164951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F594C54-6C6F-4C01-A479-53B1D78256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43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39"/>
    </mc:Choice>
    <mc:Fallback>
      <p:transition spd="slow" advTm="1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6A4F1-B581-41D7-A409-163C187E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06016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 PAGE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2686E2-2645-4681-BE33-E0CFA33AC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28991" y="1315616"/>
            <a:ext cx="11134019" cy="4792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36697-5D0D-43E2-A044-4C7B03687D6C}"/>
              </a:ext>
            </a:extLst>
          </p:cNvPr>
          <p:cNvSpPr txBox="1"/>
          <p:nvPr/>
        </p:nvSpPr>
        <p:spPr>
          <a:xfrm>
            <a:off x="10403633" y="1595529"/>
            <a:ext cx="1259377" cy="2293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476D4-1516-4BB8-B049-4CF1B096B1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18512" b="55638"/>
          <a:stretch/>
        </p:blipFill>
        <p:spPr>
          <a:xfrm>
            <a:off x="5551714" y="2134884"/>
            <a:ext cx="4599992" cy="21292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7D8233-03EF-4FE3-A320-25D3F468A476}"/>
              </a:ext>
            </a:extLst>
          </p:cNvPr>
          <p:cNvSpPr/>
          <p:nvPr/>
        </p:nvSpPr>
        <p:spPr>
          <a:xfrm>
            <a:off x="8920064" y="2892490"/>
            <a:ext cx="1483569" cy="144624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33F63F6-1F75-4253-8898-FA5D7A591A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87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7"/>
    </mc:Choice>
    <mc:Fallback xmlns="">
      <p:transition spd="slow" advTm="1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50DA-80CA-458A-A002-0953D960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543" y="706009"/>
            <a:ext cx="7582211" cy="1449361"/>
          </a:xfrm>
          <a:noFill/>
          <a:ln w="73025">
            <a:solidFill>
              <a:srgbClr val="B489D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CONGRATULATIONS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PRE-REVIEW COMPLETE!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36D67-96B2-4A7C-B185-2E5CE364E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607912"/>
            <a:ext cx="9872871" cy="2981131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 IN OFTEN TO CONFIRM CERTIFICATION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REMINDERS WILL BE SENT AT 3, 2 AND 1 WEEK PRIOR TO PERIOD END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NOTIFY YOUR DEPARTMENTAL EFFORT CORRDINATOR IF YOU HAVE QUESTIONS ABOUT THE EFFORT PROCESS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EMAIL ERS HELP DESK WITH ANY UPDATES, CHANGES OR QUESTIONS YOU MAY HAVE WITH THE EFFORT SYSTEM</a:t>
            </a:r>
          </a:p>
          <a:p>
            <a:pPr marL="45720" indent="0" algn="ctr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ERSHELPDESK@ECU.EDU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135845E-C049-47B3-A02C-88F7E9A353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3"/>
    </mc:Choice>
    <mc:Fallback xmlns="">
      <p:transition spd="slow" advTm="33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1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1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1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A5A5-92AC-449B-BF70-D3D29AB4A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 IN: 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https://ers.ecu.edu/GenericERS/custom/index.jsp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38A827-8175-4653-BCEF-E4B90AAF40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143000" y="2271306"/>
            <a:ext cx="4754563" cy="359491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64B9B-0832-48A7-B4BA-F72AF404C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4120" y="3240670"/>
            <a:ext cx="3922900" cy="16561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SAME USER ID AND PASSWORD AS PIRATE PORT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OFF CAMPUS- MUST HAVE </a:t>
            </a:r>
            <a:r>
              <a:rPr lang="en-US" u="sng" dirty="0"/>
              <a:t>VPN</a:t>
            </a:r>
            <a:r>
              <a:rPr lang="en-US" dirty="0"/>
              <a:t> TO LOGIN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352B84D-8514-4972-9182-577C992D03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2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82"/>
    </mc:Choice>
    <mc:Fallback>
      <p:transition spd="slow" advTm="30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6A4F1-B581-41D7-A409-163C187EE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706016"/>
          </a:xfrm>
        </p:spPr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 PAGE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2686E2-2645-4681-BE33-E0CFA33AC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63675" y="1315616"/>
            <a:ext cx="11339548" cy="4792823"/>
          </a:xfrm>
          <a:prstGeom prst="rect">
            <a:avLst/>
          </a:prstGeom>
          <a:ln>
            <a:solidFill>
              <a:srgbClr val="B489DF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36697-5D0D-43E2-A044-4C7B03687D6C}"/>
              </a:ext>
            </a:extLst>
          </p:cNvPr>
          <p:cNvSpPr txBox="1"/>
          <p:nvPr/>
        </p:nvSpPr>
        <p:spPr>
          <a:xfrm>
            <a:off x="10403633" y="1614193"/>
            <a:ext cx="1259377" cy="2293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7188B0-9361-4F83-AABD-82E6C4F569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930" b="38629"/>
          <a:stretch/>
        </p:blipFill>
        <p:spPr>
          <a:xfrm>
            <a:off x="5408789" y="2021632"/>
            <a:ext cx="3921824" cy="241040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198DC26-7FED-41DA-81E2-B02CA6B85430}"/>
              </a:ext>
            </a:extLst>
          </p:cNvPr>
          <p:cNvSpPr/>
          <p:nvPr/>
        </p:nvSpPr>
        <p:spPr>
          <a:xfrm>
            <a:off x="6680718" y="3712027"/>
            <a:ext cx="2649895" cy="7200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71203-AAC6-4B96-91BB-101369D1C911}"/>
              </a:ext>
            </a:extLst>
          </p:cNvPr>
          <p:cNvSpPr txBox="1"/>
          <p:nvPr/>
        </p:nvSpPr>
        <p:spPr>
          <a:xfrm>
            <a:off x="7369701" y="4760365"/>
            <a:ext cx="2387704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B489D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CLICK ON NUMBER IN CURRENT PENDING NON-CRITICAL BOX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55CDA49-166F-4592-B4B1-7333DA53AB36}"/>
              </a:ext>
            </a:extLst>
          </p:cNvPr>
          <p:cNvSpPr/>
          <p:nvPr/>
        </p:nvSpPr>
        <p:spPr>
          <a:xfrm rot="10800000">
            <a:off x="8767818" y="4189436"/>
            <a:ext cx="307911" cy="354572"/>
          </a:xfrm>
          <a:prstGeom prst="downArrow">
            <a:avLst/>
          </a:prstGeom>
          <a:solidFill>
            <a:srgbClr val="B489DF"/>
          </a:solidFill>
          <a:ln>
            <a:gradFill>
              <a:gsLst>
                <a:gs pos="0">
                  <a:srgbClr val="B489D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61517C8-7508-4F0F-9C59-03B9E4AEBE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91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28"/>
    </mc:Choice>
    <mc:Fallback>
      <p:transition spd="slow" advTm="4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4A489-9EC1-4938-ADDF-8DBF6301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45976"/>
          </a:xfrm>
        </p:spPr>
        <p:txBody>
          <a:bodyPr/>
          <a:lstStyle/>
          <a:p>
            <a:pPr algn="ctr"/>
            <a:r>
              <a:rPr lang="en-US" dirty="0"/>
              <a:t>FORMS PENDING PRE-REVIEW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C32344-1A3D-4BD6-91D1-152B7B70B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71583" y="1455577"/>
            <a:ext cx="9995169" cy="4640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97E135-C4DC-4968-B77E-D78EDE85F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66" y="2529828"/>
            <a:ext cx="1054797" cy="899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5EE084-1A07-4EEC-BC67-7DE1F55F13A1}"/>
              </a:ext>
            </a:extLst>
          </p:cNvPr>
          <p:cNvSpPr txBox="1"/>
          <p:nvPr/>
        </p:nvSpPr>
        <p:spPr>
          <a:xfrm>
            <a:off x="902292" y="3406457"/>
            <a:ext cx="1507344" cy="369332"/>
          </a:xfrm>
          <a:prstGeom prst="rect">
            <a:avLst/>
          </a:prstGeom>
          <a:solidFill>
            <a:srgbClr val="B489D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Click edit icon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5C79455-FBC4-4081-A848-67B9517E1E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33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85"/>
    </mc:Choice>
    <mc:Fallback>
      <p:transition spd="slow" advTm="27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FEF8F-35AB-4814-A8AF-5CFFA1AF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55306"/>
          </a:xfrm>
        </p:spPr>
        <p:txBody>
          <a:bodyPr/>
          <a:lstStyle/>
          <a:p>
            <a:pPr algn="ctr"/>
            <a:r>
              <a:rPr lang="en-US" dirty="0"/>
              <a:t>PRE-REVIEW SCREEN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196E76-6387-4413-95F6-5C28097DB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69424" y="1580444"/>
            <a:ext cx="9622671" cy="484293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5E03997-3B64-494A-8843-5F1ACB669ECA}"/>
              </a:ext>
            </a:extLst>
          </p:cNvPr>
          <p:cNvSpPr/>
          <p:nvPr/>
        </p:nvSpPr>
        <p:spPr>
          <a:xfrm>
            <a:off x="3331029" y="1558215"/>
            <a:ext cx="5756987" cy="126896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BAF240-ED38-4E52-9475-FB13BAD8B222}"/>
              </a:ext>
            </a:extLst>
          </p:cNvPr>
          <p:cNvSpPr/>
          <p:nvPr/>
        </p:nvSpPr>
        <p:spPr>
          <a:xfrm>
            <a:off x="4795934" y="2754548"/>
            <a:ext cx="2659226" cy="37633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A8F497-75D3-456D-A0CC-9FDCAA3EC410}"/>
              </a:ext>
            </a:extLst>
          </p:cNvPr>
          <p:cNvSpPr/>
          <p:nvPr/>
        </p:nvSpPr>
        <p:spPr>
          <a:xfrm>
            <a:off x="1232102" y="2431722"/>
            <a:ext cx="3078641" cy="248551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3AA192-2371-467B-9B06-745A6010D8FC}"/>
              </a:ext>
            </a:extLst>
          </p:cNvPr>
          <p:cNvSpPr/>
          <p:nvPr/>
        </p:nvSpPr>
        <p:spPr>
          <a:xfrm>
            <a:off x="10015951" y="2219910"/>
            <a:ext cx="876144" cy="101859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B0DDB9-6A60-4724-8573-C0F5E24DC4B7}"/>
              </a:ext>
            </a:extLst>
          </p:cNvPr>
          <p:cNvSpPr/>
          <p:nvPr/>
        </p:nvSpPr>
        <p:spPr>
          <a:xfrm>
            <a:off x="9397184" y="2830113"/>
            <a:ext cx="1550897" cy="1993814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C9D81B-4D8E-47CF-8EBC-1F48231EC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323" y="2069258"/>
            <a:ext cx="4972050" cy="2847975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9AC7357-53AD-4DB7-B880-F1B3AD07E3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50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31"/>
    </mc:Choice>
    <mc:Fallback>
      <p:transition spd="slow" advTm="8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FEF8F-35AB-4814-A8AF-5CFFA1AF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55306"/>
          </a:xfrm>
        </p:spPr>
        <p:txBody>
          <a:bodyPr/>
          <a:lstStyle/>
          <a:p>
            <a:pPr algn="ctr"/>
            <a:r>
              <a:rPr lang="en-US" dirty="0"/>
              <a:t>PRE-REVIEW SCREEN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196E76-6387-4413-95F6-5C28097DB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69424" y="1580444"/>
            <a:ext cx="9622671" cy="48429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26AA463-4878-4611-98D1-F7A6D509ACFA}"/>
              </a:ext>
            </a:extLst>
          </p:cNvPr>
          <p:cNvSpPr/>
          <p:nvPr/>
        </p:nvSpPr>
        <p:spPr>
          <a:xfrm>
            <a:off x="1417739" y="4395831"/>
            <a:ext cx="780177" cy="411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08AF5-4C0F-457F-99D0-2D7B42D7283A}"/>
              </a:ext>
            </a:extLst>
          </p:cNvPr>
          <p:cNvSpPr txBox="1"/>
          <p:nvPr/>
        </p:nvSpPr>
        <p:spPr>
          <a:xfrm>
            <a:off x="2483141" y="4077050"/>
            <a:ext cx="2927758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9751CB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SEE SPONSORED GRANT FUND NUMBER?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ACCOUNT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081E5B3-DB3E-411C-B587-9033D79E3B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366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98"/>
    </mc:Choice>
    <mc:Fallback>
      <p:transition spd="slow" advTm="2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6DCF-8739-4C27-A623-FF95D74F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23013"/>
          </a:xfrm>
        </p:spPr>
        <p:txBody>
          <a:bodyPr/>
          <a:lstStyle/>
          <a:p>
            <a:pPr algn="ctr"/>
            <a:r>
              <a:rPr lang="en-US" dirty="0"/>
              <a:t>HOW TO ADD AN ACCOUNT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90F44-D473-48CD-BBA2-9F88A55DC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8546" y="1655121"/>
            <a:ext cx="3099548" cy="177388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1.SELECT SPONSORED    ACCOUNT</a:t>
            </a:r>
          </a:p>
          <a:p>
            <a:pPr marL="4572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2.KEY IN FUND GRANT NUMBER</a:t>
            </a:r>
          </a:p>
          <a:p>
            <a:pPr marL="4572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3.CLICK CONTINUE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0D8F91-F3E9-4AB3-A29D-4243B7BA0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1302" y="1629867"/>
            <a:ext cx="3418915" cy="748553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4.CLICK DROP DOWN BOX “SELECT AN ACCOUNT”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C6EFA-E685-414D-B50F-EC624E4C5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09" y="3561981"/>
            <a:ext cx="3099548" cy="2066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A5BE82-9EFF-402E-92A1-71C73F86E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6542" y="2368618"/>
            <a:ext cx="3418915" cy="1450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90DDC-1197-4312-9529-18F755E2AF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76" t="40915" r="41838" b="34665"/>
          <a:stretch/>
        </p:blipFill>
        <p:spPr>
          <a:xfrm>
            <a:off x="8012164" y="2378420"/>
            <a:ext cx="2885544" cy="14959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AAAD27-1433-470D-B625-700F294FDE43}"/>
              </a:ext>
            </a:extLst>
          </p:cNvPr>
          <p:cNvSpPr txBox="1"/>
          <p:nvPr/>
        </p:nvSpPr>
        <p:spPr>
          <a:xfrm>
            <a:off x="8117458" y="1629867"/>
            <a:ext cx="2641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5.CLICK ON CORRECT GRANT FUND NUMBER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3F8B3-1E5A-437F-A320-9E884B01ADD7}"/>
              </a:ext>
            </a:extLst>
          </p:cNvPr>
          <p:cNvSpPr txBox="1"/>
          <p:nvPr/>
        </p:nvSpPr>
        <p:spPr>
          <a:xfrm>
            <a:off x="6481370" y="4014767"/>
            <a:ext cx="26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6.CLICK ADD ACCOUNT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89C55C-D4E3-4EDE-B87F-095C32431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3319" y="4433463"/>
            <a:ext cx="2353796" cy="202303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6BF4EB1-880A-4F6D-A5B0-E3DA8691F309}"/>
              </a:ext>
            </a:extLst>
          </p:cNvPr>
          <p:cNvSpPr/>
          <p:nvPr/>
        </p:nvSpPr>
        <p:spPr>
          <a:xfrm>
            <a:off x="7627172" y="6088828"/>
            <a:ext cx="699247" cy="3122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DD38255-BFE3-4CA6-B395-01DBD13DB5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14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67"/>
    </mc:Choice>
    <mc:Fallback>
      <p:transition spd="slow" advTm="23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uiExpand="1" build="p"/>
      <p:bldP spid="5" grpId="0" build="p"/>
      <p:bldP spid="9" grpId="0"/>
      <p:bldP spid="12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6DCF-8739-4C27-A623-FF95D74F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23013"/>
          </a:xfrm>
        </p:spPr>
        <p:txBody>
          <a:bodyPr/>
          <a:lstStyle/>
          <a:p>
            <a:pPr algn="ctr"/>
            <a:r>
              <a:rPr lang="en-US" dirty="0"/>
              <a:t>HOW TO ADD AN ACCOUNT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C9CBE2-6B90-4EA1-A7E7-A7617C734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1807" y="2059458"/>
            <a:ext cx="7928386" cy="41889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56ACFD-79AA-4C94-A13D-64C04BE013AF}"/>
              </a:ext>
            </a:extLst>
          </p:cNvPr>
          <p:cNvSpPr txBox="1"/>
          <p:nvPr/>
        </p:nvSpPr>
        <p:spPr>
          <a:xfrm>
            <a:off x="510988" y="3252395"/>
            <a:ext cx="1712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ACCOUNT IS ADDED TO FORM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CLICK SAVE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02C55F-18A7-4861-BE1C-3D238629D210}"/>
              </a:ext>
            </a:extLst>
          </p:cNvPr>
          <p:cNvSpPr/>
          <p:nvPr/>
        </p:nvSpPr>
        <p:spPr>
          <a:xfrm>
            <a:off x="6009041" y="5988424"/>
            <a:ext cx="275216" cy="259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606E81-32BB-411F-AFA3-0E1F1401F0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693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14"/>
    </mc:Choice>
    <mc:Fallback>
      <p:transition spd="slow" advTm="11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8006-4B03-4AD7-9693-48314FDA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KEY A COST TRANSFER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498264-2CB1-42BA-87B7-28E5B5DAA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94768" y="1891553"/>
            <a:ext cx="10835519" cy="40136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B9C10C9-81BA-4744-9768-D69FA96FD421}"/>
              </a:ext>
            </a:extLst>
          </p:cNvPr>
          <p:cNvSpPr/>
          <p:nvPr/>
        </p:nvSpPr>
        <p:spPr>
          <a:xfrm>
            <a:off x="7455159" y="3500717"/>
            <a:ext cx="1004047" cy="2476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F43A49-8859-4F83-A208-7E595287FDFD}"/>
              </a:ext>
            </a:extLst>
          </p:cNvPr>
          <p:cNvSpPr txBox="1"/>
          <p:nvPr/>
        </p:nvSpPr>
        <p:spPr>
          <a:xfrm>
            <a:off x="6265542" y="4490054"/>
            <a:ext cx="3383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EITHER $0.00 OR 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TEXT BOX WILL OPEN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75E43C-A47A-40DE-BF2D-791E796AE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0981" y="4032854"/>
            <a:ext cx="1038225" cy="4572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60C1089-C124-4073-8DF1-F84ADBBA81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393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92"/>
    </mc:Choice>
    <mc:Fallback>
      <p:transition spd="slow" advTm="16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8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0.5|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9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3.4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3|0.4|7.6|0.5|17.1|0.5|9.4|0.4|8.4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.7|4.5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3|1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2.8|0.8|6.8"/>
</p:tagLst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721</TotalTime>
  <Words>453</Words>
  <Application>Microsoft Office PowerPoint</Application>
  <PresentationFormat>Widescreen</PresentationFormat>
  <Paragraphs>68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Corbel</vt:lpstr>
      <vt:lpstr>Tahoma</vt:lpstr>
      <vt:lpstr>Wingdings</vt:lpstr>
      <vt:lpstr>Basis</vt:lpstr>
      <vt:lpstr>E.R.S. Effort Reporting SYSTEM</vt:lpstr>
      <vt:lpstr>LOG IN: https://ers.ecu.edu/GenericERS/custom/index.jsp </vt:lpstr>
      <vt:lpstr>HOME PAGE</vt:lpstr>
      <vt:lpstr>FORMS PENDING PRE-REVIEW</vt:lpstr>
      <vt:lpstr>PRE-REVIEW SCREEN</vt:lpstr>
      <vt:lpstr>PRE-REVIEW SCREEN</vt:lpstr>
      <vt:lpstr>HOW TO ADD AN ACCOUNT</vt:lpstr>
      <vt:lpstr>HOW TO ADD AN ACCOUNT</vt:lpstr>
      <vt:lpstr>HOW TO KEY A COST TRANSFER</vt:lpstr>
      <vt:lpstr>HOW TO KEY A COST TRANSFER</vt:lpstr>
      <vt:lpstr>HOW TO KEY A COST TRANSFER</vt:lpstr>
      <vt:lpstr>HOW TO KEY A COST TRANSFER</vt:lpstr>
      <vt:lpstr>HOW TO KEY A COST TRANSFER</vt:lpstr>
      <vt:lpstr>HOW TO KEY A COST TRANSFER</vt:lpstr>
      <vt:lpstr>HOW TO KEY A COST TRANSFER</vt:lpstr>
      <vt:lpstr>PowerPoint Presentation</vt:lpstr>
      <vt:lpstr>HOME PAGE</vt:lpstr>
      <vt:lpstr>CONGRATULATIONS  PRE-REVIEW COMPLETE!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Williamson, Elizabeth</dc:creator>
  <cp:lastModifiedBy>Williamson, Elizabeth</cp:lastModifiedBy>
  <cp:revision>80</cp:revision>
  <dcterms:created xsi:type="dcterms:W3CDTF">2018-08-30T12:55:14Z</dcterms:created>
  <dcterms:modified xsi:type="dcterms:W3CDTF">2020-12-02T21:24:44Z</dcterms:modified>
</cp:coreProperties>
</file>