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2" r:id="rId2"/>
    <p:sldId id="297" r:id="rId3"/>
    <p:sldId id="263" r:id="rId4"/>
    <p:sldId id="298" r:id="rId5"/>
    <p:sldId id="299" r:id="rId6"/>
    <p:sldId id="300" r:id="rId7"/>
    <p:sldId id="301" r:id="rId8"/>
    <p:sldId id="302" r:id="rId9"/>
    <p:sldId id="303" r:id="rId10"/>
    <p:sldId id="304" r:id="rId11"/>
    <p:sldId id="305" r:id="rId12"/>
    <p:sldId id="324" r:id="rId13"/>
    <p:sldId id="306" r:id="rId14"/>
    <p:sldId id="307" r:id="rId15"/>
    <p:sldId id="295" r:id="rId16"/>
    <p:sldId id="309" r:id="rId17"/>
    <p:sldId id="310" r:id="rId18"/>
    <p:sldId id="311" r:id="rId19"/>
    <p:sldId id="313" r:id="rId20"/>
    <p:sldId id="314" r:id="rId21"/>
    <p:sldId id="315" r:id="rId22"/>
    <p:sldId id="316" r:id="rId23"/>
    <p:sldId id="317" r:id="rId24"/>
    <p:sldId id="318" r:id="rId25"/>
    <p:sldId id="319" r:id="rId26"/>
    <p:sldId id="321" r:id="rId27"/>
    <p:sldId id="322" r:id="rId28"/>
    <p:sldId id="32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a:srgbClr val="FFFF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0"/>
    <p:restoredTop sz="66834" autoAdjust="0"/>
  </p:normalViewPr>
  <p:slideViewPr>
    <p:cSldViewPr snapToGrid="0" snapToObjects="1">
      <p:cViewPr varScale="1">
        <p:scale>
          <a:sx n="57" d="100"/>
          <a:sy n="57" d="100"/>
        </p:scale>
        <p:origin x="2122"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A79304-4BB7-47B1-806E-30C05A872D1C}" type="datetimeFigureOut">
              <a:rPr lang="en-US" smtClean="0"/>
              <a:t>6/27/2023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B18253-50C8-440E-A44C-8B2A79072A64}" type="slidenum">
              <a:rPr lang="en-US" smtClean="0"/>
              <a:t>‹#›</a:t>
            </a:fld>
            <a:endParaRPr lang="en-US"/>
          </a:p>
        </p:txBody>
      </p:sp>
    </p:spTree>
    <p:extLst>
      <p:ext uri="{BB962C8B-B14F-4D97-AF65-F5344CB8AC3E}">
        <p14:creationId xmlns:p14="http://schemas.microsoft.com/office/powerpoint/2010/main" val="19239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u.ospreycompliancesuite.com/coiriskmanag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oric@ecu.edu"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mailto:ecuexportcontrols@ecu.ed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Hello and welcome to the first training video from the Office of Research Integrity and Compliance concerning conflicts of interest.  This short video will define the categories of conflicts, highlight the differences between types of conflicts, and discuss how our office assists you in managing your conflicts.</a:t>
            </a:r>
          </a:p>
          <a:p>
            <a:pPr marL="22860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DA47E-2F97-416F-86DC-82C85F3A8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51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three activities or relationships are not permitted unless a management plan is in place. Category three conflicts include, but are not limited to: </a:t>
            </a:r>
          </a:p>
          <a:p>
            <a:r>
              <a:rPr lang="en-US" sz="1200" dirty="0"/>
              <a:t>Conducting research using technology that is owned by you or an entity where you or a family member have equity or hold an executive position</a:t>
            </a:r>
          </a:p>
          <a:p>
            <a:r>
              <a:rPr lang="en-US" sz="1200" dirty="0"/>
              <a:t>Receiving grant or contract funding for University research from an entity where you or an immediate family member have equity or ownership</a:t>
            </a:r>
          </a:p>
          <a:p>
            <a:r>
              <a:rPr lang="en-US" sz="1200" dirty="0"/>
              <a:t>Assigning students, post-doctoral fellows, or other trainees to University research projects sponsored by an entity where you or an immediate family member have equity or ownership</a:t>
            </a:r>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10</a:t>
            </a:fld>
            <a:endParaRPr lang="en-US"/>
          </a:p>
        </p:txBody>
      </p:sp>
    </p:spTree>
    <p:extLst>
      <p:ext uri="{BB962C8B-B14F-4D97-AF65-F5344CB8AC3E}">
        <p14:creationId xmlns:p14="http://schemas.microsoft.com/office/powerpoint/2010/main" val="131002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these activities allowed with an approved management plan? </a:t>
            </a:r>
            <a:r>
              <a:rPr lang="en-US" sz="1200" dirty="0"/>
              <a:t>These activities or relationships present obvious opportunities for bias, and</a:t>
            </a:r>
            <a:r>
              <a:rPr lang="en-US" sz="800" dirty="0"/>
              <a:t> m</a:t>
            </a:r>
            <a:r>
              <a:rPr lang="en-US" sz="1200" dirty="0"/>
              <a:t>anagement strategies that mitigate this bias are required for University research to be approved.  As these conflicts are almost always related to sponsored research, these conflicts will be disclosed to our office when you complete your Project Specific Disclosure form.  </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11</a:t>
            </a:fld>
            <a:endParaRPr lang="en-US"/>
          </a:p>
        </p:txBody>
      </p:sp>
    </p:spTree>
    <p:extLst>
      <p:ext uri="{BB962C8B-B14F-4D97-AF65-F5344CB8AC3E}">
        <p14:creationId xmlns:p14="http://schemas.microsoft.com/office/powerpoint/2010/main" val="422370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four activities are not allowed under any circumstance. Category four conflicts include, but are not limited to:</a:t>
            </a:r>
          </a:p>
          <a:p>
            <a:r>
              <a:rPr lang="en-US" sz="1200" dirty="0"/>
              <a:t>Referring University business to entities where you or an immediate family member have a financial interest</a:t>
            </a:r>
          </a:p>
          <a:p>
            <a:r>
              <a:rPr lang="en-US" sz="1200" dirty="0"/>
              <a:t>Negotiating contracts on behalf of the university where you derive a direct benefit</a:t>
            </a:r>
          </a:p>
          <a:p>
            <a:r>
              <a:rPr lang="en-US" sz="1200" dirty="0"/>
              <a:t>Soliciting or receiving gifts, favors, rewards, services, or promises in exchange for influencing or attempting to influence University contracts</a:t>
            </a:r>
            <a:endParaRPr lang="en-US" sz="800" dirty="0"/>
          </a:p>
          <a:p>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12</a:t>
            </a:fld>
            <a:endParaRPr lang="en-US"/>
          </a:p>
        </p:txBody>
      </p:sp>
    </p:spTree>
    <p:extLst>
      <p:ext uri="{BB962C8B-B14F-4D97-AF65-F5344CB8AC3E}">
        <p14:creationId xmlns:p14="http://schemas.microsoft.com/office/powerpoint/2010/main" val="903596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four activities are not allowed under any circumstance. Category four conflicts include, but are not limited to:</a:t>
            </a:r>
          </a:p>
          <a:p>
            <a:r>
              <a:rPr lang="en-US" sz="1200" dirty="0"/>
              <a:t>Associating your name with ECU to try and financially profit from the University’s name or reputation</a:t>
            </a:r>
          </a:p>
          <a:p>
            <a:r>
              <a:rPr lang="en-US" sz="1200" dirty="0"/>
              <a:t>Unauthorized use of information acquired in connection with your ECU responsibilities</a:t>
            </a:r>
          </a:p>
          <a:p>
            <a:r>
              <a:rPr lang="en-US" sz="1200" dirty="0"/>
              <a:t>Signing agreements that assign ECU patents or other intellectual property without prior approval</a:t>
            </a:r>
          </a:p>
          <a:p>
            <a:r>
              <a:rPr lang="en-US" sz="1200" dirty="0"/>
              <a:t>Any other activity that is prohibited by law or ECU policy</a:t>
            </a:r>
          </a:p>
          <a:p>
            <a:endParaRPr lang="en-US" dirty="0"/>
          </a:p>
          <a:p>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13</a:t>
            </a:fld>
            <a:endParaRPr lang="en-US"/>
          </a:p>
        </p:txBody>
      </p:sp>
    </p:spTree>
    <p:extLst>
      <p:ext uri="{BB962C8B-B14F-4D97-AF65-F5344CB8AC3E}">
        <p14:creationId xmlns:p14="http://schemas.microsoft.com/office/powerpoint/2010/main" val="120464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these activities never allowed? Because there is a clear bias that is inextricably present.  In many cases, these relationships violate state law or University policy.   These conflicts </a:t>
            </a:r>
            <a:r>
              <a:rPr lang="en-US" sz="1200" dirty="0"/>
              <a:t>are not manageable and may require you to either divest your interest in the entity or, in the case of sponsored research, remove yourself from the project!</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14</a:t>
            </a:fld>
            <a:endParaRPr lang="en-US"/>
          </a:p>
        </p:txBody>
      </p:sp>
    </p:spTree>
    <p:extLst>
      <p:ext uri="{BB962C8B-B14F-4D97-AF65-F5344CB8AC3E}">
        <p14:creationId xmlns:p14="http://schemas.microsoft.com/office/powerpoint/2010/main" val="4251144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the difference between financial conflicts of interest, conflicts of commitment, and related persons conflicts </a:t>
            </a:r>
          </a:p>
        </p:txBody>
      </p:sp>
      <p:sp>
        <p:nvSpPr>
          <p:cNvPr id="4" name="Slide Number Placeholder 3"/>
          <p:cNvSpPr>
            <a:spLocks noGrp="1"/>
          </p:cNvSpPr>
          <p:nvPr>
            <p:ph type="sldNum" sz="quarter" idx="5"/>
          </p:nvPr>
        </p:nvSpPr>
        <p:spPr/>
        <p:txBody>
          <a:bodyPr/>
          <a:lstStyle/>
          <a:p>
            <a:fld id="{9BB18253-50C8-440E-A44C-8B2A79072A64}" type="slidenum">
              <a:rPr lang="en-US" smtClean="0"/>
              <a:t>15</a:t>
            </a:fld>
            <a:endParaRPr lang="en-US"/>
          </a:p>
        </p:txBody>
      </p:sp>
    </p:spTree>
    <p:extLst>
      <p:ext uri="{BB962C8B-B14F-4D97-AF65-F5344CB8AC3E}">
        <p14:creationId xmlns:p14="http://schemas.microsoft.com/office/powerpoint/2010/main" val="4128258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Times New Roman" panose="02020603050405020304" pitchFamily="18" charset="0"/>
              </a:rPr>
              <a:t>A financial conflict of interest occurs when a financial interest actually, potentially, or has the appearance of biasing your decision-making abilities.  A financial interest is anything of monetary value, whether or not that value is readily ascertainable.  This includes monetary awards and can include stock options, equity, or intellectual property.  However, income from investments that you do not directly control, such as mutual funds, are generally excluded from this definition of financial conflicts of interest.  </a:t>
            </a:r>
            <a:endParaRPr lang="en-US" dirty="0"/>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16</a:t>
            </a:fld>
            <a:endParaRPr lang="en-US"/>
          </a:p>
        </p:txBody>
      </p:sp>
    </p:spTree>
    <p:extLst>
      <p:ext uri="{BB962C8B-B14F-4D97-AF65-F5344CB8AC3E}">
        <p14:creationId xmlns:p14="http://schemas.microsoft.com/office/powerpoint/2010/main" val="314488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Conflicts of commitment are instances when the distribution of time and effort between your University job duties and your participation in activities outside of your University employment are at odds. </a:t>
            </a:r>
            <a:r>
              <a:rPr lang="en-US" sz="1200" dirty="0"/>
              <a:t>External Professional Activities for Pay (EPAP) or other extensions of your professional expertise can create conflicts when:	</a:t>
            </a:r>
          </a:p>
          <a:p>
            <a:r>
              <a:rPr lang="en-US" sz="1200" dirty="0"/>
              <a:t>The pursuit of these activities involve a burdensome investment of time </a:t>
            </a:r>
          </a:p>
          <a:p>
            <a:r>
              <a:rPr lang="en-US" sz="1200" dirty="0"/>
              <a:t>They interfere with the fulfillment of your ECU responsibilities.  </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17</a:t>
            </a:fld>
            <a:endParaRPr lang="en-US"/>
          </a:p>
        </p:txBody>
      </p:sp>
    </p:spTree>
    <p:extLst>
      <p:ext uri="{BB962C8B-B14F-4D97-AF65-F5344CB8AC3E}">
        <p14:creationId xmlns:p14="http://schemas.microsoft.com/office/powerpoint/2010/main" val="19816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Related persons conflicts occur when:</a:t>
            </a:r>
          </a:p>
          <a:p>
            <a:r>
              <a:rPr lang="en-US" sz="1200" dirty="0"/>
              <a:t>Someone you have a relationship with is favored or appears to be favored in instances of evaluation, hiring, or promotion especially on sponsored research projects.</a:t>
            </a:r>
          </a:p>
          <a:p>
            <a:pPr marL="0" indent="0">
              <a:buNone/>
            </a:pPr>
            <a:r>
              <a:rPr lang="en-US" sz="1200" dirty="0"/>
              <a:t>Circumstances that MUST be avoided:</a:t>
            </a:r>
          </a:p>
          <a:p>
            <a:pPr marL="285750" indent="-285750">
              <a:buFont typeface="Arial" panose="020B0604020202020204" pitchFamily="34" charset="0"/>
              <a:buChar char="•"/>
            </a:pPr>
            <a:r>
              <a:rPr lang="en-US" sz="1200" dirty="0"/>
              <a:t>Related persons should supervise each other on a sponsored project without a management plan</a:t>
            </a:r>
          </a:p>
          <a:p>
            <a:pPr marL="285750" indent="-285750">
              <a:buFont typeface="Arial" panose="020B0604020202020204" pitchFamily="34" charset="0"/>
              <a:buChar char="•"/>
            </a:pPr>
            <a:r>
              <a:rPr lang="en-US" sz="1200" dirty="0"/>
              <a:t>A person related to the PI may not be placed on a project if another applicant possesses superior qualifications to the related applicant without adequate justification</a:t>
            </a:r>
          </a:p>
          <a:p>
            <a:pPr marL="285750" indent="-285750">
              <a:buFont typeface="Arial" panose="020B0604020202020204" pitchFamily="34" charset="0"/>
              <a:buChar char="•"/>
            </a:pPr>
            <a:r>
              <a:rPr lang="en-US" sz="1200" dirty="0"/>
              <a:t>Related persons will not be allowed evaluate each other on a sponsored project</a:t>
            </a:r>
          </a:p>
          <a:p>
            <a:pPr marL="0" indent="0">
              <a:buNone/>
            </a:pPr>
            <a:r>
              <a:rPr lang="en-US" sz="1200" dirty="0"/>
              <a:t>If you plan to work on sponsored research with a related person, contact our office.  We can create a management plan that allows for you and the related party to work together while ensuring that any conflicts of interest are managed.  </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18</a:t>
            </a:fld>
            <a:endParaRPr lang="en-US"/>
          </a:p>
        </p:txBody>
      </p:sp>
    </p:spTree>
    <p:extLst>
      <p:ext uri="{BB962C8B-B14F-4D97-AF65-F5344CB8AC3E}">
        <p14:creationId xmlns:p14="http://schemas.microsoft.com/office/powerpoint/2010/main" val="108814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will discuss how conflicts are managed with disclosure forms and management plans</a:t>
            </a:r>
          </a:p>
        </p:txBody>
      </p:sp>
      <p:sp>
        <p:nvSpPr>
          <p:cNvPr id="4" name="Slide Number Placeholder 3"/>
          <p:cNvSpPr>
            <a:spLocks noGrp="1"/>
          </p:cNvSpPr>
          <p:nvPr>
            <p:ph type="sldNum" sz="quarter" idx="5"/>
          </p:nvPr>
        </p:nvSpPr>
        <p:spPr/>
        <p:txBody>
          <a:bodyPr/>
          <a:lstStyle/>
          <a:p>
            <a:fld id="{9BB18253-50C8-440E-A44C-8B2A79072A64}" type="slidenum">
              <a:rPr lang="en-US" smtClean="0"/>
              <a:t>19</a:t>
            </a:fld>
            <a:endParaRPr lang="en-US"/>
          </a:p>
        </p:txBody>
      </p:sp>
    </p:spTree>
    <p:extLst>
      <p:ext uri="{BB962C8B-B14F-4D97-AF65-F5344CB8AC3E}">
        <p14:creationId xmlns:p14="http://schemas.microsoft.com/office/powerpoint/2010/main" val="107909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At the completion of this tutorial, you will be able to:</a:t>
            </a:r>
          </a:p>
          <a:p>
            <a:pPr>
              <a:lnSpc>
                <a:spcPct val="150000"/>
              </a:lnSpc>
            </a:pPr>
            <a:r>
              <a:rPr lang="en-US" sz="1400" dirty="0"/>
              <a:t>Recognize the four Conflicts of Interest Categories</a:t>
            </a:r>
          </a:p>
          <a:p>
            <a:r>
              <a:rPr lang="en-US" sz="1400" dirty="0"/>
              <a:t>Explain the difference between Financial Conflicts of Interest, Conflicts of Commitment, and Related Persons Conflicts</a:t>
            </a:r>
          </a:p>
          <a:p>
            <a:r>
              <a:rPr lang="en-US" sz="1400" dirty="0"/>
              <a:t>Understand the Annual Conflicts of Interest and Export Controls Disclosure, the Notice of Intent to Engage in External Professional Activities for Pay, and the Project Specific Disclosure forms</a:t>
            </a:r>
          </a:p>
          <a:p>
            <a:r>
              <a:rPr lang="en-US" sz="1400" dirty="0"/>
              <a:t>Describe how ORIC creates management plans.</a:t>
            </a:r>
            <a:endParaRPr lang="en-US" sz="1100" u="sng" dirty="0">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a:t>
            </a:fld>
            <a:endParaRPr lang="en-US"/>
          </a:p>
        </p:txBody>
      </p:sp>
    </p:spTree>
    <p:extLst>
      <p:ext uri="{BB962C8B-B14F-4D97-AF65-F5344CB8AC3E}">
        <p14:creationId xmlns:p14="http://schemas.microsoft.com/office/powerpoint/2010/main" val="630632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are required to complete the Annual Conflict of Interest and Export Control Disclosure every year.  This disclosure is due no later than April 30</a:t>
            </a:r>
            <a:r>
              <a:rPr lang="en-US" baseline="30000" dirty="0"/>
              <a:t>th</a:t>
            </a:r>
            <a:r>
              <a:rPr lang="en-US" dirty="0"/>
              <a:t>; however, it should also be updated any time a new interest or relationship is formed.  We encourage you to provide as much detail as possible, so having your financial documents, contracts for external work, or other important paperwork at hand may expedite the completion of this form.  </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20</a:t>
            </a:fld>
            <a:endParaRPr lang="en-US"/>
          </a:p>
        </p:txBody>
      </p:sp>
    </p:spTree>
    <p:extLst>
      <p:ext uri="{BB962C8B-B14F-4D97-AF65-F5344CB8AC3E}">
        <p14:creationId xmlns:p14="http://schemas.microsoft.com/office/powerpoint/2010/main" val="1328173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EPAPs refer to work that you do outside of the University but are related to your field of expertise.  </a:t>
            </a:r>
          </a:p>
          <a:p>
            <a:pPr marL="0" indent="0">
              <a:buNone/>
            </a:pPr>
            <a:endParaRPr lang="en-US" sz="1200" dirty="0"/>
          </a:p>
          <a:p>
            <a:pPr marL="0" indent="0">
              <a:buNone/>
            </a:pPr>
            <a:r>
              <a:rPr lang="en-US" sz="1200" dirty="0"/>
              <a:t>The Notice of Intent (NOI) to Engage in External Professional Activities for Pay (EPAP) form applies to:</a:t>
            </a:r>
          </a:p>
          <a:p>
            <a:r>
              <a:rPr lang="en-US" sz="1200" dirty="0"/>
              <a:t>12-month EHRA faculty</a:t>
            </a:r>
          </a:p>
          <a:p>
            <a:r>
              <a:rPr lang="en-US" sz="1200" dirty="0"/>
              <a:t>9-month EHRA faculty that are at or above 0.5 FTE (Full-Time Equivalent).  </a:t>
            </a:r>
          </a:p>
          <a:p>
            <a:pPr marL="0" indent="0">
              <a:buNone/>
            </a:pP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21</a:t>
            </a:fld>
            <a:endParaRPr lang="en-US"/>
          </a:p>
        </p:txBody>
      </p:sp>
    </p:spTree>
    <p:extLst>
      <p:ext uri="{BB962C8B-B14F-4D97-AF65-F5344CB8AC3E}">
        <p14:creationId xmlns:p14="http://schemas.microsoft.com/office/powerpoint/2010/main" val="1322919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Your EPAP should not create a conflict of interest or a conflict of commitment, nor should it involve the inappropriate use or exploitation of University Resources.  You may only use the name or mark of the University or the UNC System for identification purposes.  Finally, you should not explicitly or implicitly claim any University responsibility for conduct or outcomes of your EPAP. </a:t>
            </a:r>
            <a:endParaRPr lang="en-US" sz="1200" dirty="0"/>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22</a:t>
            </a:fld>
            <a:endParaRPr lang="en-US"/>
          </a:p>
        </p:txBody>
      </p:sp>
    </p:spTree>
    <p:extLst>
      <p:ext uri="{BB962C8B-B14F-4D97-AF65-F5344CB8AC3E}">
        <p14:creationId xmlns:p14="http://schemas.microsoft.com/office/powerpoint/2010/main" val="374090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Engaging in External Professional Activities for Pay (EPAP) will require that you complete a Notice of Intent (NOI) at least TEN calendar days before you begin your EPAP. Make sure to update your Annual Conflicts of Interest and Export Controls Disclosure to reflect your EPAP, and, if this is an ongoing EPAP, you will need to complete a new NOI every year. </a:t>
            </a:r>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23</a:t>
            </a:fld>
            <a:endParaRPr lang="en-US"/>
          </a:p>
        </p:txBody>
      </p:sp>
    </p:spTree>
    <p:extLst>
      <p:ext uri="{BB962C8B-B14F-4D97-AF65-F5344CB8AC3E}">
        <p14:creationId xmlns:p14="http://schemas.microsoft.com/office/powerpoint/2010/main" val="2665797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applying for external funding for a sponsored project, you will be required to complete a Project Specific Conflicts of Interests Disclosure.  These disclosures allow us to better understand—and manage--your interests as they relate to your specific research endeavors.  The project specific disclosure is due prior to proposal submission, and again at the time of award if your financial interests or relationships have changed.</a:t>
            </a:r>
          </a:p>
          <a:p>
            <a:endParaRPr lang="en-US" dirty="0"/>
          </a:p>
          <a:p>
            <a:r>
              <a:rPr lang="en-US" dirty="0"/>
              <a:t>If you are serving as the Principal Investigator (PI) on the project, it is your responsibility to make sure that all investigators also complete a project specific disclosure; an investigator is anyone involved in the design, conduct, or reporting of research!</a:t>
            </a:r>
          </a:p>
        </p:txBody>
      </p:sp>
      <p:sp>
        <p:nvSpPr>
          <p:cNvPr id="4" name="Slide Number Placeholder 3"/>
          <p:cNvSpPr>
            <a:spLocks noGrp="1"/>
          </p:cNvSpPr>
          <p:nvPr>
            <p:ph type="sldNum" sz="quarter" idx="5"/>
          </p:nvPr>
        </p:nvSpPr>
        <p:spPr/>
        <p:txBody>
          <a:bodyPr/>
          <a:lstStyle/>
          <a:p>
            <a:fld id="{2084BEC8-EDD5-4284-8C52-4599E79B6FE8}" type="slidenum">
              <a:rPr lang="en-US" smtClean="0"/>
              <a:t>24</a:t>
            </a:fld>
            <a:endParaRPr lang="en-US"/>
          </a:p>
        </p:txBody>
      </p:sp>
    </p:spTree>
    <p:extLst>
      <p:ext uri="{BB962C8B-B14F-4D97-AF65-F5344CB8AC3E}">
        <p14:creationId xmlns:p14="http://schemas.microsoft.com/office/powerpoint/2010/main" val="4204137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this process, you may be required to complete the “COI Basic” course offered by the CITI Program or training offered by our office.  If there have been any changes in your financial interests or your relationships, you will need to complete an updated Project Specific Disclosure.  Finally, if you plan to work on sponsored projects with a related person, contact our office for further assistance; we will likely request that you complete a Mitigation Memo.  This document helps us to develop a management plan that will mitigate your conflicts.</a:t>
            </a:r>
          </a:p>
        </p:txBody>
      </p:sp>
      <p:sp>
        <p:nvSpPr>
          <p:cNvPr id="4" name="Slide Number Placeholder 3"/>
          <p:cNvSpPr>
            <a:spLocks noGrp="1"/>
          </p:cNvSpPr>
          <p:nvPr>
            <p:ph type="sldNum" sz="quarter" idx="5"/>
          </p:nvPr>
        </p:nvSpPr>
        <p:spPr/>
        <p:txBody>
          <a:bodyPr/>
          <a:lstStyle/>
          <a:p>
            <a:fld id="{2084BEC8-EDD5-4284-8C52-4599E79B6FE8}" type="slidenum">
              <a:rPr lang="en-US" smtClean="0"/>
              <a:t>25</a:t>
            </a:fld>
            <a:endParaRPr lang="en-US"/>
          </a:p>
        </p:txBody>
      </p:sp>
    </p:spTree>
    <p:extLst>
      <p:ext uri="{BB962C8B-B14F-4D97-AF65-F5344CB8AC3E}">
        <p14:creationId xmlns:p14="http://schemas.microsoft.com/office/powerpoint/2010/main" val="988074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Times New Roman" panose="02020603050405020304" pitchFamily="18" charset="0"/>
              </a:rPr>
              <a:t>If a management plan is needed, someone from our office will contact you to set up a meeting.  All management plans are written in conjunction with the conflicted party.  Once the plan is drafted, it will be ready for your review.  Upon review, our office will finalize the plan, and have you and any other required parties sign the management plan digitally in the COI Risk Manager system  Copies of the management plan are stored electronically in the system, and you are able to review them at your convenience.  We will review the management plan with you at appropriate, agreed-upon intervals to see if any changes should be made to the management plan or to retire the management plan if the conflicts of interest no longer exist.</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26</a:t>
            </a:fld>
            <a:endParaRPr lang="en-US"/>
          </a:p>
        </p:txBody>
      </p:sp>
    </p:spTree>
    <p:extLst>
      <p:ext uri="{BB962C8B-B14F-4D97-AF65-F5344CB8AC3E}">
        <p14:creationId xmlns:p14="http://schemas.microsoft.com/office/powerpoint/2010/main" val="1656450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Management plans are both for your benefit and the benefit of the University.  Our office develops these plans on a case-by-case basis, so your management plan may vary from another faculty member’s management plan. They are meant to eliminate bias in your research and the management strategies in your management plan are individualized to you and your conflicts. These plans are not intended to be punitive, burdensome, or hinder your academic freedom. They are our best tool to help keep you in compliance with institutional, state, and federal policies!</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27</a:t>
            </a:fld>
            <a:endParaRPr lang="en-US"/>
          </a:p>
        </p:txBody>
      </p:sp>
    </p:spTree>
    <p:extLst>
      <p:ext uri="{BB962C8B-B14F-4D97-AF65-F5344CB8AC3E}">
        <p14:creationId xmlns:p14="http://schemas.microsoft.com/office/powerpoint/2010/main" val="1564067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review this conflicts of interest presentation.</a:t>
            </a:r>
          </a:p>
          <a:p>
            <a:endParaRPr lang="en-US" dirty="0"/>
          </a:p>
          <a:p>
            <a:r>
              <a:rPr lang="en-US" dirty="0"/>
              <a:t>If you have any questions or concerns about conflicts of interest, please contact our office at (252) 744-4140, (252) 744-1971 or email us at </a:t>
            </a:r>
            <a:r>
              <a:rPr lang="en-US" u="sng" dirty="0">
                <a:hlinkClick r:id="rId3"/>
              </a:rPr>
              <a:t>oric@ecu.edu</a:t>
            </a:r>
            <a:r>
              <a:rPr lang="en-US" dirty="0"/>
              <a:t>.  If you have questions or concerns about export controls, call (252) 744-2395 or email us at </a:t>
            </a:r>
            <a:r>
              <a:rPr lang="en-US" u="sng" dirty="0">
                <a:hlinkClick r:id="rId4"/>
              </a:rPr>
              <a:t>ecuexportcontrols@ecu.edu</a:t>
            </a:r>
            <a:r>
              <a:rPr lang="en-US" dirty="0"/>
              <a:t>.</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28</a:t>
            </a:fld>
            <a:endParaRPr lang="en-US"/>
          </a:p>
        </p:txBody>
      </p:sp>
    </p:spTree>
    <p:extLst>
      <p:ext uri="{BB962C8B-B14F-4D97-AF65-F5344CB8AC3E}">
        <p14:creationId xmlns:p14="http://schemas.microsoft.com/office/powerpoint/2010/main" val="227759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define conflicts of interest and see how they are categorized.</a:t>
            </a:r>
          </a:p>
        </p:txBody>
      </p:sp>
      <p:sp>
        <p:nvSpPr>
          <p:cNvPr id="4" name="Slide Number Placeholder 3"/>
          <p:cNvSpPr>
            <a:spLocks noGrp="1"/>
          </p:cNvSpPr>
          <p:nvPr>
            <p:ph type="sldNum" sz="quarter" idx="5"/>
          </p:nvPr>
        </p:nvSpPr>
        <p:spPr/>
        <p:txBody>
          <a:bodyPr/>
          <a:lstStyle/>
          <a:p>
            <a:fld id="{2084BEC8-EDD5-4284-8C52-4599E79B6FE8}" type="slidenum">
              <a:rPr lang="en-US" smtClean="0"/>
              <a:t>3</a:t>
            </a:fld>
            <a:endParaRPr lang="en-US"/>
          </a:p>
        </p:txBody>
      </p:sp>
    </p:spTree>
    <p:extLst>
      <p:ext uri="{BB962C8B-B14F-4D97-AF65-F5344CB8AC3E}">
        <p14:creationId xmlns:p14="http://schemas.microsoft.com/office/powerpoint/2010/main" val="44377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000000"/>
              </a:solidFill>
              <a:latin typeface="Calibri" panose="020F0502020204030204" pitchFamily="34" charset="0"/>
            </a:endParaRPr>
          </a:p>
          <a:p>
            <a:pPr marL="22860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A conflict of interest is a s</a:t>
            </a:r>
            <a:r>
              <a:rPr lang="en-US" sz="1800" dirty="0">
                <a:solidFill>
                  <a:schemeClr val="bg1"/>
                </a:solidFill>
              </a:rPr>
              <a:t>ituation in which financial or personal circumstances or relationships may compromise, potentially compromise, or have the appearance of compromising an individual’s objectivity in fulfilling their university duties or responsibilities</a:t>
            </a:r>
            <a:r>
              <a:rPr lang="en-US" sz="1800" dirty="0">
                <a:latin typeface="Calibri" panose="020F0502020204030204" pitchFamily="34" charset="0"/>
                <a:ea typeface="Calibri" panose="020F0502020204030204" pitchFamily="34" charset="0"/>
                <a:cs typeface="Times New Roman" panose="02020603050405020304" pitchFamily="18" charset="0"/>
              </a:rPr>
              <a:t>.  The bias these create, or appear to create, could affect your responsibilities as a researcher, instructor, or administrator since these biases could affect, or appear to affect, personnel decisions, purchasing decisions, the selection of course material, or the interpretation of research data.</a:t>
            </a:r>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4</a:t>
            </a:fld>
            <a:endParaRPr lang="en-US"/>
          </a:p>
        </p:txBody>
      </p:sp>
    </p:spTree>
    <p:extLst>
      <p:ext uri="{BB962C8B-B14F-4D97-AF65-F5344CB8AC3E}">
        <p14:creationId xmlns:p14="http://schemas.microsoft.com/office/powerpoint/2010/main" val="630632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solidFill>
                <a:srgbClr val="000000"/>
              </a:solidFill>
              <a:latin typeface="Calibri" panose="020F0502020204030204" pitchFamily="34" charset="0"/>
            </a:endParaRPr>
          </a:p>
          <a:p>
            <a:pPr marL="228600" marR="0">
              <a:lnSpc>
                <a:spcPct val="107000"/>
              </a:lnSpc>
              <a:spcBef>
                <a:spcPts val="0"/>
              </a:spcBef>
              <a:spcAft>
                <a:spcPts val="800"/>
              </a:spcAft>
            </a:pPr>
            <a:r>
              <a:rPr lang="en-US" sz="1800" dirty="0">
                <a:latin typeface="Calibri" panose="020F0502020204030204" pitchFamily="34" charset="0"/>
                <a:cs typeface="Times New Roman" panose="02020603050405020304" pitchFamily="18" charset="0"/>
              </a:rPr>
              <a:t>Conflicts of interest fall into four categories: activities that are allowable when disclosed, activities requiring disclosure and further administrative review, activities or relationships that are not allowable or permitted unless a management plan is in place, and activities that are not allowable under any circumstance.</a:t>
            </a:r>
            <a:endParaRPr lang="en-US" sz="1800" dirty="0"/>
          </a:p>
          <a:p>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5</a:t>
            </a:fld>
            <a:endParaRPr lang="en-US"/>
          </a:p>
        </p:txBody>
      </p:sp>
    </p:spTree>
    <p:extLst>
      <p:ext uri="{BB962C8B-B14F-4D97-AF65-F5344CB8AC3E}">
        <p14:creationId xmlns:p14="http://schemas.microsoft.com/office/powerpoint/2010/main" val="296125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Category one conflicts are those that are allowed but must be disclosed. Some examples include, but are not limited to, receipt of royalties, payments for scholarly works, and honoraria from professional associations.</a:t>
            </a:r>
          </a:p>
        </p:txBody>
      </p:sp>
      <p:sp>
        <p:nvSpPr>
          <p:cNvPr id="4" name="Slide Number Placeholder 3"/>
          <p:cNvSpPr>
            <a:spLocks noGrp="1"/>
          </p:cNvSpPr>
          <p:nvPr>
            <p:ph type="sldNum" sz="quarter" idx="5"/>
          </p:nvPr>
        </p:nvSpPr>
        <p:spPr/>
        <p:txBody>
          <a:bodyPr/>
          <a:lstStyle/>
          <a:p>
            <a:fld id="{2084BEC8-EDD5-4284-8C52-4599E79B6FE8}" type="slidenum">
              <a:rPr lang="en-US" smtClean="0"/>
              <a:t>6</a:t>
            </a:fld>
            <a:endParaRPr lang="en-US"/>
          </a:p>
        </p:txBody>
      </p:sp>
    </p:spTree>
    <p:extLst>
      <p:ext uri="{BB962C8B-B14F-4D97-AF65-F5344CB8AC3E}">
        <p14:creationId xmlns:p14="http://schemas.microsoft.com/office/powerpoint/2010/main" val="42663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Why are these activities allowed? These conflicts do not compromise your objectivity in your research, relationships, decision-making, or other interests related to the University, your research funding agencies, or to the general public. Please note that these conflicts must be reported at least annually so long as they exist.</a:t>
            </a:r>
          </a:p>
        </p:txBody>
      </p:sp>
      <p:sp>
        <p:nvSpPr>
          <p:cNvPr id="4" name="Slide Number Placeholder 3"/>
          <p:cNvSpPr>
            <a:spLocks noGrp="1"/>
          </p:cNvSpPr>
          <p:nvPr>
            <p:ph type="sldNum" sz="quarter" idx="5"/>
          </p:nvPr>
        </p:nvSpPr>
        <p:spPr/>
        <p:txBody>
          <a:bodyPr/>
          <a:lstStyle/>
          <a:p>
            <a:fld id="{2084BEC8-EDD5-4284-8C52-4599E79B6FE8}" type="slidenum">
              <a:rPr lang="en-US" smtClean="0"/>
              <a:t>7</a:t>
            </a:fld>
            <a:endParaRPr lang="en-US"/>
          </a:p>
        </p:txBody>
      </p:sp>
    </p:spTree>
    <p:extLst>
      <p:ext uri="{BB962C8B-B14F-4D97-AF65-F5344CB8AC3E}">
        <p14:creationId xmlns:p14="http://schemas.microsoft.com/office/powerpoint/2010/main" val="213497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Activities that create Category II conflicts require disclosure and further administrative review and analysis by our office. Category two activities include, but are not limited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Requiring students to purchase instructional material created by the instructor of record or their immediate family</a:t>
            </a:r>
            <a:r>
              <a:rPr lang="en-US" dirty="0"/>
              <a:t> </a:t>
            </a:r>
          </a:p>
          <a:p>
            <a:r>
              <a:rPr lang="en-US" sz="1200" dirty="0"/>
              <a:t>Receiving compensation from individuals or entities doing business with ECU</a:t>
            </a:r>
          </a:p>
          <a:p>
            <a:r>
              <a:rPr lang="en-US" sz="1200" dirty="0"/>
              <a:t>Serving on a board that provides financial support for ECU research</a:t>
            </a:r>
          </a:p>
          <a:p>
            <a:r>
              <a:rPr lang="en-US" sz="1200" dirty="0"/>
              <a:t>Having equity or ownership in an entity that does business with ECU or is related to your ECU employment responsibilities</a:t>
            </a:r>
          </a:p>
          <a:p>
            <a:r>
              <a:rPr lang="en-US" sz="1200" dirty="0"/>
              <a:t>Receiving financial support that requires withheld or delayed publication</a:t>
            </a:r>
          </a:p>
          <a:p>
            <a:pPr algn="l"/>
            <a:endParaRPr lang="en-US" dirty="0"/>
          </a:p>
        </p:txBody>
      </p:sp>
      <p:sp>
        <p:nvSpPr>
          <p:cNvPr id="4" name="Slide Number Placeholder 3"/>
          <p:cNvSpPr>
            <a:spLocks noGrp="1"/>
          </p:cNvSpPr>
          <p:nvPr>
            <p:ph type="sldNum" sz="quarter" idx="5"/>
          </p:nvPr>
        </p:nvSpPr>
        <p:spPr/>
        <p:txBody>
          <a:bodyPr/>
          <a:lstStyle/>
          <a:p>
            <a:fld id="{2084BEC8-EDD5-4284-8C52-4599E79B6FE8}" type="slidenum">
              <a:rPr lang="en-US" smtClean="0"/>
              <a:t>8</a:t>
            </a:fld>
            <a:endParaRPr lang="en-US"/>
          </a:p>
        </p:txBody>
      </p:sp>
    </p:spTree>
    <p:extLst>
      <p:ext uri="{BB962C8B-B14F-4D97-AF65-F5344CB8AC3E}">
        <p14:creationId xmlns:p14="http://schemas.microsoft.com/office/powerpoint/2010/main" val="3585387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Why are these activities allowed with additional review? These activities suggest a possibility of conflicting interests that could impair your objectivity.  Additional oversight from our office and your department will help to ensure ECU’s academic standards and the integrity of the institution.  In these cases, oversight from your department and ORIC in the form of an administrative letter offering guidance may be necessary. </a:t>
            </a:r>
          </a:p>
        </p:txBody>
      </p:sp>
      <p:sp>
        <p:nvSpPr>
          <p:cNvPr id="4" name="Slide Number Placeholder 3"/>
          <p:cNvSpPr>
            <a:spLocks noGrp="1"/>
          </p:cNvSpPr>
          <p:nvPr>
            <p:ph type="sldNum" sz="quarter" idx="5"/>
          </p:nvPr>
        </p:nvSpPr>
        <p:spPr/>
        <p:txBody>
          <a:bodyPr/>
          <a:lstStyle/>
          <a:p>
            <a:fld id="{2084BEC8-EDD5-4284-8C52-4599E79B6FE8}" type="slidenum">
              <a:rPr lang="en-US" smtClean="0"/>
              <a:t>9</a:t>
            </a:fld>
            <a:endParaRPr lang="en-US"/>
          </a:p>
        </p:txBody>
      </p:sp>
    </p:spTree>
    <p:extLst>
      <p:ext uri="{BB962C8B-B14F-4D97-AF65-F5344CB8AC3E}">
        <p14:creationId xmlns:p14="http://schemas.microsoft.com/office/powerpoint/2010/main" val="396908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6/27/2023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cu.ospreycompliancesuite.com/coiriskmanager" TargetMode="External"/><Relationship Id="rId5" Type="http://schemas.openxmlformats.org/officeDocument/2006/relationships/image" Target="../media/image4.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mailto:oric@ecu.edu" TargetMode="Externa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mailto:bakerer22@ecu.edu" TargetMode="External"/><Relationship Id="rId12" Type="http://schemas.openxmlformats.org/officeDocument/2006/relationships/hyperlink" Target="mailto:shoopmanc16@ecu.edu"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mailto:rowea17@ecu.edu" TargetMode="External"/><Relationship Id="rId11" Type="http://schemas.openxmlformats.org/officeDocument/2006/relationships/hyperlink" Target="https://rede.ecu.edu/oecc/" TargetMode="External"/><Relationship Id="rId5" Type="http://schemas.openxmlformats.org/officeDocument/2006/relationships/image" Target="../media/image4.tiff"/><Relationship Id="rId10" Type="http://schemas.openxmlformats.org/officeDocument/2006/relationships/hyperlink" Target="https://rede.ecu.edu/oric/" TargetMode="External"/><Relationship Id="rId4" Type="http://schemas.openxmlformats.org/officeDocument/2006/relationships/notesSlide" Target="../notesSlides/notesSlide28.xml"/><Relationship Id="rId9" Type="http://schemas.openxmlformats.org/officeDocument/2006/relationships/hyperlink" Target="mailto:ecuexportcontrols@ecu.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cu.ospreycompliancesuite.com/coiriskmanager" TargetMode="External"/><Relationship Id="rId5" Type="http://schemas.openxmlformats.org/officeDocument/2006/relationships/image" Target="../media/image4.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ecu.ospreycompliancesuite.com/coiriskmanager" TargetMode="External"/><Relationship Id="rId5" Type="http://schemas.openxmlformats.org/officeDocument/2006/relationships/image" Target="../media/image4.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823575" y="1993901"/>
            <a:ext cx="3121550" cy="1142804"/>
          </a:xfrm>
          <a:prstGeom prst="rect">
            <a:avLst/>
          </a:prstGeom>
        </p:spPr>
      </p:pic>
      <p:sp>
        <p:nvSpPr>
          <p:cNvPr id="6" name="TextBox 5">
            <a:extLst>
              <a:ext uri="{FF2B5EF4-FFF2-40B4-BE49-F238E27FC236}">
                <a16:creationId xmlns:a16="http://schemas.microsoft.com/office/drawing/2014/main" id="{B0171793-9F6E-4F85-AE09-8511A7B3ED23}"/>
              </a:ext>
            </a:extLst>
          </p:cNvPr>
          <p:cNvSpPr txBox="1"/>
          <p:nvPr/>
        </p:nvSpPr>
        <p:spPr>
          <a:xfrm>
            <a:off x="823575" y="3429000"/>
            <a:ext cx="312155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Understanding Conflicts of Interest: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Overview of Definitions, Concepts, and Managing Conflicts.</a:t>
            </a:r>
          </a:p>
        </p:txBody>
      </p:sp>
      <p:sp>
        <p:nvSpPr>
          <p:cNvPr id="8" name="TextBox 7">
            <a:extLst>
              <a:ext uri="{FF2B5EF4-FFF2-40B4-BE49-F238E27FC236}">
                <a16:creationId xmlns:a16="http://schemas.microsoft.com/office/drawing/2014/main" id="{6845634B-7F8C-4810-A0B7-361BEA685D63}"/>
              </a:ext>
            </a:extLst>
          </p:cNvPr>
          <p:cNvSpPr txBox="1"/>
          <p:nvPr/>
        </p:nvSpPr>
        <p:spPr>
          <a:xfrm>
            <a:off x="-124487" y="5668404"/>
            <a:ext cx="50176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Office of Research Integrity and Compliance</a:t>
            </a:r>
          </a:p>
        </p:txBody>
      </p:sp>
      <p:pic>
        <p:nvPicPr>
          <p:cNvPr id="3" name="Recorded Sound">
            <a:hlinkClick r:id="" action="ppaction://media"/>
            <a:extLst>
              <a:ext uri="{FF2B5EF4-FFF2-40B4-BE49-F238E27FC236}">
                <a16:creationId xmlns:a16="http://schemas.microsoft.com/office/drawing/2014/main" id="{A31473A1-24D7-4154-A132-7CE7DB9F66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12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III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lnSpcReduction="10000"/>
          </a:bodyPr>
          <a:lstStyle/>
          <a:p>
            <a:pPr marL="0" indent="0">
              <a:buNone/>
            </a:pPr>
            <a:r>
              <a:rPr lang="en-US" sz="2400" dirty="0"/>
              <a:t>Activities that are ONLY allowable with an approved </a:t>
            </a:r>
            <a:r>
              <a:rPr lang="en-US" sz="2400" b="1" dirty="0">
                <a:solidFill>
                  <a:srgbClr val="592A8A"/>
                </a:solidFill>
              </a:rPr>
              <a:t>Management Plan</a:t>
            </a:r>
            <a:r>
              <a:rPr lang="en-US" sz="2400" dirty="0"/>
              <a:t>:</a:t>
            </a:r>
          </a:p>
          <a:p>
            <a:r>
              <a:rPr lang="en-US" sz="2400" dirty="0"/>
              <a:t>Conducting research using technology owned by you or an entity in which you or a family member have equity or hold an executive position</a:t>
            </a:r>
          </a:p>
          <a:p>
            <a:r>
              <a:rPr lang="en-US" sz="2400" dirty="0"/>
              <a:t>Receiving grant or contract funding for University research from an entity that you or an immediate family member have equity or ownership</a:t>
            </a:r>
          </a:p>
          <a:p>
            <a:r>
              <a:rPr lang="en-US" sz="2400" dirty="0"/>
              <a:t>Assigning students, post-doctoral fellows, or other trainees to University research projects sponsored by an entity where you or an immediate family member have equity or ownership.</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1BED1655-FF9D-45D1-A77E-2412177E3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6043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III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buNone/>
            </a:pPr>
            <a:r>
              <a:rPr lang="en-US" sz="2400" dirty="0"/>
              <a:t>Why are these activities allowed with an approved </a:t>
            </a:r>
            <a:r>
              <a:rPr lang="en-US" sz="2400" b="1" dirty="0">
                <a:solidFill>
                  <a:srgbClr val="592A8A"/>
                </a:solidFill>
              </a:rPr>
              <a:t>Management Plan</a:t>
            </a:r>
            <a:r>
              <a:rPr lang="en-US" sz="2400" dirty="0"/>
              <a:t>?</a:t>
            </a:r>
          </a:p>
          <a:p>
            <a:r>
              <a:rPr lang="en-US" sz="2400" dirty="0"/>
              <a:t>These activities or relationships present obvious opportunities for bias.</a:t>
            </a:r>
            <a:endParaRPr lang="en-US" sz="1200" dirty="0"/>
          </a:p>
          <a:p>
            <a:r>
              <a:rPr lang="en-US" sz="2400" dirty="0"/>
              <a:t>Management strategies that mitigate this bias are required for University research to be approved.</a:t>
            </a:r>
          </a:p>
          <a:p>
            <a:pPr marL="0" indent="0">
              <a:buNone/>
            </a:pPr>
            <a:endParaRPr lang="en-US" sz="2400" dirty="0"/>
          </a:p>
          <a:p>
            <a:pPr marL="0" indent="0">
              <a:buNone/>
            </a:pPr>
            <a:r>
              <a:rPr lang="en-US" sz="2400" dirty="0"/>
              <a:t>Category III COIs are almost always related to sponsored research, and this information will be disclosed to our office using the </a:t>
            </a:r>
            <a:r>
              <a:rPr lang="en-US" sz="2400" b="1" dirty="0">
                <a:solidFill>
                  <a:srgbClr val="592A8A"/>
                </a:solidFill>
              </a:rPr>
              <a:t>Project Specific Disclosure </a:t>
            </a:r>
            <a:r>
              <a:rPr lang="en-US" sz="2400" dirty="0"/>
              <a:t>form!</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EE6D846C-2B7F-4AF3-B4E2-6AF0FBCD44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2388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IV</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pPr marL="0" indent="0">
              <a:buNone/>
            </a:pPr>
            <a:endParaRPr lang="en-US" sz="2400" dirty="0"/>
          </a:p>
          <a:p>
            <a:pPr marL="0" indent="0">
              <a:buNone/>
            </a:pPr>
            <a:r>
              <a:rPr lang="en-US" sz="2400" dirty="0"/>
              <a:t>Activities that are NOT allowed under any circumstance:</a:t>
            </a:r>
          </a:p>
          <a:p>
            <a:r>
              <a:rPr lang="en-US" sz="2400" dirty="0"/>
              <a:t>Referring University business to entities where you or an immediate family member have a financial interest</a:t>
            </a:r>
          </a:p>
          <a:p>
            <a:r>
              <a:rPr lang="en-US" sz="2400" dirty="0"/>
              <a:t>Negotiating contracts on behalf of the university where you derive a direct benefit</a:t>
            </a:r>
          </a:p>
          <a:p>
            <a:r>
              <a:rPr lang="en-US" sz="2400" dirty="0"/>
              <a:t>Soliciting or receiving gifts, favors, rewards, services, or promises in exchange for influencing or attempting to influence University contracts</a:t>
            </a:r>
          </a:p>
          <a:p>
            <a:endParaRPr lang="en-US" sz="8800" dirty="0"/>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5CE17BA2-EC8C-4FE2-B1F4-0B53F00F58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49489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IV</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 (Continued)</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fontScale="25000" lnSpcReduction="20000"/>
          </a:bodyPr>
          <a:lstStyle/>
          <a:p>
            <a:pPr marL="0" indent="0">
              <a:buNone/>
            </a:pPr>
            <a:endParaRPr lang="en-US" sz="9600" dirty="0"/>
          </a:p>
          <a:p>
            <a:pPr marL="0" indent="0">
              <a:buNone/>
            </a:pPr>
            <a:r>
              <a:rPr lang="en-US" sz="9600" dirty="0"/>
              <a:t>Activities that are NOT allowed under any circumstance:</a:t>
            </a:r>
          </a:p>
          <a:p>
            <a:r>
              <a:rPr lang="en-US" sz="9600" dirty="0"/>
              <a:t>Associating your name with ECU to try and financially profit from the University’s name or reputation</a:t>
            </a:r>
          </a:p>
          <a:p>
            <a:r>
              <a:rPr lang="en-US" sz="9600" dirty="0"/>
              <a:t>Unauthorized use of information acquired in connection with your ECU responsibilities</a:t>
            </a:r>
          </a:p>
          <a:p>
            <a:r>
              <a:rPr lang="en-US" sz="9600" dirty="0"/>
              <a:t>Signing agreements that assign ECU patents or other intellectual property without prior approval</a:t>
            </a:r>
          </a:p>
          <a:p>
            <a:r>
              <a:rPr lang="en-US" sz="9600" dirty="0"/>
              <a:t>Any other activity that is prohibited by law or ECU policy.</a:t>
            </a:r>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441A3F6B-8530-4E51-A636-550128AF09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9558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IV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buNone/>
            </a:pPr>
            <a:r>
              <a:rPr lang="en-US" sz="2400" dirty="0"/>
              <a:t>Why are these activities NEVER allowed?</a:t>
            </a:r>
          </a:p>
          <a:p>
            <a:r>
              <a:rPr lang="en-US" sz="2400" dirty="0"/>
              <a:t>There is no way to manage the inherent bias of these relationships.</a:t>
            </a:r>
            <a:endParaRPr lang="en-US" sz="1200" dirty="0"/>
          </a:p>
          <a:p>
            <a:r>
              <a:rPr lang="en-US" sz="2400" dirty="0"/>
              <a:t>The relationships or activities violate state law or University policy.</a:t>
            </a:r>
          </a:p>
          <a:p>
            <a:pPr marL="0" indent="0">
              <a:buNone/>
            </a:pPr>
            <a:endParaRPr lang="en-US" sz="2400" dirty="0"/>
          </a:p>
          <a:p>
            <a:pPr marL="0" indent="0">
              <a:buNone/>
            </a:pPr>
            <a:r>
              <a:rPr lang="en-US" sz="2400" dirty="0"/>
              <a:t>Category IV conflicts are not manageable and may require you to either divest your interest in the entity or, in the case of sponsored research, remove yourself from the project!</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B44E4EBA-ECB1-4E9D-9A8F-B1F6F25723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366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4000" dirty="0">
                <a:solidFill>
                  <a:schemeClr val="bg1"/>
                </a:solidFill>
              </a:rPr>
              <a:t>Understanding Financial Conflicts of Interest, Conflicts of Commitment, and Related Persons Conflicts</a:t>
            </a:r>
          </a:p>
        </p:txBody>
      </p:sp>
      <p:pic>
        <p:nvPicPr>
          <p:cNvPr id="6" name="Picture 5"/>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5DCD38B9-FC7B-431F-9B77-0572203AB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654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000" dirty="0">
                <a:latin typeface="+mn-lt"/>
                <a:cs typeface="Times New Roman" panose="02020603050405020304" pitchFamily="18" charset="0"/>
              </a:rPr>
              <a:t>Financial Conflicts of Interest</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r>
              <a:rPr lang="en-US" sz="2400" dirty="0"/>
              <a:t>Financial Conflicts of Interest are instances when financial interests bias, potentially bias, or could have the appearance of biasing your decision-making.</a:t>
            </a:r>
          </a:p>
          <a:p>
            <a:pPr lvl="1">
              <a:buFont typeface="Arial" panose="020B0604020202020204" pitchFamily="34" charset="0"/>
              <a:buChar char="•"/>
            </a:pPr>
            <a:r>
              <a:rPr lang="en-US" sz="2400" dirty="0"/>
              <a:t>Financial Interests do NOT just include payments for services or honorariums. They can include:</a:t>
            </a:r>
          </a:p>
          <a:p>
            <a:pPr lvl="2">
              <a:buFont typeface="Arial" panose="020B0604020202020204" pitchFamily="34" charset="0"/>
              <a:buChar char="•"/>
            </a:pPr>
            <a:r>
              <a:rPr lang="en-US" dirty="0"/>
              <a:t>Patents, Licenses, or Copyrights</a:t>
            </a:r>
          </a:p>
          <a:p>
            <a:pPr lvl="2">
              <a:buFont typeface="Arial" panose="020B0604020202020204" pitchFamily="34" charset="0"/>
              <a:buChar char="•"/>
            </a:pPr>
            <a:r>
              <a:rPr lang="en-US" dirty="0"/>
              <a:t>Equity in publicly or non-publicly traded enterprises.</a:t>
            </a:r>
          </a:p>
          <a:p>
            <a:pPr>
              <a:buFont typeface="Arial" panose="020B0604020202020204" pitchFamily="34" charset="0"/>
              <a:buChar char="•"/>
            </a:pPr>
            <a:r>
              <a:rPr lang="en-US" sz="2400" dirty="0"/>
              <a:t>Income from investments, such as mutual funds or retirement accounts that you do not directly control, are excluded from the definition of Financial Interests</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663D2605-D057-496D-8398-9BD5BEEE2E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482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algn="ctr"/>
            <a:r>
              <a:rPr lang="en-US" sz="4000" dirty="0"/>
              <a:t>Conflicts of Commitment</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730912"/>
          </a:xfrm>
        </p:spPr>
        <p:txBody>
          <a:bodyPr>
            <a:noAutofit/>
          </a:bodyPr>
          <a:lstStyle/>
          <a:p>
            <a:pPr marL="0" indent="0">
              <a:buNone/>
            </a:pPr>
            <a:r>
              <a:rPr lang="en-US" sz="2400" dirty="0"/>
              <a:t>Conflicts of commitment are:</a:t>
            </a:r>
          </a:p>
          <a:p>
            <a:r>
              <a:rPr lang="en-US" sz="2400" dirty="0"/>
              <a:t>Instances when the distribution of time and energy between your University job duties and your participation in activities outside of your University employment could potentially be at odds.</a:t>
            </a:r>
          </a:p>
          <a:p>
            <a:pPr marL="0" indent="0">
              <a:buNone/>
            </a:pPr>
            <a:r>
              <a:rPr lang="en-US" sz="2400" b="1" dirty="0">
                <a:solidFill>
                  <a:srgbClr val="592A8A"/>
                </a:solidFill>
              </a:rPr>
              <a:t>External Professional Activities for Pay</a:t>
            </a:r>
            <a:r>
              <a:rPr lang="en-US" sz="2400" dirty="0">
                <a:solidFill>
                  <a:srgbClr val="592A8A"/>
                </a:solidFill>
              </a:rPr>
              <a:t> </a:t>
            </a:r>
            <a:r>
              <a:rPr lang="en-US" sz="2400" dirty="0"/>
              <a:t>(EPAP) or other extensions of your professional expertise can create conflicts when:	</a:t>
            </a:r>
          </a:p>
          <a:p>
            <a:r>
              <a:rPr lang="en-US" sz="2400" dirty="0"/>
              <a:t>The pursuit of these activities involve a burdensome investment of time </a:t>
            </a:r>
          </a:p>
          <a:p>
            <a:r>
              <a:rPr lang="en-US" sz="2400" dirty="0"/>
              <a:t>They interfere with the fulfillment of your ECU responsibilities.  </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349B5B00-CCF7-4ADA-95B8-C28DA64E2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5006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algn="ctr"/>
            <a:r>
              <a:rPr lang="en-US" sz="4000" dirty="0"/>
              <a:t>Related Persons Conflicts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3"/>
            <a:ext cx="8229600" cy="7594154"/>
          </a:xfrm>
        </p:spPr>
        <p:txBody>
          <a:bodyPr numCol="1">
            <a:noAutofit/>
          </a:bodyPr>
          <a:lstStyle/>
          <a:p>
            <a:pPr marL="0" indent="0">
              <a:buNone/>
            </a:pPr>
            <a:r>
              <a:rPr lang="en-US" sz="1900" dirty="0"/>
              <a:t>Related persons conflicts occur when:</a:t>
            </a:r>
          </a:p>
          <a:p>
            <a:r>
              <a:rPr lang="en-US" sz="1900" dirty="0"/>
              <a:t>Someone you have a relationship with is favored or appears to be favored in instances of evaluation, hiring, or promotion especially on sponsored research projects.</a:t>
            </a:r>
          </a:p>
          <a:p>
            <a:pPr marL="0" indent="0">
              <a:buNone/>
            </a:pPr>
            <a:r>
              <a:rPr lang="en-US" sz="1900" dirty="0"/>
              <a:t>Circumstances that MUST be avoided:</a:t>
            </a:r>
          </a:p>
          <a:p>
            <a:pPr marL="285750" indent="-285750">
              <a:buFont typeface="Arial" panose="020B0604020202020204" pitchFamily="34" charset="0"/>
              <a:buChar char="•"/>
            </a:pPr>
            <a:r>
              <a:rPr lang="en-US" sz="1900" dirty="0"/>
              <a:t>Related persons should supervise each other on a sponsored project without a management plan</a:t>
            </a:r>
          </a:p>
          <a:p>
            <a:pPr marL="285750" indent="-285750">
              <a:buFont typeface="Arial" panose="020B0604020202020204" pitchFamily="34" charset="0"/>
              <a:buChar char="•"/>
            </a:pPr>
            <a:r>
              <a:rPr lang="en-US" sz="1900" dirty="0"/>
              <a:t>A person related to the PI may not be placed on a project if another applicant possesses superior qualifications to the related applicant with out adequate justification</a:t>
            </a:r>
          </a:p>
          <a:p>
            <a:pPr marL="285750" indent="-285750">
              <a:buFont typeface="Arial" panose="020B0604020202020204" pitchFamily="34" charset="0"/>
              <a:buChar char="•"/>
            </a:pPr>
            <a:r>
              <a:rPr lang="en-US" sz="1900" dirty="0"/>
              <a:t>Related persons will not be allowed evaluate each other on a sponsored project</a:t>
            </a:r>
          </a:p>
          <a:p>
            <a:pPr marL="0" indent="0">
              <a:buNone/>
            </a:pPr>
            <a:r>
              <a:rPr lang="en-US" sz="1900" dirty="0"/>
              <a:t>If you plan to work on sponsored research with a related person, contact our office.  We can create a </a:t>
            </a:r>
            <a:r>
              <a:rPr lang="en-US" sz="1900" b="1" dirty="0">
                <a:solidFill>
                  <a:srgbClr val="592A8A"/>
                </a:solidFill>
              </a:rPr>
              <a:t>Management Plan </a:t>
            </a:r>
            <a:r>
              <a:rPr lang="en-US" sz="1900" dirty="0"/>
              <a:t>that allows for you and the related party to work together while ensuring that any conflicts of interest are managed.  </a:t>
            </a:r>
          </a:p>
          <a:p>
            <a:endParaRPr lang="en-US" sz="20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E587CAA9-C7F1-4821-8A4E-37E53FE9A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275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sz="4000" dirty="0">
                <a:solidFill>
                  <a:schemeClr val="bg1"/>
                </a:solidFill>
              </a:rPr>
              <a:t>How are Conflicts Managed?</a:t>
            </a:r>
          </a:p>
        </p:txBody>
      </p:sp>
      <p:pic>
        <p:nvPicPr>
          <p:cNvPr id="6" name="Picture 5"/>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006B29B7-3704-4DE4-BBDC-382A70C851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19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Learning Objectives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pPr marL="0" indent="0">
              <a:buNone/>
            </a:pPr>
            <a:r>
              <a:rPr lang="en-US" sz="2400" dirty="0"/>
              <a:t>At the completion of this tutorial, you will be able to:</a:t>
            </a:r>
          </a:p>
          <a:p>
            <a:pPr>
              <a:lnSpc>
                <a:spcPct val="150000"/>
              </a:lnSpc>
            </a:pPr>
            <a:r>
              <a:rPr lang="en-US" sz="2400" dirty="0"/>
              <a:t>Recognize the four Conflicts of Interest Categories</a:t>
            </a:r>
          </a:p>
          <a:p>
            <a:r>
              <a:rPr lang="en-US" sz="2400" dirty="0"/>
              <a:t>Explain the difference between Financial Conflicts of Interest, Conflicts of Commitment, and Related Persons Conflicts</a:t>
            </a:r>
          </a:p>
          <a:p>
            <a:r>
              <a:rPr lang="en-US" sz="2400" dirty="0"/>
              <a:t>Understand the </a:t>
            </a:r>
            <a:r>
              <a:rPr lang="en-US" sz="2400" b="1" dirty="0">
                <a:solidFill>
                  <a:srgbClr val="592A8A"/>
                </a:solidFill>
              </a:rPr>
              <a:t>Annual Conflicts of Interest and Export Controls Disclosure</a:t>
            </a:r>
            <a:r>
              <a:rPr lang="en-US" sz="2400" dirty="0"/>
              <a:t>, the </a:t>
            </a:r>
            <a:r>
              <a:rPr lang="en-US" sz="2400" b="1" dirty="0">
                <a:solidFill>
                  <a:srgbClr val="592A8A"/>
                </a:solidFill>
              </a:rPr>
              <a:t>Notice of Intent to Engage in External Professional Activities for Pay</a:t>
            </a:r>
            <a:r>
              <a:rPr lang="en-US" sz="2400" dirty="0"/>
              <a:t>, and the </a:t>
            </a:r>
            <a:r>
              <a:rPr lang="en-US" sz="2400" b="1" dirty="0">
                <a:solidFill>
                  <a:srgbClr val="592A8A"/>
                </a:solidFill>
              </a:rPr>
              <a:t>Project Specific Disclosure</a:t>
            </a:r>
            <a:r>
              <a:rPr lang="en-US" sz="2400" dirty="0"/>
              <a:t> forms</a:t>
            </a:r>
          </a:p>
          <a:p>
            <a:r>
              <a:rPr lang="en-US" sz="2400" dirty="0"/>
              <a:t>Describe how ORIC creates </a:t>
            </a:r>
            <a:r>
              <a:rPr lang="en-US" sz="2400" b="1" dirty="0">
                <a:solidFill>
                  <a:srgbClr val="592A8A"/>
                </a:solidFill>
              </a:rPr>
              <a:t>Management Plans</a:t>
            </a:r>
            <a:r>
              <a:rPr lang="en-US" sz="2400" dirty="0"/>
              <a:t>.</a:t>
            </a:r>
            <a:endParaRPr lang="en-US" sz="18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E9A16EED-C3E6-47B5-B104-9E59773488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324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br>
              <a:rPr lang="en-US" sz="4000" dirty="0"/>
            </a:br>
            <a:r>
              <a:rPr lang="en-US" sz="4000" dirty="0"/>
              <a:t>Annual Conflicts of Interest and Export Control Disclosure</a:t>
            </a:r>
            <a:br>
              <a:rPr lang="en-US" sz="4000" dirty="0"/>
            </a:br>
            <a:endParaRPr lang="en-US" sz="4000" dirty="0"/>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b="1" dirty="0"/>
              <a:t>You are required to submit your Annual Conflicts of Interest and Export Control Disclosure before April 30</a:t>
            </a:r>
            <a:r>
              <a:rPr lang="en-US" sz="2400" b="1" baseline="30000" dirty="0"/>
              <a:t>th</a:t>
            </a:r>
            <a:r>
              <a:rPr lang="en-US" sz="2400" b="1" dirty="0"/>
              <a:t> of each year.</a:t>
            </a:r>
          </a:p>
          <a:p>
            <a:pPr marL="285750" indent="-285750">
              <a:buFont typeface="Arial" panose="020B0604020202020204" pitchFamily="34" charset="0"/>
              <a:buChar char="•"/>
            </a:pPr>
            <a:r>
              <a:rPr lang="en-US" sz="2400" dirty="0"/>
              <a:t>Update this disclosure within 30 days of acquiring a new financial interest.</a:t>
            </a:r>
          </a:p>
          <a:p>
            <a:pPr marL="279400" indent="-279400">
              <a:buFont typeface="Arial" panose="020B0604020202020204" pitchFamily="34" charset="0"/>
              <a:buChar char="•"/>
            </a:pPr>
            <a:r>
              <a:rPr lang="en-US" sz="2400" dirty="0"/>
              <a:t>Include any external professional activities for pay in your disclosure</a:t>
            </a:r>
          </a:p>
          <a:p>
            <a:pPr marL="285750" indent="-285750">
              <a:buFont typeface="Arial" panose="020B0604020202020204" pitchFamily="34" charset="0"/>
              <a:buChar char="•"/>
            </a:pPr>
            <a:r>
              <a:rPr lang="en-US" sz="2400" dirty="0"/>
              <a:t>Provide as much specific detail as possible; this helps our office determine if a management plan is required.  </a:t>
            </a:r>
          </a:p>
          <a:p>
            <a:pPr marL="279400" indent="-279400">
              <a:buFont typeface="Arial" panose="020B0604020202020204" pitchFamily="34" charset="0"/>
              <a:buChar char="•"/>
            </a:pPr>
            <a:r>
              <a:rPr lang="en-US" sz="2400" dirty="0"/>
              <a:t>List any financial awards or contracts you received as well as any personal relationships that you may have with other University employees.</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C3512EC4-9A6A-4F35-ADCA-641889407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507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pPr algn="ctr"/>
            <a:r>
              <a:rPr lang="en-US" sz="4000" dirty="0"/>
              <a:t>Notice of Intent to Engage in External Professional Activities for Pay</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dirty="0"/>
              <a:t>EPAPs refer to work that you do outside of the University but are related to your field of expertise.  </a:t>
            </a:r>
          </a:p>
          <a:p>
            <a:pPr marL="0" indent="0">
              <a:buNone/>
            </a:pPr>
            <a:endParaRPr lang="en-US" sz="2400" dirty="0"/>
          </a:p>
          <a:p>
            <a:pPr marL="0" indent="0">
              <a:buNone/>
            </a:pPr>
            <a:r>
              <a:rPr lang="en-US" sz="2400" dirty="0"/>
              <a:t>The </a:t>
            </a:r>
            <a:r>
              <a:rPr lang="en-US" sz="2400" b="1" dirty="0">
                <a:solidFill>
                  <a:srgbClr val="592A8A"/>
                </a:solidFill>
              </a:rPr>
              <a:t>Notice of Intent (NOI) to Engage in External Professional Activities for Pay (EPAP) </a:t>
            </a:r>
            <a:r>
              <a:rPr lang="en-US" sz="2400" dirty="0"/>
              <a:t>form applies to:</a:t>
            </a:r>
          </a:p>
          <a:p>
            <a:r>
              <a:rPr lang="en-US" sz="2400" dirty="0"/>
              <a:t>12-month EHRA faculty</a:t>
            </a:r>
          </a:p>
          <a:p>
            <a:r>
              <a:rPr lang="en-US" sz="2400" dirty="0"/>
              <a:t>9-month EHRA faculty that are at or above 0.5 FTE (Full-Time Equivalent).  </a:t>
            </a:r>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3373DD21-C6A6-4CEA-AEA5-73B6497DA7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948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pPr algn="ctr"/>
            <a:r>
              <a:rPr lang="en-US" sz="4000" dirty="0"/>
              <a:t>Notice of Intent to Engage in External Professional Activities for Pay (Continued)</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300" dirty="0"/>
              <a:t>Your EPAP:</a:t>
            </a:r>
          </a:p>
          <a:p>
            <a:pPr marL="285750" indent="-285750">
              <a:buFont typeface="Arial" panose="020B0604020202020204" pitchFamily="34" charset="0"/>
              <a:buChar char="•"/>
            </a:pPr>
            <a:r>
              <a:rPr lang="en-US" sz="2300" dirty="0"/>
              <a:t>Should not create a Conflict of Commitment with your normal University job responsibilities  </a:t>
            </a:r>
          </a:p>
          <a:p>
            <a:pPr marL="285750" indent="-285750">
              <a:buFont typeface="Arial" panose="020B0604020202020204" pitchFamily="34" charset="0"/>
              <a:buChar char="•"/>
            </a:pPr>
            <a:r>
              <a:rPr lang="en-US" sz="2300" dirty="0"/>
              <a:t>Should not create a Conflict of Interest because of your status with the University</a:t>
            </a:r>
          </a:p>
          <a:p>
            <a:pPr marL="285750" indent="-285750">
              <a:buFont typeface="Arial" panose="020B0604020202020204" pitchFamily="34" charset="0"/>
              <a:buChar char="•"/>
            </a:pPr>
            <a:r>
              <a:rPr lang="en-US" sz="2300" dirty="0"/>
              <a:t>Should not involve an inappropriate use or exploitation of University resources</a:t>
            </a:r>
          </a:p>
          <a:p>
            <a:pPr marL="285750" indent="-285750">
              <a:buFont typeface="Arial" panose="020B0604020202020204" pitchFamily="34" charset="0"/>
              <a:buChar char="•"/>
            </a:pPr>
            <a:r>
              <a:rPr lang="en-US" sz="2300" dirty="0"/>
              <a:t>Should not make use of the name or marks of the University or the University System other than for professional identification</a:t>
            </a:r>
          </a:p>
          <a:p>
            <a:pPr marL="285750" indent="-285750">
              <a:buFont typeface="Arial" panose="020B0604020202020204" pitchFamily="34" charset="0"/>
              <a:buChar char="•"/>
            </a:pPr>
            <a:r>
              <a:rPr lang="en-US" sz="2300" dirty="0"/>
              <a:t>Should not claim—explicitly or implicitly—any University or institutional responsibility for conduct or outcomes of the External Professional Activates for Pay.</a:t>
            </a:r>
          </a:p>
          <a:p>
            <a:endParaRPr lang="en-US" sz="2400" b="1" dirty="0"/>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6D0D7789-16B4-4A2B-A7D8-80EA368315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402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pPr algn="ctr"/>
            <a:r>
              <a:rPr lang="en-US" sz="4000" dirty="0"/>
              <a:t>Notice of Intent to Engage in External Professional Activities for Pay (Continued)</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b="1" dirty="0"/>
              <a:t>The Notice of Intent (NOI) to Engage in External Professional Activities for Pay documentation MUST be submitted no later than 10 calendar days before your EPAP begins.  If the activity is ongoing, a new NOI should be submitted annually for approval.</a:t>
            </a:r>
          </a:p>
          <a:p>
            <a:pPr marL="0" indent="0">
              <a:buNone/>
            </a:pPr>
            <a:endParaRPr lang="en-US" sz="2400" b="1" dirty="0"/>
          </a:p>
          <a:p>
            <a:pPr marL="0" indent="0">
              <a:buNone/>
            </a:pPr>
            <a:r>
              <a:rPr lang="en-US" sz="2400" dirty="0"/>
              <a:t>Make sure to update your </a:t>
            </a:r>
            <a:r>
              <a:rPr lang="en-US" sz="2400" b="1" dirty="0">
                <a:solidFill>
                  <a:srgbClr val="592A8A"/>
                </a:solidFill>
              </a:rPr>
              <a:t>Annual Conflicts of Interest and Export Controls Disclosure</a:t>
            </a:r>
            <a:r>
              <a:rPr lang="en-US" sz="2400" dirty="0">
                <a:solidFill>
                  <a:srgbClr val="592A8A"/>
                </a:solidFill>
              </a:rPr>
              <a:t> </a:t>
            </a:r>
            <a:r>
              <a:rPr lang="en-US" sz="2400" dirty="0"/>
              <a:t>to reflect your EPAP!</a:t>
            </a:r>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62A6698B-5CB9-48FC-940F-F4C41EADEB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5937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br>
              <a:rPr lang="en-US" sz="4000" dirty="0"/>
            </a:br>
            <a:r>
              <a:rPr lang="en-US" sz="4000" dirty="0"/>
              <a:t>Project Specific Disclosures</a:t>
            </a:r>
            <a:br>
              <a:rPr lang="en-US" sz="4000" dirty="0"/>
            </a:br>
            <a:endParaRPr lang="en-US" sz="4000" dirty="0"/>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dirty="0"/>
              <a:t>If you apply for external funding for research or other activities, you will be required to complete a </a:t>
            </a:r>
            <a:r>
              <a:rPr lang="en-US" sz="2400" b="1" dirty="0">
                <a:solidFill>
                  <a:srgbClr val="592A8A"/>
                </a:solidFill>
              </a:rPr>
              <a:t>Project Specific Conflict of Interest Disclosure </a:t>
            </a:r>
            <a:r>
              <a:rPr lang="en-US" sz="2400" dirty="0"/>
              <a:t>form (PSD).  This disclosure:</a:t>
            </a:r>
          </a:p>
          <a:p>
            <a:r>
              <a:rPr lang="en-US" sz="2400" dirty="0"/>
              <a:t>Is required at the time of proposal submission</a:t>
            </a:r>
          </a:p>
          <a:p>
            <a:r>
              <a:rPr lang="en-US" sz="2400" dirty="0"/>
              <a:t>May need to be updated again at the time of award.  </a:t>
            </a:r>
          </a:p>
          <a:p>
            <a:pPr marL="0" indent="0">
              <a:buNone/>
            </a:pPr>
            <a:r>
              <a:rPr lang="en-US" sz="2400" dirty="0"/>
              <a:t>If you are serving in the role </a:t>
            </a:r>
            <a:r>
              <a:rPr lang="en-US" sz="2400"/>
              <a:t>of Principal </a:t>
            </a:r>
            <a:r>
              <a:rPr lang="en-US" sz="2400" dirty="0"/>
              <a:t>Investigator (PI), it is your responsibility to make sure that all investigators on the project also complete a PSD.  </a:t>
            </a:r>
          </a:p>
          <a:p>
            <a:pPr marL="0" indent="0">
              <a:buNone/>
            </a:pPr>
            <a:r>
              <a:rPr lang="en-US" sz="2400" b="1" dirty="0"/>
              <a:t>An investigator is anyone involved in the design, conduct, or reporting of research!</a:t>
            </a:r>
          </a:p>
          <a:p>
            <a:pPr marL="0" indent="0">
              <a:buNone/>
            </a:pPr>
            <a:endParaRPr lang="en-US" sz="2400" b="1" dirty="0"/>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0ECA7713-D8F3-472B-8906-5F8E8E7ADD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446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fontScale="90000"/>
          </a:bodyPr>
          <a:lstStyle/>
          <a:p>
            <a:br>
              <a:rPr lang="en-US" sz="4000" dirty="0"/>
            </a:br>
            <a:r>
              <a:rPr lang="en-US" sz="4000" dirty="0"/>
              <a:t>Requirements Beyond the Project Specific Disclosure</a:t>
            </a:r>
            <a:br>
              <a:rPr lang="en-US" sz="4000" dirty="0"/>
            </a:br>
            <a:endParaRPr lang="en-US" sz="4000" dirty="0"/>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dirty="0"/>
              <a:t>To meet other requirements that may be set by either the University or the project sponsor, you should be prepared to:</a:t>
            </a:r>
          </a:p>
          <a:p>
            <a:pPr marL="285750" indent="-285750">
              <a:buFont typeface="Arial" panose="020B0604020202020204" pitchFamily="34" charset="0"/>
              <a:buChar char="•"/>
            </a:pPr>
            <a:r>
              <a:rPr lang="en-US" sz="2400" dirty="0"/>
              <a:t>Complete the CITI Program “COI Basic” Training as well as research training hosted by the Office or Research Integrity and Compliance (if necessary)</a:t>
            </a:r>
          </a:p>
          <a:p>
            <a:pPr marL="285750" indent="-285750">
              <a:buFont typeface="Arial" panose="020B0604020202020204" pitchFamily="34" charset="0"/>
              <a:buChar char="•"/>
            </a:pPr>
            <a:r>
              <a:rPr lang="en-US" sz="2400" dirty="0"/>
              <a:t>Complete a </a:t>
            </a:r>
            <a:r>
              <a:rPr lang="en-US" sz="2400" b="1" dirty="0">
                <a:solidFill>
                  <a:srgbClr val="592A8A"/>
                </a:solidFill>
              </a:rPr>
              <a:t>Project Specific Disclosure </a:t>
            </a:r>
            <a:r>
              <a:rPr lang="en-US" sz="2400" dirty="0"/>
              <a:t>at the time of notice of award if your financial interests or relationships have changed</a:t>
            </a:r>
          </a:p>
          <a:p>
            <a:pPr marL="285750" indent="-285750">
              <a:buFont typeface="Arial" panose="020B0604020202020204" pitchFamily="34" charset="0"/>
              <a:buChar char="•"/>
            </a:pPr>
            <a:r>
              <a:rPr lang="en-US" sz="2400" dirty="0"/>
              <a:t>Disclose any related persons who may be working with you on the sponsored project and be prepared to complete a </a:t>
            </a:r>
            <a:r>
              <a:rPr lang="en-US" sz="2400" b="1" dirty="0">
                <a:solidFill>
                  <a:srgbClr val="592A8A"/>
                </a:solidFill>
              </a:rPr>
              <a:t>Mitigation Memo </a:t>
            </a:r>
            <a:r>
              <a:rPr lang="en-US" sz="2400" dirty="0"/>
              <a:t>at the direction of our office.</a:t>
            </a:r>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B69EC3A8-CA8B-4060-B605-7C4751EBD0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5145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algn="ctr"/>
            <a:r>
              <a:rPr lang="en-US" sz="4000" dirty="0"/>
              <a:t>Management Plans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dirty="0"/>
              <a:t>Depending on the overlap in your interests, activities, and research, you may be contacted by the Office of Research Integrity and Compliance to assist in the creation of a </a:t>
            </a:r>
            <a:r>
              <a:rPr lang="en-US" sz="2400" b="1" dirty="0">
                <a:solidFill>
                  <a:srgbClr val="592A8A"/>
                </a:solidFill>
              </a:rPr>
              <a:t>Management Plan</a:t>
            </a:r>
            <a:r>
              <a:rPr lang="en-US" sz="2400" dirty="0"/>
              <a:t>. </a:t>
            </a:r>
          </a:p>
          <a:p>
            <a:pPr marL="0" indent="0">
              <a:buNone/>
            </a:pPr>
            <a:endParaRPr lang="en-US" sz="2400" b="1" dirty="0"/>
          </a:p>
          <a:p>
            <a:pPr marL="0" indent="0">
              <a:buNone/>
            </a:pPr>
            <a:r>
              <a:rPr lang="en-US" sz="2400" dirty="0"/>
              <a:t>These plans will be signed by you, kept on file in our electronic COI system, and are checked periodically at appropriate and agreed upon intervals to ensure compliance.  </a:t>
            </a:r>
          </a:p>
          <a:p>
            <a:pPr marL="0" indent="0">
              <a:buNone/>
            </a:pPr>
            <a:endParaRPr lang="en-US" sz="2400" b="1" dirty="0"/>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6525BFC0-CFF5-4D3A-8F1E-C9A03FE4F7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2539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algn="ctr"/>
            <a:r>
              <a:rPr lang="en-US" sz="4000" dirty="0"/>
              <a:t>Management Plans (Continued)</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Autofit/>
          </a:bodyPr>
          <a:lstStyle/>
          <a:p>
            <a:pPr marL="0" indent="0">
              <a:buNone/>
            </a:pPr>
            <a:r>
              <a:rPr lang="en-US" sz="2400" dirty="0"/>
              <a:t>Management Plans are:</a:t>
            </a:r>
          </a:p>
          <a:p>
            <a:pPr marL="285750" indent="-285750">
              <a:buFont typeface="Arial" panose="020B0604020202020204" pitchFamily="34" charset="0"/>
              <a:buChar char="•"/>
            </a:pPr>
            <a:r>
              <a:rPr lang="en-US" sz="2400" dirty="0"/>
              <a:t>Meant to help eliminate bias in your research</a:t>
            </a:r>
          </a:p>
          <a:p>
            <a:pPr marL="285750" indent="-285750">
              <a:buFont typeface="Arial" panose="020B0604020202020204" pitchFamily="34" charset="0"/>
              <a:buChar char="•"/>
            </a:pPr>
            <a:r>
              <a:rPr lang="en-US" sz="2400" dirty="0"/>
              <a:t>Individualized for you and the COIs that you have disclosed</a:t>
            </a:r>
          </a:p>
          <a:p>
            <a:pPr marL="285750" indent="-285750">
              <a:buFont typeface="Arial" panose="020B0604020202020204" pitchFamily="34" charset="0"/>
              <a:buChar char="•"/>
            </a:pPr>
            <a:r>
              <a:rPr lang="en-US" sz="2400" dirty="0"/>
              <a:t>Provide an opportunity for ORIC to assist in making sure your work is in compliance.</a:t>
            </a:r>
            <a:endParaRPr lang="en-US" sz="2400" b="1" dirty="0"/>
          </a:p>
          <a:p>
            <a:pPr marL="0" indent="0">
              <a:buNone/>
            </a:pPr>
            <a:r>
              <a:rPr lang="en-US" sz="2400" dirty="0"/>
              <a:t>Management Plans are NOT:</a:t>
            </a:r>
          </a:p>
          <a:p>
            <a:pPr marL="285750" indent="-285750">
              <a:buFont typeface="Arial" panose="020B0604020202020204" pitchFamily="34" charset="0"/>
              <a:buChar char="•"/>
            </a:pPr>
            <a:r>
              <a:rPr lang="en-US" sz="2400" dirty="0"/>
              <a:t>Punitive measures</a:t>
            </a:r>
          </a:p>
          <a:p>
            <a:pPr marL="285750" indent="-285750">
              <a:buFont typeface="Arial" panose="020B0604020202020204" pitchFamily="34" charset="0"/>
              <a:buChar char="•"/>
            </a:pPr>
            <a:r>
              <a:rPr lang="en-US" sz="2400" dirty="0"/>
              <a:t>Meant to be burdensome to you, your lab, or your research</a:t>
            </a:r>
          </a:p>
          <a:p>
            <a:pPr marL="285750" indent="-285750">
              <a:buFont typeface="Arial" panose="020B0604020202020204" pitchFamily="34" charset="0"/>
              <a:buChar char="•"/>
            </a:pPr>
            <a:r>
              <a:rPr lang="en-US" sz="2400" dirty="0"/>
              <a:t>Hinderances to your academic freedom or meant to interfere with your financial opportunities.</a:t>
            </a:r>
          </a:p>
          <a:p>
            <a:pPr marL="0" indent="0">
              <a:buNone/>
            </a:pPr>
            <a:endParaRPr lang="en-US" sz="2400" dirty="0"/>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DD5DB76C-48F4-4757-A7B5-ADADDFD72D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2209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B8F15065-DFE8-4F33-9688-B88599018C64}"/>
              </a:ext>
            </a:extLst>
          </p:cNvPr>
          <p:cNvSpPr>
            <a:spLocks noGrp="1"/>
          </p:cNvSpPr>
          <p:nvPr>
            <p:ph type="title"/>
          </p:nvPr>
        </p:nvSpPr>
        <p:spPr/>
        <p:txBody>
          <a:bodyPr/>
          <a:lstStyle/>
          <a:p>
            <a:r>
              <a:rPr lang="en-US" dirty="0">
                <a:solidFill>
                  <a:schemeClr val="bg1"/>
                </a:solidFill>
              </a:rPr>
              <a:t>Contact Information</a:t>
            </a:r>
          </a:p>
        </p:txBody>
      </p:sp>
      <p:sp>
        <p:nvSpPr>
          <p:cNvPr id="4" name="Content Placeholder 3">
            <a:extLst>
              <a:ext uri="{FF2B5EF4-FFF2-40B4-BE49-F238E27FC236}">
                <a16:creationId xmlns:a16="http://schemas.microsoft.com/office/drawing/2014/main" id="{CC99E85B-9063-4684-83BA-1E495EBEED5C}"/>
              </a:ext>
            </a:extLst>
          </p:cNvPr>
          <p:cNvSpPr>
            <a:spLocks noGrp="1"/>
          </p:cNvSpPr>
          <p:nvPr>
            <p:ph sz="half" idx="2"/>
          </p:nvPr>
        </p:nvSpPr>
        <p:spPr>
          <a:xfrm>
            <a:off x="372135" y="1505017"/>
            <a:ext cx="7751139" cy="3951288"/>
          </a:xfrm>
        </p:spPr>
        <p:txBody>
          <a:bodyPr>
            <a:noAutofit/>
          </a:bodyPr>
          <a:lstStyle/>
          <a:p>
            <a:r>
              <a:rPr lang="en-US" sz="1600" dirty="0">
                <a:solidFill>
                  <a:schemeClr val="bg1"/>
                </a:solidFill>
                <a:latin typeface="Calibri" panose="020F0502020204030204" pitchFamily="34" charset="0"/>
                <a:cs typeface="Calibri" panose="020F0502020204030204" pitchFamily="34" charset="0"/>
              </a:rPr>
              <a:t>Tony Rowe</a:t>
            </a:r>
          </a:p>
          <a:p>
            <a:pPr marL="339725" indent="0">
              <a:buNone/>
            </a:pPr>
            <a:r>
              <a:rPr lang="en-US" sz="1600" dirty="0">
                <a:solidFill>
                  <a:schemeClr val="bg1"/>
                </a:solidFill>
                <a:latin typeface="Calibri" panose="020F0502020204030204" pitchFamily="34" charset="0"/>
                <a:cs typeface="Calibri" panose="020F0502020204030204" pitchFamily="34" charset="0"/>
              </a:rPr>
              <a:t>Assistant Director, ORIC</a:t>
            </a:r>
          </a:p>
          <a:p>
            <a:pPr marL="339725" indent="0">
              <a:buNone/>
            </a:pPr>
            <a:r>
              <a:rPr lang="en-US" sz="1600" dirty="0">
                <a:solidFill>
                  <a:schemeClr val="bg1"/>
                </a:solidFill>
                <a:latin typeface="Calibri" panose="020F0502020204030204" pitchFamily="34" charset="0"/>
                <a:cs typeface="Calibri" panose="020F0502020204030204" pitchFamily="34" charset="0"/>
              </a:rPr>
              <a:t>Office of Export Controls and Customs</a:t>
            </a:r>
          </a:p>
          <a:p>
            <a:pPr marL="339725" indent="0">
              <a:buNone/>
            </a:pPr>
            <a:r>
              <a:rPr lang="en-US" sz="1600"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rowea17@ecu.edu</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(252) 744-2395</a:t>
            </a:r>
          </a:p>
          <a:p>
            <a:pPr marL="0" indent="0">
              <a:buNone/>
            </a:pPr>
            <a:endParaRPr lang="en-US" sz="1600" dirty="0">
              <a:solidFill>
                <a:schemeClr val="bg1"/>
              </a:solidFill>
              <a:latin typeface="Calibri" panose="020F0502020204030204" pitchFamily="34" charset="0"/>
              <a:cs typeface="Calibri" panose="020F0502020204030204" pitchFamily="34" charset="0"/>
            </a:endParaRPr>
          </a:p>
          <a:p>
            <a:pPr marL="0" indent="0">
              <a:buNone/>
            </a:pPr>
            <a:endParaRPr lang="en-US" sz="1600" dirty="0">
              <a:solidFill>
                <a:schemeClr val="bg1"/>
              </a:solidFill>
              <a:latin typeface="Calibri" panose="020F0502020204030204" pitchFamily="34" charset="0"/>
              <a:cs typeface="Calibri" panose="020F0502020204030204" pitchFamily="34" charset="0"/>
            </a:endParaRPr>
          </a:p>
          <a:p>
            <a:r>
              <a:rPr lang="en-US" sz="1800" dirty="0">
                <a:solidFill>
                  <a:schemeClr val="bg1"/>
                </a:solidFill>
                <a:latin typeface="Calibri" panose="020F0502020204030204" pitchFamily="34" charset="0"/>
                <a:cs typeface="Calibri" panose="020F0502020204030204" pitchFamily="34" charset="0"/>
              </a:rPr>
              <a:t>Erik Baker</a:t>
            </a:r>
          </a:p>
          <a:p>
            <a:pPr marL="0" indent="339725">
              <a:buNone/>
            </a:pPr>
            <a:r>
              <a:rPr lang="en-US" sz="1550" dirty="0">
                <a:solidFill>
                  <a:schemeClr val="bg1"/>
                </a:solidFill>
                <a:latin typeface="Calibri" panose="020F0502020204030204" pitchFamily="34" charset="0"/>
                <a:cs typeface="Calibri" panose="020F0502020204030204" pitchFamily="34" charset="0"/>
              </a:rPr>
              <a:t>Conflicts of Interest and Export Controls Analyst</a:t>
            </a:r>
          </a:p>
          <a:p>
            <a:pPr marL="0" indent="339725">
              <a:buNone/>
            </a:pPr>
            <a:r>
              <a:rPr lang="en-US" sz="1800"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bakerer22@ecu.edu</a:t>
            </a:r>
            <a:endParaRPr lang="en-US" sz="1800" dirty="0">
              <a:solidFill>
                <a:schemeClr val="bg1"/>
              </a:solidFill>
              <a:latin typeface="Calibri" panose="020F0502020204030204" pitchFamily="34" charset="0"/>
              <a:cs typeface="Calibri" panose="020F0502020204030204" pitchFamily="34" charset="0"/>
            </a:endParaRPr>
          </a:p>
          <a:p>
            <a:pPr marL="0" indent="339725">
              <a:buNone/>
            </a:pPr>
            <a:r>
              <a:rPr lang="en-US" sz="1800" dirty="0">
                <a:solidFill>
                  <a:schemeClr val="bg1"/>
                </a:solidFill>
                <a:latin typeface="Calibri" panose="020F0502020204030204" pitchFamily="34" charset="0"/>
                <a:cs typeface="Calibri" panose="020F0502020204030204" pitchFamily="34" charset="0"/>
              </a:rPr>
              <a:t>(252) 744-4140</a:t>
            </a: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Departmental emails: </a:t>
            </a:r>
            <a:r>
              <a:rPr lang="en-US" sz="1600" dirty="0">
                <a:solidFill>
                  <a:schemeClr val="bg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oric@ecu.edu</a:t>
            </a:r>
            <a:r>
              <a:rPr lang="en-US" sz="1600" dirty="0">
                <a:solidFill>
                  <a:schemeClr val="bg1"/>
                </a:solidFill>
                <a:latin typeface="Calibri" panose="020F0502020204030204" pitchFamily="34" charset="0"/>
                <a:cs typeface="Calibri" panose="020F0502020204030204" pitchFamily="34" charset="0"/>
              </a:rPr>
              <a:t> and </a:t>
            </a:r>
            <a:r>
              <a:rPr lang="en-US" sz="1600" dirty="0">
                <a:solidFill>
                  <a:schemeClr val="bg1"/>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ecuexportcontrols@ecu.edu</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Departmental websites: </a:t>
            </a:r>
            <a:r>
              <a:rPr lang="en-US" sz="1600" dirty="0">
                <a:solidFill>
                  <a:schemeClr val="bg1"/>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https://rede.ecu.edu/oric/</a:t>
            </a:r>
            <a:r>
              <a:rPr lang="en-US" sz="1600" dirty="0">
                <a:solidFill>
                  <a:schemeClr val="bg1"/>
                </a:solidFill>
                <a:latin typeface="Calibri" panose="020F0502020204030204" pitchFamily="34" charset="0"/>
                <a:cs typeface="Calibri" panose="020F0502020204030204" pitchFamily="34" charset="0"/>
              </a:rPr>
              <a:t> and </a:t>
            </a:r>
            <a:r>
              <a:rPr lang="en-US" sz="1600" dirty="0">
                <a:solidFill>
                  <a:schemeClr val="bg1"/>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https://rede.ecu.edu/oecc/</a:t>
            </a:r>
            <a:endParaRPr lang="en-US" sz="1600" dirty="0">
              <a:solidFill>
                <a:schemeClr val="bg1"/>
              </a:solidFill>
              <a:latin typeface="Calibri" panose="020F0502020204030204" pitchFamily="34" charset="0"/>
              <a:cs typeface="Calibri" panose="020F0502020204030204" pitchFamily="34" charset="0"/>
            </a:endParaRPr>
          </a:p>
          <a:p>
            <a:pPr marL="339725" indent="0">
              <a:buNone/>
            </a:pPr>
            <a:endParaRPr lang="en-US" sz="1600" dirty="0">
              <a:solidFill>
                <a:schemeClr val="bg1"/>
              </a:solidFill>
              <a:latin typeface="Calibri" panose="020F0502020204030204" pitchFamily="34" charset="0"/>
              <a:cs typeface="Calibri" panose="020F0502020204030204" pitchFamily="34" charset="0"/>
            </a:endParaRPr>
          </a:p>
          <a:p>
            <a:pPr marL="339725" indent="0">
              <a:buNone/>
            </a:pPr>
            <a:r>
              <a:rPr lang="en-US" sz="1600" dirty="0">
                <a:solidFill>
                  <a:schemeClr val="bg1"/>
                </a:solidFill>
                <a:latin typeface="Calibri" panose="020F0502020204030204" pitchFamily="34" charset="0"/>
                <a:cs typeface="Calibri" panose="020F0502020204030204" pitchFamily="34" charset="0"/>
              </a:rPr>
              <a:t> </a:t>
            </a:r>
          </a:p>
          <a:p>
            <a:pPr marL="0" indent="0" algn="ctr">
              <a:buNone/>
            </a:pPr>
            <a:r>
              <a:rPr lang="en-US" sz="1600" dirty="0">
                <a:solidFill>
                  <a:schemeClr val="bg1"/>
                </a:solidFill>
              </a:rPr>
              <a:t> </a:t>
            </a:r>
          </a:p>
        </p:txBody>
      </p:sp>
      <p:sp>
        <p:nvSpPr>
          <p:cNvPr id="10" name="Content Placeholder 9">
            <a:extLst>
              <a:ext uri="{FF2B5EF4-FFF2-40B4-BE49-F238E27FC236}">
                <a16:creationId xmlns:a16="http://schemas.microsoft.com/office/drawing/2014/main" id="{29D529C3-2C69-49ED-BDAA-7E23F25DBC91}"/>
              </a:ext>
            </a:extLst>
          </p:cNvPr>
          <p:cNvSpPr>
            <a:spLocks noGrp="1"/>
          </p:cNvSpPr>
          <p:nvPr>
            <p:ph sz="quarter" idx="4"/>
          </p:nvPr>
        </p:nvSpPr>
        <p:spPr>
          <a:xfrm>
            <a:off x="4953378" y="1505017"/>
            <a:ext cx="4041775" cy="3951288"/>
          </a:xfrm>
        </p:spPr>
        <p:txBody>
          <a:bodyPr>
            <a:noAutofit/>
          </a:bodyPr>
          <a:lstStyle/>
          <a:p>
            <a:r>
              <a:rPr lang="en-US" sz="1600" dirty="0">
                <a:solidFill>
                  <a:schemeClr val="bg1"/>
                </a:solidFill>
                <a:latin typeface="Calibri" panose="020F0502020204030204" pitchFamily="34" charset="0"/>
                <a:cs typeface="Calibri" panose="020F0502020204030204" pitchFamily="34" charset="0"/>
              </a:rPr>
              <a:t>Christiana Shoopman</a:t>
            </a:r>
          </a:p>
          <a:p>
            <a:pPr marL="0" indent="339725">
              <a:buNone/>
            </a:pPr>
            <a:r>
              <a:rPr lang="en-US" sz="1600" dirty="0">
                <a:solidFill>
                  <a:schemeClr val="bg1"/>
                </a:solidFill>
                <a:latin typeface="Calibri" panose="020F0502020204030204" pitchFamily="34" charset="0"/>
                <a:cs typeface="Calibri" panose="020F0502020204030204" pitchFamily="34" charset="0"/>
              </a:rPr>
              <a:t>Export Controls Specialist</a:t>
            </a:r>
          </a:p>
          <a:p>
            <a:pPr marL="0" indent="339725">
              <a:buNone/>
            </a:pPr>
            <a:r>
              <a:rPr lang="en-US" sz="1600" dirty="0">
                <a:solidFill>
                  <a:schemeClr val="bg1"/>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shoopmanc16@ecu.edu</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r>
              <a:rPr lang="en-US" sz="1600" dirty="0">
                <a:solidFill>
                  <a:schemeClr val="bg1"/>
                </a:solidFill>
                <a:latin typeface="Calibri" panose="020F0502020204030204" pitchFamily="34" charset="0"/>
                <a:cs typeface="Calibri" panose="020F0502020204030204" pitchFamily="34" charset="0"/>
              </a:rPr>
              <a:t>(252) 744-1971</a:t>
            </a: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pPr marL="0" indent="339725">
              <a:buNone/>
            </a:pPr>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Tammy </a:t>
            </a:r>
            <a:r>
              <a:rPr lang="en-US" sz="1600" dirty="0" err="1">
                <a:solidFill>
                  <a:schemeClr val="bg1"/>
                </a:solidFill>
                <a:latin typeface="Calibri" panose="020F0502020204030204" pitchFamily="34" charset="0"/>
                <a:cs typeface="Calibri" panose="020F0502020204030204" pitchFamily="34" charset="0"/>
              </a:rPr>
              <a:t>Drapeaux</a:t>
            </a:r>
            <a:endParaRPr lang="en-US" sz="1600" dirty="0">
              <a:solidFill>
                <a:schemeClr val="bg1"/>
              </a:solidFill>
              <a:latin typeface="Calibri" panose="020F0502020204030204" pitchFamily="34" charset="0"/>
              <a:cs typeface="Calibri" panose="020F0502020204030204" pitchFamily="34" charset="0"/>
            </a:endParaRPr>
          </a:p>
          <a:p>
            <a:pPr marL="0" indent="339725">
              <a:buNone/>
            </a:pPr>
            <a:r>
              <a:rPr lang="en-US" sz="1550" dirty="0">
                <a:solidFill>
                  <a:schemeClr val="bg1"/>
                </a:solidFill>
                <a:latin typeface="Calibri" panose="020F0502020204030204" pitchFamily="34" charset="0"/>
                <a:cs typeface="Calibri" panose="020F0502020204030204" pitchFamily="34" charset="0"/>
              </a:rPr>
              <a:t>Research Compliance and Training Specialist</a:t>
            </a:r>
          </a:p>
          <a:p>
            <a:pPr marL="0" indent="339725">
              <a:buNone/>
            </a:pPr>
            <a:r>
              <a:rPr lang="en-US" sz="1600" dirty="0">
                <a:solidFill>
                  <a:schemeClr val="bg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drapeauxt22@ecu.edu</a:t>
            </a:r>
            <a:endParaRPr lang="en-US" sz="1600" dirty="0">
              <a:solidFill>
                <a:schemeClr val="bg1"/>
              </a:solidFill>
              <a:latin typeface="Calibri" panose="020F0502020204030204" pitchFamily="34" charset="0"/>
              <a:cs typeface="Calibri" panose="020F0502020204030204" pitchFamily="34" charset="0"/>
            </a:endParaRPr>
          </a:p>
          <a:p>
            <a:pPr marL="0" indent="0">
              <a:buNone/>
            </a:pPr>
            <a:endParaRPr lang="en-US" sz="1600" dirty="0">
              <a:solidFill>
                <a:schemeClr val="bg1"/>
              </a:solidFill>
              <a:latin typeface="Calibri" panose="020F0502020204030204" pitchFamily="34" charset="0"/>
              <a:cs typeface="Calibri" panose="020F0502020204030204" pitchFamily="34" charset="0"/>
            </a:endParaRPr>
          </a:p>
        </p:txBody>
      </p:sp>
      <p:pic>
        <p:nvPicPr>
          <p:cNvPr id="6" name="Recorded Sound">
            <a:hlinkClick r:id="" action="ppaction://media"/>
            <a:extLst>
              <a:ext uri="{FF2B5EF4-FFF2-40B4-BE49-F238E27FC236}">
                <a16:creationId xmlns:a16="http://schemas.microsoft.com/office/drawing/2014/main" id="{0DBE3C9C-012B-4D94-B3A0-E81653E1FE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933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92A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endParaRPr lang="en-US" dirty="0"/>
          </a:p>
        </p:txBody>
      </p:sp>
      <p:pic>
        <p:nvPicPr>
          <p:cNvPr id="5" name="Picture 4"/>
          <p:cNvPicPr>
            <a:picLocks noChangeAspect="1"/>
          </p:cNvPicPr>
          <p:nvPr/>
        </p:nvPicPr>
        <p:blipFill>
          <a:blip r:embed="rId5"/>
          <a:stretch>
            <a:fillRect/>
          </a:stretch>
        </p:blipFill>
        <p:spPr>
          <a:xfrm>
            <a:off x="339499" y="5982447"/>
            <a:ext cx="1476074" cy="540393"/>
          </a:xfrm>
          <a:prstGeom prst="rect">
            <a:avLst/>
          </a:prstGeom>
        </p:spPr>
      </p:pic>
      <p:cxnSp>
        <p:nvCxnSpPr>
          <p:cNvPr id="7" name="Straight Connector 6"/>
          <p:cNvCxnSpPr/>
          <p:nvPr/>
        </p:nvCxnSpPr>
        <p:spPr>
          <a:xfrm>
            <a:off x="0" y="6498486"/>
            <a:ext cx="417635"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72612" y="6498486"/>
            <a:ext cx="8471388" cy="0"/>
          </a:xfrm>
          <a:prstGeom prst="line">
            <a:avLst/>
          </a:prstGeom>
          <a:ln w="6350">
            <a:solidFill>
              <a:srgbClr val="FEC923"/>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CC99E85B-9063-4684-83BA-1E495EBEED5C}"/>
              </a:ext>
            </a:extLst>
          </p:cNvPr>
          <p:cNvSpPr>
            <a:spLocks noGrp="1"/>
          </p:cNvSpPr>
          <p:nvPr>
            <p:ph idx="1"/>
          </p:nvPr>
        </p:nvSpPr>
        <p:spPr/>
        <p:txBody>
          <a:bodyPr>
            <a:normAutofit/>
          </a:bodyPr>
          <a:lstStyle/>
          <a:p>
            <a:pPr marL="0" indent="0" algn="ctr">
              <a:buNone/>
            </a:pPr>
            <a:endParaRPr lang="en-US" sz="4000" dirty="0">
              <a:solidFill>
                <a:schemeClr val="bg1"/>
              </a:solidFill>
            </a:endParaRPr>
          </a:p>
          <a:p>
            <a:pPr marL="0" indent="0" algn="ctr">
              <a:buNone/>
            </a:pPr>
            <a:r>
              <a:rPr lang="en-US" sz="4000" dirty="0">
                <a:solidFill>
                  <a:schemeClr val="bg1"/>
                </a:solidFill>
              </a:rPr>
              <a:t>What are Conflicts of Interest and how are they categorized?</a:t>
            </a:r>
          </a:p>
        </p:txBody>
      </p:sp>
      <p:pic>
        <p:nvPicPr>
          <p:cNvPr id="2" name="Recorded Sound">
            <a:hlinkClick r:id="" action="ppaction://media"/>
            <a:extLst>
              <a:ext uri="{FF2B5EF4-FFF2-40B4-BE49-F238E27FC236}">
                <a16:creationId xmlns:a16="http://schemas.microsoft.com/office/drawing/2014/main" id="{273ABCFF-8F6B-4D67-9BF7-B613AC3FE2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8434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r>
              <a:rPr lang="en-US" sz="4000" dirty="0"/>
              <a:t>Conflicts of Interest</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a:bodyPr>
          <a:lstStyle/>
          <a:p>
            <a:pPr marL="0" indent="0">
              <a:lnSpc>
                <a:spcPct val="90000"/>
              </a:lnSpc>
              <a:buNone/>
            </a:pPr>
            <a:r>
              <a:rPr lang="en-US" sz="2400" dirty="0"/>
              <a:t>A Conflict of Interest is a “Situation in which financial or personal circumstances or relationships may compromise, potentially compromise, or have the appearance of compromising an individual’s objectivity in fulfilling their university duties or responsibilities.”</a:t>
            </a:r>
          </a:p>
          <a:p>
            <a:pPr marL="0" indent="0">
              <a:lnSpc>
                <a:spcPct val="90000"/>
              </a:lnSpc>
              <a:buNone/>
            </a:pPr>
            <a:endParaRPr lang="en-US" sz="2400" dirty="0"/>
          </a:p>
          <a:p>
            <a:pPr marL="1257300" lvl="2" indent="-342900">
              <a:lnSpc>
                <a:spcPct val="90000"/>
              </a:lnSpc>
              <a:buFont typeface="Arial" panose="020B0604020202020204" pitchFamily="34" charset="0"/>
              <a:buChar char="•"/>
            </a:pPr>
            <a:r>
              <a:rPr lang="en-US" sz="2400" dirty="0"/>
              <a:t>Personnel decisions</a:t>
            </a:r>
          </a:p>
          <a:p>
            <a:pPr marL="1257300" lvl="2" indent="-342900">
              <a:lnSpc>
                <a:spcPct val="90000"/>
              </a:lnSpc>
              <a:buFont typeface="Arial" panose="020B0604020202020204" pitchFamily="34" charset="0"/>
              <a:buChar char="•"/>
            </a:pPr>
            <a:r>
              <a:rPr lang="en-US" sz="2400" dirty="0"/>
              <a:t>Purchase of equipment/supplies</a:t>
            </a:r>
          </a:p>
          <a:p>
            <a:pPr marL="1257300" lvl="2" indent="-342900">
              <a:lnSpc>
                <a:spcPct val="90000"/>
              </a:lnSpc>
              <a:buFont typeface="Arial" panose="020B0604020202020204" pitchFamily="34" charset="0"/>
              <a:buChar char="•"/>
            </a:pPr>
            <a:r>
              <a:rPr lang="en-US" sz="2400" dirty="0"/>
              <a:t>Selection of instructional material</a:t>
            </a:r>
          </a:p>
          <a:p>
            <a:pPr marL="1257300" lvl="2" indent="-342900">
              <a:lnSpc>
                <a:spcPct val="90000"/>
              </a:lnSpc>
              <a:buFont typeface="Arial" panose="020B0604020202020204" pitchFamily="34" charset="0"/>
              <a:buChar char="•"/>
            </a:pPr>
            <a:r>
              <a:rPr lang="en-US" sz="2400" dirty="0"/>
              <a:t>Interpretation of research data</a:t>
            </a:r>
            <a:endParaRPr lang="en-US" sz="2400" dirty="0">
              <a:cs typeface="Calibri"/>
            </a:endParaRPr>
          </a:p>
          <a:p>
            <a:pPr marL="0" indent="0">
              <a:buNone/>
            </a:pPr>
            <a:endParaRPr lang="en-US" sz="18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94F3888A-4FFD-4DBD-BE60-32753B275B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3184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algn="ctr"/>
            <a:r>
              <a:rPr lang="en-US" sz="4000" dirty="0"/>
              <a:t>Conflicts of Interest Categories</a:t>
            </a: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lnSpcReduction="10000"/>
          </a:bodyPr>
          <a:lstStyle/>
          <a:p>
            <a:r>
              <a:rPr lang="en-US" sz="2400" b="1" dirty="0"/>
              <a:t>Category I: </a:t>
            </a:r>
            <a:r>
              <a:rPr lang="en-US" sz="2400" dirty="0"/>
              <a:t>Activities that are allowable when disclosed</a:t>
            </a:r>
          </a:p>
          <a:p>
            <a:endParaRPr lang="en-US" sz="2400" b="1" dirty="0"/>
          </a:p>
          <a:p>
            <a:r>
              <a:rPr lang="en-US" sz="2400" b="1" dirty="0"/>
              <a:t>Category II: </a:t>
            </a:r>
            <a:r>
              <a:rPr lang="en-US" sz="2400" dirty="0"/>
              <a:t>Activities requiring disclosure for further administrative review and analysis</a:t>
            </a:r>
          </a:p>
          <a:p>
            <a:endParaRPr lang="en-US" sz="2400" b="1" dirty="0"/>
          </a:p>
          <a:p>
            <a:r>
              <a:rPr lang="en-US" sz="2400" b="1" dirty="0"/>
              <a:t>Category III: </a:t>
            </a:r>
            <a:r>
              <a:rPr lang="en-US" sz="2400" dirty="0"/>
              <a:t>Activities or relationships that are generally not allowable or permitted unless an approved COI Management Plan is in place</a:t>
            </a:r>
          </a:p>
          <a:p>
            <a:endParaRPr lang="en-US" sz="2400" b="1" dirty="0"/>
          </a:p>
          <a:p>
            <a:r>
              <a:rPr lang="en-US" sz="2400" b="1" dirty="0"/>
              <a:t>Category IV: </a:t>
            </a:r>
            <a:r>
              <a:rPr lang="en-US" sz="2400" dirty="0"/>
              <a:t>Activities that are not allowable under any circumstance</a:t>
            </a:r>
          </a:p>
          <a:p>
            <a:pPr marL="0" indent="0">
              <a:buNone/>
            </a:pPr>
            <a:endParaRPr lang="en-US" sz="1800" u="sng" dirty="0">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413427B9-784A-416A-9088-09BB6784C3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5318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buNone/>
            </a:pPr>
            <a:endParaRPr lang="en-US" sz="2400" dirty="0"/>
          </a:p>
          <a:p>
            <a:pPr marL="0" indent="0">
              <a:buNone/>
            </a:pPr>
            <a:endParaRPr lang="en-US" sz="2400" dirty="0"/>
          </a:p>
          <a:p>
            <a:pPr marL="0" indent="0">
              <a:buNone/>
            </a:pPr>
            <a:r>
              <a:rPr lang="en-US" sz="2400" dirty="0"/>
              <a:t>Activities that are allowable when disclosed:</a:t>
            </a:r>
          </a:p>
          <a:p>
            <a:r>
              <a:rPr lang="en-US" sz="2400" dirty="0"/>
              <a:t>Receiving royalties or other payments from scholarly work, other writing, or the licensure of patented inventions</a:t>
            </a:r>
          </a:p>
          <a:p>
            <a:r>
              <a:rPr lang="en-US" sz="2400" dirty="0"/>
              <a:t>Receiving honoraria or reimbursement from professional organizations.</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F9256FEE-4570-4A17-9038-8D2DDA66B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914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buNone/>
            </a:pPr>
            <a:r>
              <a:rPr lang="en-US" sz="2400" dirty="0"/>
              <a:t>Why are these activities allowed?</a:t>
            </a:r>
          </a:p>
          <a:p>
            <a:r>
              <a:rPr lang="en-US" sz="2400" dirty="0"/>
              <a:t>They do not compromise the objectivity of research results.</a:t>
            </a:r>
          </a:p>
          <a:p>
            <a:r>
              <a:rPr lang="en-US" sz="2400" dirty="0"/>
              <a:t>They do not interfere with faculty-student interactions or any other University decision-making.</a:t>
            </a:r>
          </a:p>
          <a:p>
            <a:r>
              <a:rPr lang="en-US" sz="2400" dirty="0"/>
              <a:t>These activities have a minimal personal financial impact and do not represent a source of unreasonable bias.</a:t>
            </a:r>
          </a:p>
          <a:p>
            <a:pPr marL="0" indent="0">
              <a:buNone/>
            </a:pPr>
            <a:endParaRPr lang="en-US" sz="2400" dirty="0"/>
          </a:p>
          <a:p>
            <a:pPr marL="0" indent="0">
              <a:buNone/>
            </a:pPr>
            <a:r>
              <a:rPr lang="en-US" sz="2400" dirty="0"/>
              <a:t>These conflicts must be reported at least annually so long as they exist!</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8EA5E5A1-A327-49C8-B190-69DDA03D4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483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normAutofit lnSpcReduction="10000"/>
          </a:bodyPr>
          <a:lstStyle/>
          <a:p>
            <a:pPr marL="0" indent="0">
              <a:buNone/>
            </a:pPr>
            <a:r>
              <a:rPr lang="en-US" sz="2400" dirty="0"/>
              <a:t>Activities requiring disclosure and further administrative review:</a:t>
            </a:r>
          </a:p>
          <a:p>
            <a:r>
              <a:rPr lang="en-US" sz="2400" dirty="0"/>
              <a:t>Requiring students to purchase instructional material created by the instructor of record or their immediate family member</a:t>
            </a:r>
          </a:p>
          <a:p>
            <a:r>
              <a:rPr lang="en-US" sz="2400" dirty="0"/>
              <a:t>Receiving compensation from individuals or entities doing business with ECU</a:t>
            </a:r>
          </a:p>
          <a:p>
            <a:r>
              <a:rPr lang="en-US" sz="2400" dirty="0"/>
              <a:t>Serving on a board that provides financial support for ECU research</a:t>
            </a:r>
          </a:p>
          <a:p>
            <a:r>
              <a:rPr lang="en-US" sz="2400" dirty="0"/>
              <a:t>Having equity or ownership in an entity that does business with ECU or is related to your ECU employment responsibilities</a:t>
            </a:r>
          </a:p>
          <a:p>
            <a:r>
              <a:rPr lang="en-US" sz="2400" dirty="0"/>
              <a:t>Receiving financial support that requires withheld or delayed publication.</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ACBAEB78-DD1E-4EF5-AB1B-8F2DC1A29C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47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5"/>
          <a:stretch>
            <a:fillRect/>
          </a:stretch>
        </p:blipFill>
        <p:spPr>
          <a:xfrm>
            <a:off x="205264" y="6314963"/>
            <a:ext cx="1278763" cy="468157"/>
          </a:xfrm>
          <a:prstGeom prst="rect">
            <a:avLst/>
          </a:prstGeom>
        </p:spPr>
      </p:pic>
      <p:sp>
        <p:nvSpPr>
          <p:cNvPr id="3" name="Title 2">
            <a:extLst>
              <a:ext uri="{FF2B5EF4-FFF2-40B4-BE49-F238E27FC236}">
                <a16:creationId xmlns:a16="http://schemas.microsoft.com/office/drawing/2014/main" id="{C296F4D3-940B-46DC-B83A-D05EEC2EAE8A}"/>
              </a:ext>
            </a:extLst>
          </p:cNvPr>
          <p:cNvSpPr>
            <a:spLocks noGrp="1"/>
          </p:cNvSpPr>
          <p:nvPr>
            <p:ph type="title"/>
          </p:nvPr>
        </p:nvSpPr>
        <p:spPr/>
        <p:txBody>
          <a:bodyPr>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Category </a:t>
            </a:r>
            <a:r>
              <a:rPr lang="en-US" altLang="en-US" sz="4000" dirty="0">
                <a:latin typeface="+mn-lt"/>
                <a:ea typeface="Times New Roman" panose="02020603050405020304" pitchFamily="18" charset="0"/>
                <a:cs typeface="Times New Roman" panose="02020603050405020304" pitchFamily="18" charset="0"/>
              </a:rPr>
              <a:t>II</a:t>
            </a:r>
            <a:r>
              <a:rPr kumimoji="0" lang="en-US" altLang="en-US" sz="4000" i="0" u="none" strike="noStrike" cap="none" normalizeH="0" baseline="0" dirty="0">
                <a:ln>
                  <a:noFill/>
                </a:ln>
                <a:effectLst/>
                <a:latin typeface="+mn-lt"/>
                <a:ea typeface="Times New Roman" panose="02020603050405020304" pitchFamily="18" charset="0"/>
                <a:cs typeface="Times New Roman" panose="02020603050405020304" pitchFamily="18" charset="0"/>
              </a:rPr>
              <a:t> COI</a:t>
            </a:r>
            <a:endParaRPr kumimoji="0" lang="en-US" altLang="en-US" sz="4000" i="0" u="none" strike="noStrike" cap="none" normalizeH="0" baseline="0" dirty="0">
              <a:ln>
                <a:noFill/>
              </a:ln>
              <a:effectLst/>
              <a:latin typeface="+mn-lt"/>
            </a:endParaRPr>
          </a:p>
        </p:txBody>
      </p:sp>
      <p:sp>
        <p:nvSpPr>
          <p:cNvPr id="5" name="Content Placeholder 4">
            <a:extLst>
              <a:ext uri="{FF2B5EF4-FFF2-40B4-BE49-F238E27FC236}">
                <a16:creationId xmlns:a16="http://schemas.microsoft.com/office/drawing/2014/main" id="{283D9396-CFC1-4D08-9050-FF07A5E6BA2A}"/>
              </a:ext>
            </a:extLst>
          </p:cNvPr>
          <p:cNvSpPr>
            <a:spLocks noGrp="1"/>
          </p:cNvSpPr>
          <p:nvPr>
            <p:ph idx="1"/>
          </p:nvPr>
        </p:nvSpPr>
        <p:spPr>
          <a:xfrm>
            <a:off x="457200" y="1496682"/>
            <a:ext cx="8229600" cy="4525963"/>
          </a:xfrm>
        </p:spPr>
        <p:txBody>
          <a:bodyPr/>
          <a:lstStyle/>
          <a:p>
            <a:pPr marL="0" indent="0">
              <a:buNone/>
            </a:pPr>
            <a:r>
              <a:rPr lang="en-US" sz="2400" dirty="0"/>
              <a:t>Why are these activities allowed with additional review?</a:t>
            </a:r>
          </a:p>
          <a:p>
            <a:r>
              <a:rPr lang="en-US" sz="2400" dirty="0"/>
              <a:t>They suggest a possibility of conflicting interests that could impair objectivity.</a:t>
            </a:r>
            <a:endParaRPr lang="en-US" sz="1200" dirty="0"/>
          </a:p>
          <a:p>
            <a:r>
              <a:rPr lang="en-US" sz="2400" dirty="0"/>
              <a:t>Additional oversight helps ensure academic standards and institutional integrity.</a:t>
            </a:r>
          </a:p>
          <a:p>
            <a:pPr marL="0" indent="0">
              <a:buNone/>
            </a:pPr>
            <a:endParaRPr lang="en-US" sz="2400" dirty="0"/>
          </a:p>
          <a:p>
            <a:pPr marL="0" indent="0">
              <a:buNone/>
            </a:pPr>
            <a:r>
              <a:rPr lang="en-US" sz="2400" dirty="0"/>
              <a:t>These activities may require the development of an </a:t>
            </a:r>
            <a:r>
              <a:rPr lang="en-US" sz="2400" b="1" dirty="0">
                <a:solidFill>
                  <a:srgbClr val="592A8A"/>
                </a:solidFill>
              </a:rPr>
              <a:t>Administrative Letter</a:t>
            </a:r>
            <a:r>
              <a:rPr lang="en-US" sz="2400" dirty="0"/>
              <a:t>, a </a:t>
            </a:r>
            <a:r>
              <a:rPr lang="en-US" sz="2400" b="1" dirty="0">
                <a:solidFill>
                  <a:srgbClr val="592A8A"/>
                </a:solidFill>
              </a:rPr>
              <a:t>Management Plan</a:t>
            </a:r>
            <a:r>
              <a:rPr lang="en-US" sz="2400" dirty="0"/>
              <a:t>, or some other guidance from our office!</a:t>
            </a:r>
          </a:p>
        </p:txBody>
      </p:sp>
      <p:cxnSp>
        <p:nvCxnSpPr>
          <p:cNvPr id="8" name="Straight Connector 7">
            <a:extLst>
              <a:ext uri="{FF2B5EF4-FFF2-40B4-BE49-F238E27FC236}">
                <a16:creationId xmlns:a16="http://schemas.microsoft.com/office/drawing/2014/main" id="{43C4D539-E8C1-4C6F-8634-9389529D80FC}"/>
              </a:ext>
            </a:extLst>
          </p:cNvPr>
          <p:cNvCxnSpPr>
            <a:cxnSpLocks/>
          </p:cNvCxnSpPr>
          <p:nvPr/>
        </p:nvCxnSpPr>
        <p:spPr>
          <a:xfrm>
            <a:off x="739929" y="1312589"/>
            <a:ext cx="7672050" cy="4102"/>
          </a:xfrm>
          <a:prstGeom prst="line">
            <a:avLst/>
          </a:prstGeom>
          <a:ln w="12700">
            <a:solidFill>
              <a:srgbClr val="592A8A"/>
            </a:solidFill>
          </a:ln>
          <a:effectLst/>
        </p:spPr>
        <p:style>
          <a:lnRef idx="2">
            <a:schemeClr val="accent1"/>
          </a:lnRef>
          <a:fillRef idx="0">
            <a:schemeClr val="accent1"/>
          </a:fillRef>
          <a:effectRef idx="1">
            <a:schemeClr val="accent1"/>
          </a:effectRef>
          <a:fontRef idx="minor">
            <a:schemeClr val="tx1"/>
          </a:fontRef>
        </p:style>
      </p:cxnSp>
      <p:pic>
        <p:nvPicPr>
          <p:cNvPr id="7" name="Recorded Sound">
            <a:hlinkClick r:id="" action="ppaction://media"/>
            <a:extLst>
              <a:ext uri="{FF2B5EF4-FFF2-40B4-BE49-F238E27FC236}">
                <a16:creationId xmlns:a16="http://schemas.microsoft.com/office/drawing/2014/main" id="{DE192F74-D745-4540-8D87-EC43BD46C7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452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42E86CD4-5FFD-484E-B60A-F177A0900FC3}" vid="{EB3836B0-D181-4F45-8AC8-16B7C9EE7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Powerpointtemplate_ECU-Pirate_statue</Template>
  <TotalTime>9012</TotalTime>
  <Words>4057</Words>
  <Application>Microsoft Office PowerPoint</Application>
  <PresentationFormat>On-screen Show (4:3)</PresentationFormat>
  <Paragraphs>303</Paragraphs>
  <Slides>28</Slides>
  <Notes>28</Notes>
  <HiddenSlides>0</HiddenSlides>
  <MMClips>28</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East Carolina University</vt:lpstr>
      <vt:lpstr>PowerPoint Presentation</vt:lpstr>
      <vt:lpstr>Learning Objectives</vt:lpstr>
      <vt:lpstr>PowerPoint Presentation</vt:lpstr>
      <vt:lpstr>Conflicts of Interest</vt:lpstr>
      <vt:lpstr>Conflicts of Interest Categories</vt:lpstr>
      <vt:lpstr>Category I COI</vt:lpstr>
      <vt:lpstr>Category I COI</vt:lpstr>
      <vt:lpstr>Category II COI</vt:lpstr>
      <vt:lpstr>Category II COI</vt:lpstr>
      <vt:lpstr>Category III COI</vt:lpstr>
      <vt:lpstr>Category III COI</vt:lpstr>
      <vt:lpstr>Category IV COI</vt:lpstr>
      <vt:lpstr>Category IV COI (Continued)</vt:lpstr>
      <vt:lpstr>Category IV COI</vt:lpstr>
      <vt:lpstr>PowerPoint Presentation</vt:lpstr>
      <vt:lpstr>Financial Conflicts of Interest</vt:lpstr>
      <vt:lpstr>Conflicts of Commitment</vt:lpstr>
      <vt:lpstr>Related Persons Conflicts</vt:lpstr>
      <vt:lpstr>PowerPoint Presentation</vt:lpstr>
      <vt:lpstr> Annual Conflicts of Interest and Export Control Disclosure </vt:lpstr>
      <vt:lpstr>Notice of Intent to Engage in External Professional Activities for Pay</vt:lpstr>
      <vt:lpstr>Notice of Intent to Engage in External Professional Activities for Pay (Continued)</vt:lpstr>
      <vt:lpstr>Notice of Intent to Engage in External Professional Activities for Pay (Continued)</vt:lpstr>
      <vt:lpstr> Project Specific Disclosures </vt:lpstr>
      <vt:lpstr> Requirements Beyond the Project Specific Disclosure </vt:lpstr>
      <vt:lpstr>Management Plans</vt:lpstr>
      <vt:lpstr>Management Plans (Continued)</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Baker, Erik Conrad</cp:lastModifiedBy>
  <cp:revision>21</cp:revision>
  <dcterms:created xsi:type="dcterms:W3CDTF">2017-09-21T16:40:18Z</dcterms:created>
  <dcterms:modified xsi:type="dcterms:W3CDTF">2023-06-27T13:43:16Z</dcterms:modified>
</cp:coreProperties>
</file>