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83" r:id="rId3"/>
    <p:sldId id="288" r:id="rId4"/>
    <p:sldId id="282" r:id="rId5"/>
    <p:sldId id="286" r:id="rId6"/>
    <p:sldId id="285" r:id="rId7"/>
    <p:sldId id="291" r:id="rId8"/>
    <p:sldId id="263" r:id="rId9"/>
    <p:sldId id="289" r:id="rId10"/>
    <p:sldId id="290" r:id="rId11"/>
    <p:sldId id="292" r:id="rId12"/>
    <p:sldId id="295" r:id="rId13"/>
    <p:sldId id="297" r:id="rId14"/>
    <p:sldId id="293" r:id="rId15"/>
    <p:sldId id="298" r:id="rId16"/>
    <p:sldId id="300" r:id="rId17"/>
    <p:sldId id="296" r:id="rId18"/>
    <p:sldId id="301" r:id="rId19"/>
    <p:sldId id="309" r:id="rId20"/>
    <p:sldId id="304" r:id="rId21"/>
    <p:sldId id="308" r:id="rId22"/>
    <p:sldId id="311" r:id="rId23"/>
    <p:sldId id="307" r:id="rId2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A8A"/>
    <a:srgbClr val="FEC923"/>
    <a:srgbClr val="400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39"/>
    <p:restoredTop sz="67739" autoAdjust="0"/>
  </p:normalViewPr>
  <p:slideViewPr>
    <p:cSldViewPr snapToGrid="0" snapToObjects="1">
      <p:cViewPr varScale="1">
        <p:scale>
          <a:sx n="58" d="100"/>
          <a:sy n="58" d="100"/>
        </p:scale>
        <p:origin x="1786"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4FC37287-1923-48A6-92A7-178092A0CB34}" type="datetimeFigureOut">
              <a:rPr lang="en-US" smtClean="0"/>
              <a:t>6/27/2023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84BEC8-EDD5-4284-8C52-4599E79B6FE8}" type="slidenum">
              <a:rPr lang="en-US" smtClean="0"/>
              <a:t>‹#›</a:t>
            </a:fld>
            <a:endParaRPr lang="en-US"/>
          </a:p>
        </p:txBody>
      </p:sp>
    </p:spTree>
    <p:extLst>
      <p:ext uri="{BB962C8B-B14F-4D97-AF65-F5344CB8AC3E}">
        <p14:creationId xmlns:p14="http://schemas.microsoft.com/office/powerpoint/2010/main" val="3306720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oric@ecu.edu"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mailto:ecuexportcontrols@ecu.edu"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Welcome to the second training video from the Office of Research Integrity and Compliance concerning conflicts of interest disclosures.  This training will introduce you to the electronic system used to submit these disclosures.</a:t>
            </a:r>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1</a:t>
            </a:fld>
            <a:endParaRPr lang="en-US"/>
          </a:p>
        </p:txBody>
      </p:sp>
    </p:spTree>
    <p:extLst>
      <p:ext uri="{BB962C8B-B14F-4D97-AF65-F5344CB8AC3E}">
        <p14:creationId xmlns:p14="http://schemas.microsoft.com/office/powerpoint/2010/main" val="293530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To submit this form: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First, log in to COI Risk Manager by selecting COI Risk Manager in </a:t>
            </a:r>
            <a:r>
              <a:rPr lang="en-US" sz="1800" dirty="0" err="1">
                <a:solidFill>
                  <a:srgbClr val="000000"/>
                </a:solidFill>
                <a:latin typeface="Calibri" panose="020F0502020204030204" pitchFamily="34" charset="0"/>
              </a:rPr>
              <a:t>PiratePort</a:t>
            </a:r>
            <a:r>
              <a:rPr lang="en-US" sz="1800" dirty="0">
                <a:solidFill>
                  <a:srgbClr val="000000"/>
                </a:solidFill>
                <a:latin typeface="Calibri" panose="020F0502020204030204" pitchFamily="34" charset="0"/>
              </a:rPr>
              <a:t> or go to </a:t>
            </a:r>
            <a:r>
              <a:rPr lang="en-US" sz="1800" dirty="0">
                <a:solidFill>
                  <a:srgbClr val="0000FF"/>
                </a:solidFill>
                <a:latin typeface="Calibri" panose="020F0502020204030204" pitchFamily="34" charset="0"/>
              </a:rPr>
              <a:t>https://ecu.ospreycompliancesuite.com/</a:t>
            </a:r>
            <a:r>
              <a:rPr lang="en-US" sz="1800" dirty="0" err="1">
                <a:solidFill>
                  <a:srgbClr val="0000FF"/>
                </a:solidFill>
                <a:latin typeface="Calibri" panose="020F0502020204030204" pitchFamily="34" charset="0"/>
              </a:rPr>
              <a:t>coiriskmanager</a:t>
            </a:r>
            <a:r>
              <a:rPr lang="en-US" sz="1800" dirty="0">
                <a:solidFill>
                  <a:srgbClr val="000000"/>
                </a:solidFill>
                <a:latin typeface="Calibri" panose="020F0502020204030204" pitchFamily="34" charset="0"/>
              </a:rPr>
              <a:t>.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Next, select the “Fill Out” button beside the Annual Conflicts of Interest and Export Control Disclosure form.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Answer all questions and certify that you have completed this disclosure on your own behalf.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The Office of Research Integrity and Compliance will review your disclosure and contact you if further actions are required. </a:t>
            </a:r>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10</a:t>
            </a:fld>
            <a:endParaRPr lang="en-US"/>
          </a:p>
        </p:txBody>
      </p:sp>
    </p:spTree>
    <p:extLst>
      <p:ext uri="{BB962C8B-B14F-4D97-AF65-F5344CB8AC3E}">
        <p14:creationId xmlns:p14="http://schemas.microsoft.com/office/powerpoint/2010/main" val="856983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discuss how to submit the Project Specific Conflict of Interest Disclosure form.</a:t>
            </a:r>
          </a:p>
        </p:txBody>
      </p:sp>
      <p:sp>
        <p:nvSpPr>
          <p:cNvPr id="4" name="Slide Number Placeholder 3"/>
          <p:cNvSpPr>
            <a:spLocks noGrp="1"/>
          </p:cNvSpPr>
          <p:nvPr>
            <p:ph type="sldNum" sz="quarter" idx="5"/>
          </p:nvPr>
        </p:nvSpPr>
        <p:spPr/>
        <p:txBody>
          <a:bodyPr/>
          <a:lstStyle/>
          <a:p>
            <a:fld id="{2084BEC8-EDD5-4284-8C52-4599E79B6FE8}" type="slidenum">
              <a:rPr lang="en-US" smtClean="0"/>
              <a:t>11</a:t>
            </a:fld>
            <a:endParaRPr lang="en-US"/>
          </a:p>
        </p:txBody>
      </p:sp>
    </p:spTree>
    <p:extLst>
      <p:ext uri="{BB962C8B-B14F-4D97-AF65-F5344CB8AC3E}">
        <p14:creationId xmlns:p14="http://schemas.microsoft.com/office/powerpoint/2010/main" val="1032959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introduce you to the second form which is the “Project Specific Conflict of Interest Disclosure.”  This disclosure is submitted by faculty, staff, students, or outside contractors who will be working on research or an activity funded by an external sponsor.</a:t>
            </a:r>
          </a:p>
          <a:p>
            <a:endParaRPr lang="en-US" dirty="0"/>
          </a:p>
          <a:p>
            <a:r>
              <a:rPr lang="en-US" dirty="0"/>
              <a:t>If you serve as the Principal Investigator (PI) on a project that is being submitted to an external sponsor, you are required to complete a Project Specific Conflicts of Interest Disclosure prior to proposal submission.  It is the PI’s responsibility to make sure that anyone who serves as an investigator on the project— anyone who contributes to the design, conduct, or reporting of the research, regardless of whether or not the individual is identified as key personnel—also completes a Project Specific Conflicts of Interest Disclosure before the proposal submission.  Please keep in mind that if there are any changes to your financial interests, an updated project specific disclosure will be required prior to the time of award.  </a:t>
            </a:r>
          </a:p>
          <a:p>
            <a:endParaRPr lang="en-US" dirty="0"/>
          </a:p>
          <a:p>
            <a:r>
              <a:rPr lang="en-US" dirty="0"/>
              <a:t>Some examples of what you will disclose include having financial relationships related to the project or activity, such as consulting relationships, receipts of honoraria, holding a position at ECU where you can influence purchasing decisions, or ownership of intellectual property.  </a:t>
            </a:r>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12</a:t>
            </a:fld>
            <a:endParaRPr lang="en-US"/>
          </a:p>
        </p:txBody>
      </p:sp>
    </p:spTree>
    <p:extLst>
      <p:ext uri="{BB962C8B-B14F-4D97-AF65-F5344CB8AC3E}">
        <p14:creationId xmlns:p14="http://schemas.microsoft.com/office/powerpoint/2010/main" val="4006556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To submit this form: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First, log in to COI Risk Manager by selecting COI Risk Manager in </a:t>
            </a:r>
            <a:r>
              <a:rPr lang="en-US" sz="1800" dirty="0" err="1">
                <a:solidFill>
                  <a:srgbClr val="000000"/>
                </a:solidFill>
                <a:latin typeface="Calibri" panose="020F0502020204030204" pitchFamily="34" charset="0"/>
              </a:rPr>
              <a:t>PiratePort</a:t>
            </a:r>
            <a:r>
              <a:rPr lang="en-US" sz="1800" dirty="0">
                <a:solidFill>
                  <a:srgbClr val="000000"/>
                </a:solidFill>
                <a:latin typeface="Calibri" panose="020F0502020204030204" pitchFamily="34" charset="0"/>
              </a:rPr>
              <a:t> or go to </a:t>
            </a:r>
            <a:r>
              <a:rPr lang="en-US" sz="1800" dirty="0">
                <a:solidFill>
                  <a:srgbClr val="0000FF"/>
                </a:solidFill>
                <a:latin typeface="Calibri" panose="020F0502020204030204" pitchFamily="34" charset="0"/>
              </a:rPr>
              <a:t>https://</a:t>
            </a:r>
            <a:r>
              <a:rPr lang="en-US" sz="1800" dirty="0" err="1">
                <a:solidFill>
                  <a:srgbClr val="0000FF"/>
                </a:solidFill>
                <a:latin typeface="Calibri" panose="020F0502020204030204" pitchFamily="34" charset="0"/>
              </a:rPr>
              <a:t>ecu.ospreycompliancesuite.com</a:t>
            </a:r>
            <a:r>
              <a:rPr lang="en-US" sz="1800" dirty="0">
                <a:solidFill>
                  <a:srgbClr val="0000FF"/>
                </a:solidFill>
                <a:latin typeface="Calibri" panose="020F0502020204030204" pitchFamily="34" charset="0"/>
              </a:rPr>
              <a:t>/</a:t>
            </a:r>
            <a:r>
              <a:rPr lang="en-US" sz="1800" dirty="0" err="1">
                <a:solidFill>
                  <a:srgbClr val="0000FF"/>
                </a:solidFill>
                <a:latin typeface="Calibri" panose="020F0502020204030204" pitchFamily="34" charset="0"/>
              </a:rPr>
              <a:t>coiriskmanager</a:t>
            </a:r>
            <a:r>
              <a:rPr lang="en-US" sz="1800" dirty="0">
                <a:solidFill>
                  <a:srgbClr val="000000"/>
                </a:solidFill>
                <a:latin typeface="Calibri" panose="020F0502020204030204" pitchFamily="34" charset="0"/>
              </a:rPr>
              <a:t>.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Next, select the “Fill Out” button beside the Project Specific Conflict of Interest Disclosure form.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Answer all questions and certify that you have completed this disclosure on your own behalf.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The Office of Research Integrity and Compliance will review your disclosure and contact you if further actions are required. </a:t>
            </a:r>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13</a:t>
            </a:fld>
            <a:endParaRPr lang="en-US"/>
          </a:p>
        </p:txBody>
      </p:sp>
    </p:spTree>
    <p:extLst>
      <p:ext uri="{BB962C8B-B14F-4D97-AF65-F5344CB8AC3E}">
        <p14:creationId xmlns:p14="http://schemas.microsoft.com/office/powerpoint/2010/main" val="306050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form we will discuss is how to submit the Notice of Intent to Engage in External Professional Activities for Pay.</a:t>
            </a:r>
          </a:p>
          <a:p>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14</a:t>
            </a:fld>
            <a:endParaRPr lang="en-US"/>
          </a:p>
        </p:txBody>
      </p:sp>
    </p:spTree>
    <p:extLst>
      <p:ext uri="{BB962C8B-B14F-4D97-AF65-F5344CB8AC3E}">
        <p14:creationId xmlns:p14="http://schemas.microsoft.com/office/powerpoint/2010/main" val="1422251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chemeClr val="bg1"/>
                </a:solidFill>
                <a:latin typeface="Calibri" panose="020F0502020204030204" pitchFamily="34" charset="0"/>
              </a:rPr>
              <a:t>The “Notice of Intent to Engage in External Professional Activities for Pay” disclosure is the third form we will discuss. This form is submitted by EHRA employees who are seeking to engage in work related to their University duties but are being paid by an entity external to the University.</a:t>
            </a:r>
          </a:p>
          <a:p>
            <a:endParaRPr lang="en-US" sz="1800" dirty="0">
              <a:solidFill>
                <a:schemeClr val="bg1"/>
              </a:solidFill>
              <a:latin typeface="Calibri" panose="020F0502020204030204" pitchFamily="34" charset="0"/>
            </a:endParaRPr>
          </a:p>
          <a:p>
            <a:r>
              <a:rPr lang="en-US" sz="1800" dirty="0">
                <a:solidFill>
                  <a:schemeClr val="bg1"/>
                </a:solidFill>
                <a:latin typeface="Calibri" panose="020F0502020204030204" pitchFamily="34" charset="0"/>
              </a:rPr>
              <a:t>If you are planning to engage in an external professional activity for pay, you will want to make sure that you complete the necessary “Notice of Intent to Engage in an External Professional Activity for Pay” or “NOI” form at least ten calendar days before the engagement begins. Once submitted, your supervisor, or whoever is designated as the NOI approver for your department, will have ten calendar days to review the request. Please note that if this is an ongoing engagement—you have an adjunct appointment at another institution every year, for example—you will need to resubmit your notice of intent form annually. Once the request has been approved, you will be able to begin your external professional activity for pay engagement.</a:t>
            </a:r>
            <a:endParaRPr lang="en-US" sz="1800" dirty="0">
              <a:solidFill>
                <a:schemeClr val="bg1"/>
              </a:solidFill>
            </a:endParaRPr>
          </a:p>
          <a:p>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15</a:t>
            </a:fld>
            <a:endParaRPr lang="en-US"/>
          </a:p>
        </p:txBody>
      </p:sp>
    </p:spTree>
    <p:extLst>
      <p:ext uri="{BB962C8B-B14F-4D97-AF65-F5344CB8AC3E}">
        <p14:creationId xmlns:p14="http://schemas.microsoft.com/office/powerpoint/2010/main" val="2196915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To submit this form: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First, log in to COI Risk Manager by selecting COI Risk Manager in </a:t>
            </a:r>
            <a:r>
              <a:rPr lang="en-US" sz="1800" dirty="0" err="1">
                <a:solidFill>
                  <a:srgbClr val="000000"/>
                </a:solidFill>
                <a:latin typeface="Calibri" panose="020F0502020204030204" pitchFamily="34" charset="0"/>
              </a:rPr>
              <a:t>PiratePort</a:t>
            </a:r>
            <a:r>
              <a:rPr lang="en-US" sz="1800" dirty="0">
                <a:solidFill>
                  <a:srgbClr val="000000"/>
                </a:solidFill>
                <a:latin typeface="Calibri" panose="020F0502020204030204" pitchFamily="34" charset="0"/>
              </a:rPr>
              <a:t> or go to </a:t>
            </a:r>
            <a:r>
              <a:rPr lang="en-US" sz="1800" dirty="0">
                <a:solidFill>
                  <a:srgbClr val="0000FF"/>
                </a:solidFill>
                <a:latin typeface="Calibri" panose="020F0502020204030204" pitchFamily="34" charset="0"/>
              </a:rPr>
              <a:t>https://</a:t>
            </a:r>
            <a:r>
              <a:rPr lang="en-US" sz="1800" dirty="0" err="1">
                <a:solidFill>
                  <a:srgbClr val="0000FF"/>
                </a:solidFill>
                <a:latin typeface="Calibri" panose="020F0502020204030204" pitchFamily="34" charset="0"/>
              </a:rPr>
              <a:t>ecu.ospreycompliancesuite.com</a:t>
            </a:r>
            <a:r>
              <a:rPr lang="en-US" sz="1800" dirty="0">
                <a:solidFill>
                  <a:srgbClr val="0000FF"/>
                </a:solidFill>
                <a:latin typeface="Calibri" panose="020F0502020204030204" pitchFamily="34" charset="0"/>
              </a:rPr>
              <a:t>/</a:t>
            </a:r>
            <a:r>
              <a:rPr lang="en-US" sz="1800" dirty="0" err="1">
                <a:solidFill>
                  <a:srgbClr val="0000FF"/>
                </a:solidFill>
                <a:latin typeface="Calibri" panose="020F0502020204030204" pitchFamily="34" charset="0"/>
              </a:rPr>
              <a:t>coiriskmanager</a:t>
            </a:r>
            <a:r>
              <a:rPr lang="en-US" sz="1800" dirty="0">
                <a:solidFill>
                  <a:srgbClr val="000000"/>
                </a:solidFill>
                <a:latin typeface="Calibri" panose="020F0502020204030204" pitchFamily="34" charset="0"/>
              </a:rPr>
              <a:t>.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Next, select the “Fill Out” button beside the Notice of Intent to Engage in External Professional Activities for Pay form.</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Answer all questions and certify that you have completed this disclosure on your own behalf. </a:t>
            </a:r>
          </a:p>
          <a:p>
            <a:endParaRPr lang="en-US" sz="1800" dirty="0">
              <a:solidFill>
                <a:srgbClr val="000000"/>
              </a:solidFill>
              <a:latin typeface="Calibri" panose="020F0502020204030204" pitchFamily="34" charset="0"/>
            </a:endParaRPr>
          </a:p>
          <a:p>
            <a:r>
              <a:rPr lang="en-US" sz="1800" dirty="0">
                <a:solidFill>
                  <a:schemeClr val="bg1"/>
                </a:solidFill>
                <a:latin typeface="Calibri" panose="020F0502020204030204" pitchFamily="34" charset="0"/>
              </a:rPr>
              <a:t>Your supervisor, or whoever is designated as the NOI approver for your department, </a:t>
            </a:r>
            <a:r>
              <a:rPr lang="en-US" sz="1800" dirty="0">
                <a:solidFill>
                  <a:srgbClr val="000000"/>
                </a:solidFill>
                <a:latin typeface="Calibri" panose="020F0502020204030204" pitchFamily="34" charset="0"/>
              </a:rPr>
              <a:t>will review your disclosure and contact you if further actions are required. </a:t>
            </a:r>
            <a:endParaRPr lang="en-US" sz="1800" dirty="0"/>
          </a:p>
          <a:p>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16</a:t>
            </a:fld>
            <a:endParaRPr lang="en-US"/>
          </a:p>
        </p:txBody>
      </p:sp>
    </p:spTree>
    <p:extLst>
      <p:ext uri="{BB962C8B-B14F-4D97-AF65-F5344CB8AC3E}">
        <p14:creationId xmlns:p14="http://schemas.microsoft.com/office/powerpoint/2010/main" val="211632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will discuss how Notices of Intent to Engage in External Professional Activities for Pay forms are reviewed.  </a:t>
            </a:r>
          </a:p>
        </p:txBody>
      </p:sp>
      <p:sp>
        <p:nvSpPr>
          <p:cNvPr id="4" name="Slide Number Placeholder 3"/>
          <p:cNvSpPr>
            <a:spLocks noGrp="1"/>
          </p:cNvSpPr>
          <p:nvPr>
            <p:ph type="sldNum" sz="quarter" idx="5"/>
          </p:nvPr>
        </p:nvSpPr>
        <p:spPr/>
        <p:txBody>
          <a:bodyPr/>
          <a:lstStyle/>
          <a:p>
            <a:fld id="{2084BEC8-EDD5-4284-8C52-4599E79B6FE8}" type="slidenum">
              <a:rPr lang="en-US" smtClean="0"/>
              <a:t>17</a:t>
            </a:fld>
            <a:endParaRPr lang="en-US"/>
          </a:p>
        </p:txBody>
      </p:sp>
    </p:spTree>
    <p:extLst>
      <p:ext uri="{BB962C8B-B14F-4D97-AF65-F5344CB8AC3E}">
        <p14:creationId xmlns:p14="http://schemas.microsoft.com/office/powerpoint/2010/main" val="2533509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serve as the Notice of Intent to Engage in External Professional Activities for Pay form (NOI) reviewer, it is your responsibility to approve or disapprove any NOI form that you receive from individuals within your department. </a:t>
            </a:r>
          </a:p>
          <a:p>
            <a:r>
              <a:rPr lang="en-US" dirty="0"/>
              <a:t>Only approve if the requested activity does not create a conflict of commitment, create a conflict of interest, involve inappropriate use of ECU resources, make use of the name of ECU for any purpose other than professional identification, and does not claim any university responsibility for the conduct or outcome of the activity.</a:t>
            </a:r>
          </a:p>
          <a:p>
            <a:r>
              <a:rPr lang="en-US" dirty="0"/>
              <a:t>Additionally, external activities should be no more than 20% of the employee’s contracted time during the appointment.</a:t>
            </a:r>
          </a:p>
          <a:p>
            <a:endParaRPr lang="en-US" dirty="0"/>
          </a:p>
          <a:p>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18</a:t>
            </a:fld>
            <a:endParaRPr lang="en-US"/>
          </a:p>
        </p:txBody>
      </p:sp>
    </p:spTree>
    <p:extLst>
      <p:ext uri="{BB962C8B-B14F-4D97-AF65-F5344CB8AC3E}">
        <p14:creationId xmlns:p14="http://schemas.microsoft.com/office/powerpoint/2010/main" val="2227788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employee has submitted their NOI, you will receive an automatic notification from the COI Risk Manager system.  </a:t>
            </a:r>
            <a:r>
              <a:rPr lang="en-US" sz="1800" dirty="0">
                <a:solidFill>
                  <a:srgbClr val="000000"/>
                </a:solidFill>
                <a:latin typeface="Calibri" panose="020F0502020204030204" pitchFamily="34" charset="0"/>
              </a:rPr>
              <a:t> </a:t>
            </a:r>
          </a:p>
          <a:p>
            <a:r>
              <a:rPr lang="en-US" sz="1800" dirty="0">
                <a:solidFill>
                  <a:srgbClr val="000000"/>
                </a:solidFill>
                <a:latin typeface="Calibri" panose="020F0502020204030204" pitchFamily="34" charset="0"/>
              </a:rPr>
              <a:t>Next, log in to COI Risk Manager through the link provided in the email or select COI Risk Manager in </a:t>
            </a:r>
            <a:r>
              <a:rPr lang="en-US" sz="1800" dirty="0" err="1">
                <a:solidFill>
                  <a:srgbClr val="000000"/>
                </a:solidFill>
                <a:latin typeface="Calibri" panose="020F0502020204030204" pitchFamily="34" charset="0"/>
              </a:rPr>
              <a:t>PiratePort</a:t>
            </a:r>
            <a:r>
              <a:rPr lang="en-US" sz="1800" dirty="0">
                <a:solidFill>
                  <a:srgbClr val="000000"/>
                </a:solidFill>
                <a:latin typeface="Calibri" panose="020F0502020204030204" pitchFamily="34" charset="0"/>
              </a:rPr>
              <a:t>.</a:t>
            </a:r>
          </a:p>
          <a:p>
            <a:r>
              <a:rPr lang="en-US" sz="1800" dirty="0">
                <a:solidFill>
                  <a:srgbClr val="000000"/>
                </a:solidFill>
                <a:latin typeface="Calibri" panose="020F0502020204030204" pitchFamily="34" charset="0"/>
              </a:rPr>
              <a:t>Select “Review Disclosures” on the left-hand menu.</a:t>
            </a:r>
          </a:p>
          <a:p>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19</a:t>
            </a:fld>
            <a:endParaRPr lang="en-US"/>
          </a:p>
        </p:txBody>
      </p:sp>
    </p:spTree>
    <p:extLst>
      <p:ext uri="{BB962C8B-B14F-4D97-AF65-F5344CB8AC3E}">
        <p14:creationId xmlns:p14="http://schemas.microsoft.com/office/powerpoint/2010/main" val="1337669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Let’s first take a look at the learning objectives for this training module.  </a:t>
            </a:r>
            <a:r>
              <a:rPr lang="en-US" sz="1400" dirty="0"/>
              <a:t>At the completion of this presentation, you will be able to:</a:t>
            </a:r>
          </a:p>
          <a:p>
            <a:r>
              <a:rPr lang="en-US" dirty="0"/>
              <a:t>Name three (3) different conflict of interest (COI) disclosure forms used at ECU, become familiar with COI Risk Manager as the electronic system used to submit COI disclosure forms, explain who is required and how to submit various COI disclosure forms, and understand the submission and approval process involved in order to participate in an external professional activity for pay.</a:t>
            </a:r>
          </a:p>
          <a:p>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2</a:t>
            </a:fld>
            <a:endParaRPr lang="en-US"/>
          </a:p>
        </p:txBody>
      </p:sp>
    </p:spTree>
    <p:extLst>
      <p:ext uri="{BB962C8B-B14F-4D97-AF65-F5344CB8AC3E}">
        <p14:creationId xmlns:p14="http://schemas.microsoft.com/office/powerpoint/2010/main" val="630632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t>Under the “Search” area, filter for “Status: Submitted” and “Campaign: NOI” to designate the Notice of Intent form.  Then click the “Search” button.  You will see any Notice of Intent forms awaiting your approval on your screen. </a:t>
            </a:r>
          </a:p>
          <a:p>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20</a:t>
            </a:fld>
            <a:endParaRPr lang="en-US"/>
          </a:p>
        </p:txBody>
      </p:sp>
    </p:spTree>
    <p:extLst>
      <p:ext uri="{BB962C8B-B14F-4D97-AF65-F5344CB8AC3E}">
        <p14:creationId xmlns:p14="http://schemas.microsoft.com/office/powerpoint/2010/main" val="1308495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Next, select the small icon that looks like a piece of paper to review the NOI form.  When you have read the form and you intend to approve it, click the “Actions” button, and then select “Mark as Reviewed.” A notification box will appear confirming that you intend to approve this action.  Click “OK” in this notification to approve the NOI.  Please note that by clicking “OK” the NOI form will be marked as “Reviewed” meaning that you have approved this activity.  This approval cannot be reversed.  </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lnSpc>
                <a:spcPct val="107000"/>
              </a:lnSpc>
              <a:spcAft>
                <a:spcPts val="815"/>
              </a:spcAft>
              <a:defRPr/>
            </a:pPr>
            <a:r>
              <a:rPr lang="en-US" sz="1800" dirty="0">
                <a:latin typeface="Calibri" panose="020F0502020204030204" pitchFamily="34" charset="0"/>
                <a:ea typeface="Calibri" panose="020F0502020204030204" pitchFamily="34" charset="0"/>
                <a:cs typeface="Times New Roman" panose="02020603050405020304" pitchFamily="18" charset="0"/>
              </a:rPr>
              <a:t>Please contact the employee who submitted the Notice of Intent to Engage in an External Professional Activity for Pay if you require additional details about the request.</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21</a:t>
            </a:fld>
            <a:endParaRPr lang="en-US"/>
          </a:p>
        </p:txBody>
      </p:sp>
    </p:spTree>
    <p:extLst>
      <p:ext uri="{BB962C8B-B14F-4D97-AF65-F5344CB8AC3E}">
        <p14:creationId xmlns:p14="http://schemas.microsoft.com/office/powerpoint/2010/main" val="3219348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If you determine that the proposed activity is not consistent with University policies, you should not approve this request and notify the employee of the reasons why the request was not approved.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Make sure you select the “Actions” button and click “Add Note” to document why the request was denied. </a:t>
            </a:r>
            <a:endParaRPr lang="en-US" sz="1200" dirty="0"/>
          </a:p>
          <a:p>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22</a:t>
            </a:fld>
            <a:endParaRPr lang="en-US"/>
          </a:p>
        </p:txBody>
      </p:sp>
    </p:spTree>
    <p:extLst>
      <p:ext uri="{BB962C8B-B14F-4D97-AF65-F5344CB8AC3E}">
        <p14:creationId xmlns:p14="http://schemas.microsoft.com/office/powerpoint/2010/main" val="2797849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the time to review the process of submitting conflict of interest forms in the COI Risk Manger system.</a:t>
            </a:r>
          </a:p>
          <a:p>
            <a:endParaRPr lang="en-US" dirty="0"/>
          </a:p>
          <a:p>
            <a:r>
              <a:rPr lang="en-US" dirty="0"/>
              <a:t>If you have any questions or concerns about conflicts of interest, please contact our office at (252) 744-4140, (252) 744-1971 or email us at </a:t>
            </a:r>
            <a:r>
              <a:rPr lang="en-US" u="sng" dirty="0">
                <a:hlinkClick r:id="rId3"/>
              </a:rPr>
              <a:t>oric@ecu.edu</a:t>
            </a:r>
            <a:r>
              <a:rPr lang="en-US" dirty="0"/>
              <a:t>.  If you have questions or concerns about export controls, call (252) 744-2395 or email us at </a:t>
            </a:r>
            <a:r>
              <a:rPr lang="en-US" u="sng" dirty="0">
                <a:hlinkClick r:id="rId4"/>
              </a:rPr>
              <a:t>ecuexportcontrols@ecu.edu</a:t>
            </a:r>
            <a:r>
              <a:rPr lang="en-US" dirty="0"/>
              <a:t>.</a:t>
            </a:r>
          </a:p>
          <a:p>
            <a:endParaRPr lang="en-US" dirty="0"/>
          </a:p>
          <a:p>
            <a:r>
              <a:rPr lang="en-US" dirty="0"/>
              <a:t>Thank you!</a:t>
            </a:r>
          </a:p>
          <a:p>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23</a:t>
            </a:fld>
            <a:endParaRPr lang="en-US"/>
          </a:p>
        </p:txBody>
      </p:sp>
    </p:spTree>
    <p:extLst>
      <p:ext uri="{BB962C8B-B14F-4D97-AF65-F5344CB8AC3E}">
        <p14:creationId xmlns:p14="http://schemas.microsoft.com/office/powerpoint/2010/main" val="227759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solidFill>
                  <a:srgbClr val="000000"/>
                </a:solidFill>
                <a:latin typeface="Calibri" panose="020F0502020204030204" pitchFamily="34" charset="0"/>
              </a:rPr>
              <a:t>COI Risk Manager is ECU’s electronic system used to submit conflicts of interest and commitment and export control disclosure forms.  Below you will see the names of the three disclosure forms that are available for you to complete.  We will discuss each form in detail to assist you in determining which forms are relevant for you.  </a:t>
            </a:r>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3</a:t>
            </a:fld>
            <a:endParaRPr lang="en-US"/>
          </a:p>
        </p:txBody>
      </p:sp>
    </p:spTree>
    <p:extLst>
      <p:ext uri="{BB962C8B-B14F-4D97-AF65-F5344CB8AC3E}">
        <p14:creationId xmlns:p14="http://schemas.microsoft.com/office/powerpoint/2010/main" val="4266359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You can access COI Risk Manager by selecting COI Risk Manager in </a:t>
            </a:r>
            <a:r>
              <a:rPr lang="en-US" sz="1800" dirty="0" err="1">
                <a:solidFill>
                  <a:srgbClr val="000000"/>
                </a:solidFill>
                <a:latin typeface="Calibri" panose="020F0502020204030204" pitchFamily="34" charset="0"/>
              </a:rPr>
              <a:t>PiratePort</a:t>
            </a:r>
            <a:r>
              <a:rPr lang="en-US" sz="1800" dirty="0">
                <a:solidFill>
                  <a:srgbClr val="000000"/>
                </a:solidFill>
                <a:latin typeface="Calibri" panose="020F0502020204030204" pitchFamily="34" charset="0"/>
              </a:rPr>
              <a:t>, or by going to </a:t>
            </a:r>
            <a:r>
              <a:rPr lang="en-US" sz="1800" dirty="0">
                <a:solidFill>
                  <a:srgbClr val="0000FF"/>
                </a:solidFill>
                <a:latin typeface="Calibri" panose="020F0502020204030204" pitchFamily="34" charset="0"/>
              </a:rPr>
              <a:t>https://ecu.ospreycompliancesuite.com/coiriskmanager</a:t>
            </a:r>
            <a:r>
              <a:rPr lang="en-US" sz="1800" dirty="0">
                <a:solidFill>
                  <a:srgbClr val="000000"/>
                </a:solidFill>
                <a:latin typeface="Calibri" panose="020F0502020204030204" pitchFamily="34" charset="0"/>
              </a:rPr>
              <a:t>. We recommend using Chrome, Firefox, or Microsoft Edge for this application from a laptop or desktop computer; the website is not yet optimized for mobile use. </a:t>
            </a:r>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4</a:t>
            </a:fld>
            <a:endParaRPr lang="en-US"/>
          </a:p>
        </p:txBody>
      </p:sp>
    </p:spTree>
    <p:extLst>
      <p:ext uri="{BB962C8B-B14F-4D97-AF65-F5344CB8AC3E}">
        <p14:creationId xmlns:p14="http://schemas.microsoft.com/office/powerpoint/2010/main" val="387129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a:r>
              <a:rPr lang="en-US" sz="1800" dirty="0">
                <a:latin typeface="Calibri" panose="020F0502020204030204" pitchFamily="34" charset="0"/>
                <a:ea typeface="Calibri" panose="020F0502020204030204" pitchFamily="34" charset="0"/>
              </a:rPr>
              <a:t>After logging in, you will see a list of three forms that are available to complete. You might not need to complete each form, though.  We’ll discuss how to determine which of the forms apply to you.  If the form is required, select the “Fill Out” button beside the appropriate form and answer all questions. Hover text and hyperlinks are embedded in the form to provide definitions, examples, and links to regulations.</a:t>
            </a:r>
          </a:p>
        </p:txBody>
      </p:sp>
      <p:sp>
        <p:nvSpPr>
          <p:cNvPr id="4" name="Slide Number Placeholder 3"/>
          <p:cNvSpPr>
            <a:spLocks noGrp="1"/>
          </p:cNvSpPr>
          <p:nvPr>
            <p:ph type="sldNum" sz="quarter" idx="5"/>
          </p:nvPr>
        </p:nvSpPr>
        <p:spPr/>
        <p:txBody>
          <a:bodyPr/>
          <a:lstStyle/>
          <a:p>
            <a:fld id="{2084BEC8-EDD5-4284-8C52-4599E79B6FE8}" type="slidenum">
              <a:rPr lang="en-US" smtClean="0"/>
              <a:t>5</a:t>
            </a:fld>
            <a:endParaRPr lang="en-US"/>
          </a:p>
        </p:txBody>
      </p:sp>
    </p:spTree>
    <p:extLst>
      <p:ext uri="{BB962C8B-B14F-4D97-AF65-F5344CB8AC3E}">
        <p14:creationId xmlns:p14="http://schemas.microsoft.com/office/powerpoint/2010/main" val="3957833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You may save your progress at any time by selecting the “Save and complete later” button. When you are ready to submit, select “Save and Submit” and agree to the text in the attestation. Remember, to be in compliance you must complete disclosures on your own behalf.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If you inadvertently miss responding to a question, a notification link will appear at the top of the form. Clicking this link takes you directly to the question for completion. </a:t>
            </a:r>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6</a:t>
            </a:fld>
            <a:endParaRPr lang="en-US"/>
          </a:p>
        </p:txBody>
      </p:sp>
    </p:spTree>
    <p:extLst>
      <p:ext uri="{BB962C8B-B14F-4D97-AF65-F5344CB8AC3E}">
        <p14:creationId xmlns:p14="http://schemas.microsoft.com/office/powerpoint/2010/main" val="2435126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Now you have submitted a form!  What’s next?  You can view additional forms to complete on the “Home” page or you can view submitted disclosures by selecting the arrow beside “Show Disclosure History.”  If you started a form, but have not completed it, you will see a “Finish” button beside that disclosure form.  You can also update a previously submitted form by selecting the “Update” button under “Show Disclosures Available to Update.”</a:t>
            </a:r>
          </a:p>
          <a:p>
            <a:pPr algn="l"/>
            <a:endParaRPr lang="en-US" sz="180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084BEC8-EDD5-4284-8C52-4599E79B6FE8}" type="slidenum">
              <a:rPr lang="en-US" smtClean="0"/>
              <a:t>7</a:t>
            </a:fld>
            <a:endParaRPr lang="en-US"/>
          </a:p>
        </p:txBody>
      </p:sp>
    </p:spTree>
    <p:extLst>
      <p:ext uri="{BB962C8B-B14F-4D97-AF65-F5344CB8AC3E}">
        <p14:creationId xmlns:p14="http://schemas.microsoft.com/office/powerpoint/2010/main" val="1127045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first review how to submit an Annual Conflicts of Interest and Export Control Disclosure form.</a:t>
            </a:r>
          </a:p>
        </p:txBody>
      </p:sp>
      <p:sp>
        <p:nvSpPr>
          <p:cNvPr id="4" name="Slide Number Placeholder 3"/>
          <p:cNvSpPr>
            <a:spLocks noGrp="1"/>
          </p:cNvSpPr>
          <p:nvPr>
            <p:ph type="sldNum" sz="quarter" idx="5"/>
          </p:nvPr>
        </p:nvSpPr>
        <p:spPr/>
        <p:txBody>
          <a:bodyPr/>
          <a:lstStyle/>
          <a:p>
            <a:fld id="{2084BEC8-EDD5-4284-8C52-4599E79B6FE8}" type="slidenum">
              <a:rPr lang="en-US" smtClean="0"/>
              <a:t>8</a:t>
            </a:fld>
            <a:endParaRPr lang="en-US"/>
          </a:p>
        </p:txBody>
      </p:sp>
    </p:spTree>
    <p:extLst>
      <p:ext uri="{BB962C8B-B14F-4D97-AF65-F5344CB8AC3E}">
        <p14:creationId xmlns:p14="http://schemas.microsoft.com/office/powerpoint/2010/main" val="443779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The</a:t>
            </a:r>
            <a:r>
              <a:rPr lang="en-US" sz="1800" b="1"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“Annual Conflicts of Interest and Export Control Disclosure” may be the first form that you complete.  All EHRA employees at ECU are required to complete this disclosure every fiscal year per University of North Carolina System policy. Forms are submitted in the COI Risk Manager system between July 1</a:t>
            </a:r>
            <a:r>
              <a:rPr lang="en-US" sz="1800" baseline="30000" dirty="0">
                <a:solidFill>
                  <a:srgbClr val="000000"/>
                </a:solidFill>
                <a:latin typeface="Calibri" panose="020F0502020204030204" pitchFamily="34" charset="0"/>
              </a:rPr>
              <a:t>st</a:t>
            </a:r>
            <a:r>
              <a:rPr lang="en-US" sz="1800" dirty="0">
                <a:solidFill>
                  <a:srgbClr val="000000"/>
                </a:solidFill>
                <a:latin typeface="Calibri" panose="020F0502020204030204" pitchFamily="34" charset="0"/>
              </a:rPr>
              <a:t> and April 30</a:t>
            </a:r>
            <a:r>
              <a:rPr lang="en-US" sz="1800" baseline="30000" dirty="0">
                <a:solidFill>
                  <a:srgbClr val="000000"/>
                </a:solidFill>
                <a:latin typeface="Calibri" panose="020F0502020204030204" pitchFamily="34" charset="0"/>
              </a:rPr>
              <a:t>th</a:t>
            </a:r>
            <a:r>
              <a:rPr lang="en-US" sz="1800" dirty="0">
                <a:solidFill>
                  <a:srgbClr val="000000"/>
                </a:solidFill>
                <a:latin typeface="Calibri" panose="020F0502020204030204" pitchFamily="34" charset="0"/>
              </a:rPr>
              <a:t> and must be updated within 30 days of obtaining a new financial interest.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The list below provides some examples of the types of information disclosed in the Annual Conflicts of Interest and Export Control Disclosure form.  They are: receiving income or honoraria for consulting or speaking engagements, ownership or equity interests, board memberships, self-authorship, intellectual property, and positions or collaborations outside of the U.S. </a:t>
            </a:r>
            <a:endParaRPr lang="en-US" sz="1800" dirty="0"/>
          </a:p>
        </p:txBody>
      </p:sp>
      <p:sp>
        <p:nvSpPr>
          <p:cNvPr id="4" name="Slide Number Placeholder 3"/>
          <p:cNvSpPr>
            <a:spLocks noGrp="1"/>
          </p:cNvSpPr>
          <p:nvPr>
            <p:ph type="sldNum" sz="quarter" idx="5"/>
          </p:nvPr>
        </p:nvSpPr>
        <p:spPr/>
        <p:txBody>
          <a:bodyPr/>
          <a:lstStyle/>
          <a:p>
            <a:fld id="{2084BEC8-EDD5-4284-8C52-4599E79B6FE8}" type="slidenum">
              <a:rPr lang="en-US" smtClean="0"/>
              <a:t>9</a:t>
            </a:fld>
            <a:endParaRPr lang="en-US"/>
          </a:p>
        </p:txBody>
      </p:sp>
    </p:spTree>
    <p:extLst>
      <p:ext uri="{BB962C8B-B14F-4D97-AF65-F5344CB8AC3E}">
        <p14:creationId xmlns:p14="http://schemas.microsoft.com/office/powerpoint/2010/main" val="244543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370F0-F46B-2C43-A4A2-64FBD76BAE36}"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14206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46897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53621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07126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370F0-F46B-2C43-A4A2-64FBD76BAE36}"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78998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370F0-F46B-2C43-A4A2-64FBD76BAE36}"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549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370F0-F46B-2C43-A4A2-64FBD76BAE36}"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1523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370F0-F46B-2C43-A4A2-64FBD76BAE36}"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313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70F0-F46B-2C43-A4A2-64FBD76BAE36}"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5674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4420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47177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370F0-F46B-2C43-A4A2-64FBD76BAE36}" type="datetimeFigureOut">
              <a:rPr lang="en-US" smtClean="0"/>
              <a:t>6/27/2023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spTree>
    <p:extLst>
      <p:ext uri="{BB962C8B-B14F-4D97-AF65-F5344CB8AC3E}">
        <p14:creationId xmlns:p14="http://schemas.microsoft.com/office/powerpoint/2010/main" val="341014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iff"/><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4.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4.tif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4.tif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9.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4.tif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png"/><Relationship Id="rId5" Type="http://schemas.openxmlformats.org/officeDocument/2006/relationships/image" Target="../media/image4.tif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4.tif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ecu.ospreycompliancesuite.com/coiriskmanager" TargetMode="External"/><Relationship Id="rId5" Type="http://schemas.openxmlformats.org/officeDocument/2006/relationships/image" Target="../media/image4.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2.png"/><Relationship Id="rId5" Type="http://schemas.openxmlformats.org/officeDocument/2006/relationships/image" Target="../media/image4.tif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tif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3.tiff"/><Relationship Id="rId5" Type="http://schemas.openxmlformats.org/officeDocument/2006/relationships/image" Target="../media/image4.tiff"/><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6.png"/><Relationship Id="rId5" Type="http://schemas.openxmlformats.org/officeDocument/2006/relationships/image" Target="../media/image4.tif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mailto:oric@ecu.edu" TargetMode="Externa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hyperlink" Target="mailto:bakerer22@ecu.edu" TargetMode="External"/><Relationship Id="rId12" Type="http://schemas.openxmlformats.org/officeDocument/2006/relationships/hyperlink" Target="mailto:shoopmanc16@ecu.edu"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mailto:rowea17@ecu.edu" TargetMode="External"/><Relationship Id="rId11" Type="http://schemas.openxmlformats.org/officeDocument/2006/relationships/hyperlink" Target="https://rede.ecu.edu/oecc/" TargetMode="External"/><Relationship Id="rId5" Type="http://schemas.openxmlformats.org/officeDocument/2006/relationships/image" Target="../media/image4.tiff"/><Relationship Id="rId10" Type="http://schemas.openxmlformats.org/officeDocument/2006/relationships/hyperlink" Target="https://rede.ecu.edu/oric/" TargetMode="External"/><Relationship Id="rId4" Type="http://schemas.openxmlformats.org/officeDocument/2006/relationships/notesSlide" Target="../notesSlides/notesSlide23.xml"/><Relationship Id="rId9" Type="http://schemas.openxmlformats.org/officeDocument/2006/relationships/hyperlink" Target="mailto:ecuexportcontrols@ecu.ed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ecu.ospreycompliancesuite.com/coiriskmanager" TargetMode="External"/><Relationship Id="rId5" Type="http://schemas.openxmlformats.org/officeDocument/2006/relationships/image" Target="../media/image4.tiff"/><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4.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4.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4.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6270580" y="5592644"/>
            <a:ext cx="2468880" cy="903862"/>
          </a:xfrm>
          <a:prstGeom prst="rect">
            <a:avLst/>
          </a:prstGeom>
        </p:spPr>
      </p:pic>
      <p:sp>
        <p:nvSpPr>
          <p:cNvPr id="2" name="Title 1">
            <a:extLst>
              <a:ext uri="{FF2B5EF4-FFF2-40B4-BE49-F238E27FC236}">
                <a16:creationId xmlns:a16="http://schemas.microsoft.com/office/drawing/2014/main" id="{EBB3A911-EA8A-41B2-BF0E-8D6D17EE43DE}"/>
              </a:ext>
            </a:extLst>
          </p:cNvPr>
          <p:cNvSpPr>
            <a:spLocks noGrp="1"/>
          </p:cNvSpPr>
          <p:nvPr>
            <p:ph type="ctrTitle"/>
          </p:nvPr>
        </p:nvSpPr>
        <p:spPr>
          <a:xfrm>
            <a:off x="685800" y="948984"/>
            <a:ext cx="7772400" cy="3785954"/>
          </a:xfrm>
        </p:spPr>
        <p:txBody>
          <a:bodyPr>
            <a:normAutofit/>
          </a:bodyPr>
          <a:lstStyle/>
          <a:p>
            <a:br>
              <a:rPr lang="en-US" sz="4000" dirty="0"/>
            </a:br>
            <a:r>
              <a:rPr lang="en-US" dirty="0">
                <a:solidFill>
                  <a:schemeClr val="bg1"/>
                </a:solidFill>
              </a:rPr>
              <a:t>Submitting Conflict of Interest (COI) Disclosures  </a:t>
            </a:r>
            <a:br>
              <a:rPr lang="en-US" dirty="0">
                <a:solidFill>
                  <a:schemeClr val="bg1"/>
                </a:solidFill>
              </a:rPr>
            </a:br>
            <a:endParaRPr lang="en-US" dirty="0">
              <a:solidFill>
                <a:schemeClr val="bg1"/>
              </a:solidFill>
            </a:endParaRPr>
          </a:p>
        </p:txBody>
      </p:sp>
      <p:sp>
        <p:nvSpPr>
          <p:cNvPr id="3" name="Subtitle 2">
            <a:extLst>
              <a:ext uri="{FF2B5EF4-FFF2-40B4-BE49-F238E27FC236}">
                <a16:creationId xmlns:a16="http://schemas.microsoft.com/office/drawing/2014/main" id="{1C2FB7EF-F128-4CE4-8B68-9F95A7126A8C}"/>
              </a:ext>
            </a:extLst>
          </p:cNvPr>
          <p:cNvSpPr>
            <a:spLocks noGrp="1"/>
          </p:cNvSpPr>
          <p:nvPr>
            <p:ph type="subTitle" idx="1"/>
          </p:nvPr>
        </p:nvSpPr>
        <p:spPr>
          <a:xfrm>
            <a:off x="1371600" y="4369284"/>
            <a:ext cx="6400800" cy="599536"/>
          </a:xfrm>
        </p:spPr>
        <p:txBody>
          <a:bodyPr>
            <a:normAutofit/>
          </a:bodyPr>
          <a:lstStyle/>
          <a:p>
            <a:r>
              <a:rPr lang="en-US" sz="2000" dirty="0">
                <a:solidFill>
                  <a:schemeClr val="bg1"/>
                </a:solidFill>
              </a:rPr>
              <a:t>The Office of Research Integrity and Compliance (ORIC)</a:t>
            </a:r>
          </a:p>
        </p:txBody>
      </p:sp>
      <p:pic>
        <p:nvPicPr>
          <p:cNvPr id="4" name="Audio 3">
            <a:hlinkClick r:id="" action="ppaction://media"/>
            <a:extLst>
              <a:ext uri="{FF2B5EF4-FFF2-40B4-BE49-F238E27FC236}">
                <a16:creationId xmlns:a16="http://schemas.microsoft.com/office/drawing/2014/main" id="{D26DF677-6A46-4446-B129-D674ED563E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80634272"/>
      </p:ext>
    </p:extLst>
  </p:cSld>
  <p:clrMapOvr>
    <a:masterClrMapping/>
  </p:clrMapOvr>
  <mc:AlternateContent xmlns:mc="http://schemas.openxmlformats.org/markup-compatibility/2006" xmlns:p14="http://schemas.microsoft.com/office/powerpoint/2010/main">
    <mc:Choice Requires="p14">
      <p:transition spd="slow" p14:dur="2000" advTm="15240"/>
    </mc:Choice>
    <mc:Fallback xmlns="">
      <p:transition spd="slow" advTm="1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a:xfrm>
            <a:off x="0" y="274638"/>
            <a:ext cx="9143999" cy="1143000"/>
          </a:xfrm>
        </p:spPr>
        <p:txBody>
          <a:bodyPr>
            <a:noAutofit/>
          </a:bodyPr>
          <a:lstStyle/>
          <a:p>
            <a:r>
              <a:rPr lang="en-US" sz="4000" dirty="0"/>
              <a:t>Annual COI &amp; Export Control Disclosure</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a:bodyPr>
          <a:lstStyle/>
          <a:p>
            <a:r>
              <a:rPr lang="en-US" sz="1800" b="0" i="0" u="none" strike="noStrike" baseline="0" dirty="0">
                <a:solidFill>
                  <a:srgbClr val="000000"/>
                </a:solidFill>
                <a:latin typeface="Calibri" panose="020F0502020204030204" pitchFamily="34" charset="0"/>
              </a:rPr>
              <a:t>How do I submit this form? </a:t>
            </a:r>
          </a:p>
          <a:p>
            <a:pPr marL="746125" indent="-282575">
              <a:lnSpc>
                <a:spcPct val="150000"/>
              </a:lnSpc>
              <a:buAutoNum type="arabicPeriod"/>
            </a:pPr>
            <a:r>
              <a:rPr lang="en-US" sz="1400" dirty="0">
                <a:solidFill>
                  <a:srgbClr val="000000"/>
                </a:solidFill>
                <a:latin typeface="Calibri" panose="020F0502020204030204" pitchFamily="34" charset="0"/>
              </a:rPr>
              <a:t>Log</a:t>
            </a:r>
            <a:r>
              <a:rPr lang="en-US" sz="1400" b="0" i="0" u="none" strike="noStrike" baseline="0" dirty="0">
                <a:solidFill>
                  <a:srgbClr val="000000"/>
                </a:solidFill>
                <a:latin typeface="Calibri" panose="020F0502020204030204" pitchFamily="34" charset="0"/>
              </a:rPr>
              <a:t> in to COI Risk Manager via </a:t>
            </a:r>
            <a:r>
              <a:rPr lang="en-US" sz="1400" b="1" dirty="0" err="1">
                <a:solidFill>
                  <a:srgbClr val="000000"/>
                </a:solidFill>
                <a:latin typeface="Calibri" panose="020F0502020204030204" pitchFamily="34" charset="0"/>
              </a:rPr>
              <a:t>PiratePort</a:t>
            </a:r>
            <a:r>
              <a:rPr lang="en-US" sz="1400" b="1" dirty="0">
                <a:solidFill>
                  <a:srgbClr val="000000"/>
                </a:solidFill>
                <a:latin typeface="Calibri" panose="020F0502020204030204" pitchFamily="34" charset="0"/>
              </a:rPr>
              <a:t> </a:t>
            </a:r>
            <a:r>
              <a:rPr lang="en-US" sz="1400" b="0" i="0" u="none" strike="noStrike" baseline="0" dirty="0">
                <a:solidFill>
                  <a:srgbClr val="000000"/>
                </a:solidFill>
                <a:latin typeface="Calibri" panose="020F0502020204030204" pitchFamily="34" charset="0"/>
              </a:rPr>
              <a:t>or </a:t>
            </a:r>
            <a:r>
              <a:rPr lang="en-US" sz="1400" b="0" i="0" u="none" strike="noStrike" baseline="0" dirty="0">
                <a:solidFill>
                  <a:srgbClr val="0000FF"/>
                </a:solidFill>
                <a:latin typeface="Calibri" panose="020F0502020204030204" pitchFamily="34" charset="0"/>
              </a:rPr>
              <a:t>https://</a:t>
            </a:r>
            <a:r>
              <a:rPr lang="en-US" sz="1400" b="0" i="0" u="none" strike="noStrike" baseline="0" dirty="0" err="1">
                <a:solidFill>
                  <a:srgbClr val="0000FF"/>
                </a:solidFill>
                <a:latin typeface="Calibri" panose="020F0502020204030204" pitchFamily="34" charset="0"/>
              </a:rPr>
              <a:t>ecu.ospreycompliancesuite.com</a:t>
            </a:r>
            <a:r>
              <a:rPr lang="en-US" sz="1400" b="0" i="0" u="none" strike="noStrike" baseline="0" dirty="0">
                <a:solidFill>
                  <a:srgbClr val="0000FF"/>
                </a:solidFill>
                <a:latin typeface="Calibri" panose="020F0502020204030204" pitchFamily="34" charset="0"/>
              </a:rPr>
              <a:t>/</a:t>
            </a:r>
            <a:r>
              <a:rPr lang="en-US" sz="1400" b="0" i="0" u="none" strike="noStrike" baseline="0" dirty="0" err="1">
                <a:solidFill>
                  <a:srgbClr val="0000FF"/>
                </a:solidFill>
                <a:latin typeface="Calibri" panose="020F0502020204030204" pitchFamily="34" charset="0"/>
              </a:rPr>
              <a:t>coiriskmanager</a:t>
            </a:r>
            <a:r>
              <a:rPr lang="en-US" sz="1400" b="0" i="0" u="none" strike="noStrike" baseline="0" dirty="0">
                <a:solidFill>
                  <a:srgbClr val="0000FF"/>
                </a:solidFill>
                <a:latin typeface="Calibri" panose="020F0502020204030204" pitchFamily="34" charset="0"/>
              </a:rPr>
              <a:t> </a:t>
            </a:r>
            <a:endParaRPr lang="en-US" sz="1400" dirty="0">
              <a:solidFill>
                <a:srgbClr val="000000"/>
              </a:solidFill>
              <a:latin typeface="Calibri" panose="020F0502020204030204" pitchFamily="34" charset="0"/>
            </a:endParaRPr>
          </a:p>
          <a:p>
            <a:pPr marL="746125" indent="-282575">
              <a:lnSpc>
                <a:spcPct val="150000"/>
              </a:lnSpc>
              <a:buAutoNum type="arabicPeriod"/>
            </a:pPr>
            <a:r>
              <a:rPr lang="en-US" sz="1400" dirty="0">
                <a:solidFill>
                  <a:srgbClr val="000000"/>
                </a:solidFill>
                <a:latin typeface="Calibri" panose="020F0502020204030204" pitchFamily="34" charset="0"/>
              </a:rPr>
              <a:t>S</a:t>
            </a:r>
            <a:r>
              <a:rPr lang="en-US" sz="1400" b="0" i="0" u="none" strike="noStrike" baseline="0" dirty="0">
                <a:solidFill>
                  <a:srgbClr val="000000"/>
                </a:solidFill>
                <a:latin typeface="Calibri" panose="020F0502020204030204" pitchFamily="34" charset="0"/>
              </a:rPr>
              <a:t>elect the “Fill Out” button beside the Annual COI and Export Control Disclosure form</a:t>
            </a:r>
          </a:p>
          <a:p>
            <a:pPr marL="746125" indent="-282575">
              <a:lnSpc>
                <a:spcPct val="150000"/>
              </a:lnSpc>
              <a:buAutoNum type="arabicPeriod"/>
            </a:pPr>
            <a:r>
              <a:rPr lang="en-US" sz="1400" dirty="0">
                <a:solidFill>
                  <a:srgbClr val="000000"/>
                </a:solidFill>
                <a:latin typeface="Calibri" panose="020F0502020204030204" pitchFamily="34" charset="0"/>
              </a:rPr>
              <a:t>Answer</a:t>
            </a:r>
            <a:r>
              <a:rPr lang="en-US" sz="1400" b="0" i="0" u="none" strike="noStrike" baseline="0" dirty="0">
                <a:solidFill>
                  <a:srgbClr val="000000"/>
                </a:solidFill>
                <a:latin typeface="Calibri" panose="020F0502020204030204" pitchFamily="34" charset="0"/>
              </a:rPr>
              <a:t> all questions and certify that you have completed the disclosure on your own behalf </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FFFA28F6-7E2B-413B-90E2-0BC7CCDB0BD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39046" y="3618242"/>
            <a:ext cx="8465905" cy="871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Audio 5">
            <a:hlinkClick r:id="" action="ppaction://media"/>
            <a:extLst>
              <a:ext uri="{FF2B5EF4-FFF2-40B4-BE49-F238E27FC236}">
                <a16:creationId xmlns:a16="http://schemas.microsoft.com/office/drawing/2014/main" id="{7116910C-B223-104C-99D7-42109B2AAC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67505598"/>
      </p:ext>
    </p:extLst>
  </p:cSld>
  <p:clrMapOvr>
    <a:masterClrMapping/>
  </p:clrMapOvr>
  <mc:AlternateContent xmlns:mc="http://schemas.openxmlformats.org/markup-compatibility/2006" xmlns:p14="http://schemas.microsoft.com/office/powerpoint/2010/main">
    <mc:Choice Requires="p14">
      <p:transition spd="slow" p14:dur="2000" advTm="31664"/>
    </mc:Choice>
    <mc:Fallback xmlns="">
      <p:transition spd="slow" advTm="3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endParaRPr lang="en-US" dirty="0"/>
          </a:p>
        </p:txBody>
      </p:sp>
      <p:pic>
        <p:nvPicPr>
          <p:cNvPr id="5" name="Picture 4"/>
          <p:cNvPicPr>
            <a:picLocks noChangeAspect="1"/>
          </p:cNvPicPr>
          <p:nvPr/>
        </p:nvPicPr>
        <p:blipFill>
          <a:blip r:embed="rId5"/>
          <a:stretch>
            <a:fillRect/>
          </a:stretch>
        </p:blipFill>
        <p:spPr>
          <a:xfrm>
            <a:off x="339499" y="5982447"/>
            <a:ext cx="1476074" cy="540393"/>
          </a:xfrm>
          <a:prstGeom prst="rect">
            <a:avLst/>
          </a:prstGeom>
        </p:spPr>
      </p:pic>
      <p:cxnSp>
        <p:nvCxnSpPr>
          <p:cNvPr id="7" name="Straight Connector 6"/>
          <p:cNvCxnSpPr/>
          <p:nvPr/>
        </p:nvCxnSpPr>
        <p:spPr>
          <a:xfrm>
            <a:off x="0" y="6498486"/>
            <a:ext cx="417635"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CC99E85B-9063-4684-83BA-1E495EBEED5C}"/>
              </a:ext>
            </a:extLst>
          </p:cNvPr>
          <p:cNvSpPr>
            <a:spLocks noGrp="1"/>
          </p:cNvSpPr>
          <p:nvPr>
            <p:ph idx="1"/>
          </p:nvPr>
        </p:nvSpPr>
        <p:spPr/>
        <p:txBody>
          <a:bodyPr>
            <a:normAutofit/>
          </a:bodyPr>
          <a:lstStyle/>
          <a:p>
            <a:pPr marL="0" indent="0" algn="ctr">
              <a:buNone/>
            </a:pPr>
            <a:endParaRPr lang="en-US" dirty="0">
              <a:solidFill>
                <a:schemeClr val="bg1"/>
              </a:solidFill>
            </a:endParaRPr>
          </a:p>
          <a:p>
            <a:pPr marL="0" indent="0" algn="ctr">
              <a:buNone/>
            </a:pPr>
            <a:r>
              <a:rPr lang="en-US" dirty="0">
                <a:solidFill>
                  <a:schemeClr val="bg1"/>
                </a:solidFill>
              </a:rPr>
              <a:t>Submitting Your</a:t>
            </a:r>
          </a:p>
          <a:p>
            <a:pPr marL="0" indent="0" algn="ctr">
              <a:buNone/>
            </a:pPr>
            <a:r>
              <a:rPr lang="en-US" dirty="0">
                <a:solidFill>
                  <a:schemeClr val="bg1"/>
                </a:solidFill>
              </a:rPr>
              <a:t>Project Specific Conflict of Interest </a:t>
            </a:r>
          </a:p>
          <a:p>
            <a:pPr marL="0" indent="0" algn="ctr">
              <a:buNone/>
            </a:pPr>
            <a:r>
              <a:rPr lang="en-US" dirty="0">
                <a:solidFill>
                  <a:schemeClr val="bg1"/>
                </a:solidFill>
              </a:rPr>
              <a:t>Disclosure Form</a:t>
            </a:r>
          </a:p>
        </p:txBody>
      </p:sp>
      <p:pic>
        <p:nvPicPr>
          <p:cNvPr id="2" name="Audio 1">
            <a:hlinkClick r:id="" action="ppaction://media"/>
            <a:extLst>
              <a:ext uri="{FF2B5EF4-FFF2-40B4-BE49-F238E27FC236}">
                <a16:creationId xmlns:a16="http://schemas.microsoft.com/office/drawing/2014/main" id="{FD5B610E-51DD-D54A-B4E8-C12C7F588F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1561383"/>
      </p:ext>
    </p:extLst>
  </p:cSld>
  <p:clrMapOvr>
    <a:masterClrMapping/>
  </p:clrMapOvr>
  <mc:AlternateContent xmlns:mc="http://schemas.openxmlformats.org/markup-compatibility/2006" xmlns:p14="http://schemas.microsoft.com/office/powerpoint/2010/main">
    <mc:Choice Requires="p14">
      <p:transition spd="slow" p14:dur="2000" advTm="7967"/>
    </mc:Choice>
    <mc:Fallback xmlns="">
      <p:transition spd="slow" advTm="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a:xfrm>
            <a:off x="0" y="274638"/>
            <a:ext cx="9143999" cy="1143000"/>
          </a:xfrm>
        </p:spPr>
        <p:txBody>
          <a:bodyPr>
            <a:noAutofit/>
          </a:bodyPr>
          <a:lstStyle/>
          <a:p>
            <a:r>
              <a:rPr lang="en-US" sz="4000" dirty="0"/>
              <a:t>Project Specific COI Disclosure</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a:bodyPr>
          <a:lstStyle/>
          <a:p>
            <a:r>
              <a:rPr lang="en-US" sz="1800" dirty="0">
                <a:solidFill>
                  <a:srgbClr val="000000"/>
                </a:solidFill>
                <a:latin typeface="Calibri" panose="020F0502020204030204" pitchFamily="34" charset="0"/>
              </a:rPr>
              <a:t>Who discloses? </a:t>
            </a:r>
          </a:p>
          <a:p>
            <a:pPr lvl="1"/>
            <a:r>
              <a:rPr lang="en-US" sz="1400" dirty="0">
                <a:latin typeface="Calibri" panose="020F0502020204030204" pitchFamily="34" charset="0"/>
              </a:rPr>
              <a:t>Faculty, staff, students, or outside contractors who will be working on research or an activity     </a:t>
            </a:r>
            <a:r>
              <a:rPr lang="en-US" sz="1400" b="1" dirty="0">
                <a:latin typeface="Calibri" panose="020F0502020204030204" pitchFamily="34" charset="0"/>
              </a:rPr>
              <a:t>funded by an external sponsor</a:t>
            </a:r>
          </a:p>
          <a:p>
            <a:pPr lvl="1"/>
            <a:r>
              <a:rPr lang="en-US" sz="1400" dirty="0">
                <a:latin typeface="Calibri" panose="020F0502020204030204" pitchFamily="34" charset="0"/>
              </a:rPr>
              <a:t>This includes the Principal Investigator (PI) and </a:t>
            </a:r>
            <a:r>
              <a:rPr lang="en-US" sz="1400" b="1" dirty="0">
                <a:solidFill>
                  <a:srgbClr val="592A8A"/>
                </a:solidFill>
                <a:latin typeface="Calibri" panose="020F0502020204030204" pitchFamily="34" charset="0"/>
              </a:rPr>
              <a:t>ALL personnel </a:t>
            </a:r>
            <a:r>
              <a:rPr lang="en-US" sz="1400" dirty="0">
                <a:latin typeface="Calibri" panose="020F0502020204030204" pitchFamily="34" charset="0"/>
              </a:rPr>
              <a:t>who contribute to the </a:t>
            </a:r>
            <a:r>
              <a:rPr lang="en-US" sz="1400" b="1" dirty="0">
                <a:solidFill>
                  <a:srgbClr val="592A8A"/>
                </a:solidFill>
                <a:latin typeface="Calibri" panose="020F0502020204030204" pitchFamily="34" charset="0"/>
              </a:rPr>
              <a:t>design, conduct, or reporting of research</a:t>
            </a:r>
          </a:p>
          <a:p>
            <a:pPr marL="0" indent="0">
              <a:buNone/>
            </a:pP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When do I disclose? </a:t>
            </a:r>
          </a:p>
          <a:p>
            <a:pPr lvl="1"/>
            <a:r>
              <a:rPr lang="en-US" sz="1400" dirty="0">
                <a:solidFill>
                  <a:srgbClr val="000000"/>
                </a:solidFill>
                <a:latin typeface="Calibri" panose="020F0502020204030204" pitchFamily="34" charset="0"/>
              </a:rPr>
              <a:t>Prior to </a:t>
            </a:r>
            <a:r>
              <a:rPr lang="en-US" sz="1400" b="1" dirty="0">
                <a:solidFill>
                  <a:srgbClr val="000000"/>
                </a:solidFill>
                <a:latin typeface="Calibri" panose="020F0502020204030204" pitchFamily="34" charset="0"/>
              </a:rPr>
              <a:t>proposal submission</a:t>
            </a:r>
            <a:r>
              <a:rPr lang="en-US" sz="1400" b="1" i="0" u="none" strike="noStrike" baseline="0" dirty="0">
                <a:solidFill>
                  <a:srgbClr val="000000"/>
                </a:solidFill>
                <a:latin typeface="Calibri" panose="020F0502020204030204" pitchFamily="34" charset="0"/>
              </a:rPr>
              <a:t> </a:t>
            </a:r>
          </a:p>
          <a:p>
            <a:pPr lvl="1"/>
            <a:r>
              <a:rPr lang="en-US" sz="1400" b="1" dirty="0">
                <a:solidFill>
                  <a:srgbClr val="000000"/>
                </a:solidFill>
                <a:latin typeface="Calibri" panose="020F0502020204030204" pitchFamily="34" charset="0"/>
              </a:rPr>
              <a:t>And</a:t>
            </a:r>
            <a:r>
              <a:rPr lang="en-US" sz="1400" b="1" i="0" u="none" strike="noStrike" baseline="0" dirty="0">
                <a:solidFill>
                  <a:srgbClr val="000000"/>
                </a:solidFill>
                <a:latin typeface="Calibri" panose="020F0502020204030204" pitchFamily="34" charset="0"/>
              </a:rPr>
              <a:t> again </a:t>
            </a:r>
            <a:r>
              <a:rPr lang="en-US" sz="1400" i="0" u="none" strike="noStrike" baseline="0" dirty="0">
                <a:solidFill>
                  <a:srgbClr val="000000"/>
                </a:solidFill>
                <a:latin typeface="Calibri" panose="020F0502020204030204" pitchFamily="34" charset="0"/>
              </a:rPr>
              <a:t>at time of </a:t>
            </a:r>
            <a:r>
              <a:rPr lang="en-US" sz="1400" b="1" i="0" u="none" strike="noStrike" baseline="0" dirty="0">
                <a:solidFill>
                  <a:srgbClr val="000000"/>
                </a:solidFill>
                <a:latin typeface="Calibri" panose="020F0502020204030204" pitchFamily="34" charset="0"/>
              </a:rPr>
              <a:t>award </a:t>
            </a:r>
            <a:r>
              <a:rPr lang="en-US" sz="1400" i="0" u="none" strike="noStrike" baseline="0" dirty="0">
                <a:solidFill>
                  <a:srgbClr val="000000"/>
                </a:solidFill>
                <a:latin typeface="Calibri" panose="020F0502020204030204" pitchFamily="34" charset="0"/>
              </a:rPr>
              <a:t>if there are any changes in your financial interests</a:t>
            </a:r>
          </a:p>
          <a:p>
            <a:pPr marL="0" indent="0">
              <a:buNone/>
            </a:pP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What do I disclose? </a:t>
            </a:r>
          </a:p>
          <a:p>
            <a:pPr marL="457200" lvl="1" indent="0">
              <a:buNone/>
            </a:pPr>
            <a:r>
              <a:rPr lang="en-US" sz="1400" dirty="0">
                <a:latin typeface="Calibri" panose="020F0502020204030204" pitchFamily="34" charset="0"/>
                <a:cs typeface="Calibri" panose="020F0502020204030204" pitchFamily="34" charset="0"/>
              </a:rPr>
              <a:t>Financial relationships related to the project or activity</a:t>
            </a:r>
          </a:p>
          <a:p>
            <a:pPr marL="457200" lvl="1" indent="0">
              <a:buNone/>
            </a:pPr>
            <a:r>
              <a:rPr lang="en-US" sz="1400" dirty="0">
                <a:solidFill>
                  <a:srgbClr val="000000"/>
                </a:solidFill>
                <a:latin typeface="Calibri" panose="020F0502020204030204" pitchFamily="34" charset="0"/>
                <a:cs typeface="Calibri" panose="020F0502020204030204" pitchFamily="34" charset="0"/>
              </a:rPr>
              <a:t>       </a:t>
            </a:r>
            <a:r>
              <a:rPr lang="en-US" sz="1400" b="0" i="0" u="none" strike="noStrike" baseline="0" dirty="0">
                <a:solidFill>
                  <a:srgbClr val="000000"/>
                </a:solidFill>
                <a:latin typeface="Calibri" panose="020F0502020204030204" pitchFamily="34" charset="0"/>
              </a:rPr>
              <a:t>Some examples include:</a:t>
            </a:r>
            <a:endParaRPr lang="en-US" sz="1400" dirty="0"/>
          </a:p>
          <a:p>
            <a:pPr marL="1031875" lvl="3" indent="-287338"/>
            <a:r>
              <a:rPr lang="en-US" sz="1200" b="0" i="0" u="none" strike="noStrike" baseline="0" dirty="0">
                <a:solidFill>
                  <a:srgbClr val="000000"/>
                </a:solidFill>
                <a:latin typeface="Calibri" panose="020F0502020204030204" pitchFamily="34" charset="0"/>
              </a:rPr>
              <a:t>Consulting relationships</a:t>
            </a:r>
          </a:p>
          <a:p>
            <a:pPr marL="1031875" lvl="3" indent="-287338"/>
            <a:r>
              <a:rPr lang="en-US" sz="1200" dirty="0">
                <a:solidFill>
                  <a:srgbClr val="000000"/>
                </a:solidFill>
                <a:latin typeface="Calibri" panose="020F0502020204030204" pitchFamily="34" charset="0"/>
              </a:rPr>
              <a:t>Receipt of honoraria</a:t>
            </a:r>
          </a:p>
          <a:p>
            <a:pPr marL="1031875" lvl="3" indent="-287338"/>
            <a:r>
              <a:rPr lang="en-US" sz="1200" b="0" i="0" u="none" strike="noStrike" baseline="0" dirty="0">
                <a:solidFill>
                  <a:srgbClr val="000000"/>
                </a:solidFill>
                <a:latin typeface="Calibri" panose="020F0502020204030204" pitchFamily="34" charset="0"/>
              </a:rPr>
              <a:t>Holding a position at ECU where you can influence purchasing decisions</a:t>
            </a:r>
          </a:p>
          <a:p>
            <a:pPr marL="1031875" lvl="3" indent="-287338"/>
            <a:r>
              <a:rPr lang="en-US" sz="1200" dirty="0">
                <a:solidFill>
                  <a:srgbClr val="000000"/>
                </a:solidFill>
                <a:latin typeface="Calibri" panose="020F0502020204030204" pitchFamily="34" charset="0"/>
              </a:rPr>
              <a:t>Ownership of intellectual property</a:t>
            </a:r>
            <a:endParaRPr lang="en-US" sz="1200" b="0" i="0" u="none" strike="noStrike" baseline="0" dirty="0">
              <a:solidFill>
                <a:srgbClr val="000000"/>
              </a:solidFill>
              <a:latin typeface="Calibri" panose="020F0502020204030204" pitchFamily="34" charset="0"/>
            </a:endParaRP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2" name="Graphic 11" descr="Presentation with bar chart outline">
            <a:extLst>
              <a:ext uri="{FF2B5EF4-FFF2-40B4-BE49-F238E27FC236}">
                <a16:creationId xmlns:a16="http://schemas.microsoft.com/office/drawing/2014/main" id="{ED80F17E-EBB2-5A4C-9F20-CA7F15B872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54779" y="297242"/>
            <a:ext cx="914400" cy="914400"/>
          </a:xfrm>
          <a:prstGeom prst="rect">
            <a:avLst/>
          </a:prstGeom>
        </p:spPr>
      </p:pic>
      <p:pic>
        <p:nvPicPr>
          <p:cNvPr id="7" name="Audio 6">
            <a:hlinkClick r:id="" action="ppaction://media"/>
            <a:extLst>
              <a:ext uri="{FF2B5EF4-FFF2-40B4-BE49-F238E27FC236}">
                <a16:creationId xmlns:a16="http://schemas.microsoft.com/office/drawing/2014/main" id="{EB68539B-4336-7749-ABC2-587CED20B4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9028836"/>
      </p:ext>
    </p:extLst>
  </p:cSld>
  <p:clrMapOvr>
    <a:masterClrMapping/>
  </p:clrMapOvr>
  <mc:AlternateContent xmlns:mc="http://schemas.openxmlformats.org/markup-compatibility/2006" xmlns:p14="http://schemas.microsoft.com/office/powerpoint/2010/main">
    <mc:Choice Requires="p14">
      <p:transition spd="slow" p14:dur="2000" advTm="78874"/>
    </mc:Choice>
    <mc:Fallback xmlns="">
      <p:transition spd="slow" advTm="7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a:xfrm>
            <a:off x="0" y="274638"/>
            <a:ext cx="9143999" cy="1143000"/>
          </a:xfrm>
        </p:spPr>
        <p:txBody>
          <a:bodyPr>
            <a:noAutofit/>
          </a:bodyPr>
          <a:lstStyle/>
          <a:p>
            <a:r>
              <a:rPr lang="en-US" sz="4000" dirty="0"/>
              <a:t>Project Specific COI Disclosure</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a:bodyPr>
          <a:lstStyle/>
          <a:p>
            <a:r>
              <a:rPr lang="en-US" sz="1800" b="0" i="0" u="none" strike="noStrike" baseline="0" dirty="0">
                <a:solidFill>
                  <a:srgbClr val="000000"/>
                </a:solidFill>
                <a:latin typeface="Calibri" panose="020F0502020204030204" pitchFamily="34" charset="0"/>
              </a:rPr>
              <a:t>How do I submit this form? </a:t>
            </a:r>
          </a:p>
          <a:p>
            <a:pPr marL="746125" indent="-282575">
              <a:lnSpc>
                <a:spcPct val="150000"/>
              </a:lnSpc>
              <a:buAutoNum type="arabicPeriod"/>
            </a:pPr>
            <a:r>
              <a:rPr lang="en-US" sz="1400" dirty="0">
                <a:solidFill>
                  <a:srgbClr val="000000"/>
                </a:solidFill>
                <a:latin typeface="Calibri" panose="020F0502020204030204" pitchFamily="34" charset="0"/>
              </a:rPr>
              <a:t>Log in to COI Risk Manager via </a:t>
            </a:r>
            <a:r>
              <a:rPr lang="en-US" sz="1400" b="1" dirty="0" err="1">
                <a:solidFill>
                  <a:srgbClr val="000000"/>
                </a:solidFill>
                <a:latin typeface="Calibri" panose="020F0502020204030204" pitchFamily="34" charset="0"/>
              </a:rPr>
              <a:t>PiratePort</a:t>
            </a:r>
            <a:r>
              <a:rPr lang="en-US" sz="1400" b="1" dirty="0">
                <a:solidFill>
                  <a:srgbClr val="000000"/>
                </a:solidFill>
                <a:latin typeface="Calibri" panose="020F0502020204030204" pitchFamily="34" charset="0"/>
              </a:rPr>
              <a:t> </a:t>
            </a:r>
            <a:r>
              <a:rPr lang="en-US" sz="1400" dirty="0">
                <a:solidFill>
                  <a:srgbClr val="000000"/>
                </a:solidFill>
                <a:latin typeface="Calibri" panose="020F0502020204030204" pitchFamily="34" charset="0"/>
              </a:rPr>
              <a:t>or </a:t>
            </a:r>
            <a:r>
              <a:rPr lang="en-US" sz="1400" dirty="0">
                <a:solidFill>
                  <a:srgbClr val="0000FF"/>
                </a:solidFill>
                <a:latin typeface="Calibri" panose="020F0502020204030204" pitchFamily="34" charset="0"/>
              </a:rPr>
              <a:t>https://ecu.ospreycompliancesuite.com/coiriskmanager </a:t>
            </a:r>
            <a:endParaRPr lang="en-US" sz="1400" dirty="0">
              <a:solidFill>
                <a:srgbClr val="000000"/>
              </a:solidFill>
              <a:latin typeface="Calibri" panose="020F0502020204030204" pitchFamily="34" charset="0"/>
            </a:endParaRPr>
          </a:p>
          <a:p>
            <a:pPr marL="746125" indent="-282575">
              <a:lnSpc>
                <a:spcPct val="150000"/>
              </a:lnSpc>
              <a:buAutoNum type="arabicPeriod"/>
            </a:pPr>
            <a:r>
              <a:rPr lang="en-US" sz="1400" dirty="0">
                <a:solidFill>
                  <a:srgbClr val="000000"/>
                </a:solidFill>
                <a:latin typeface="Calibri" panose="020F0502020204030204" pitchFamily="34" charset="0"/>
              </a:rPr>
              <a:t>S</a:t>
            </a:r>
            <a:r>
              <a:rPr lang="en-US" sz="1400" i="0" u="none" strike="noStrike" baseline="0" dirty="0">
                <a:solidFill>
                  <a:srgbClr val="000000"/>
                </a:solidFill>
                <a:latin typeface="Calibri" panose="020F0502020204030204" pitchFamily="34" charset="0"/>
              </a:rPr>
              <a:t>elect the “Fill Out” button beside the Project Specific Conflict of Interest Disclosure form</a:t>
            </a:r>
          </a:p>
          <a:p>
            <a:pPr marL="746125" indent="-282575">
              <a:lnSpc>
                <a:spcPct val="150000"/>
              </a:lnSpc>
              <a:buAutoNum type="arabicPeriod"/>
            </a:pPr>
            <a:r>
              <a:rPr lang="en-US" sz="1400" dirty="0">
                <a:solidFill>
                  <a:srgbClr val="000000"/>
                </a:solidFill>
                <a:latin typeface="Calibri" panose="020F0502020204030204" pitchFamily="34" charset="0"/>
              </a:rPr>
              <a:t>Answer</a:t>
            </a:r>
            <a:r>
              <a:rPr lang="en-US" sz="1400" i="0" u="none" strike="noStrike" baseline="0" dirty="0">
                <a:solidFill>
                  <a:srgbClr val="000000"/>
                </a:solidFill>
                <a:latin typeface="Calibri" panose="020F0502020204030204" pitchFamily="34" charset="0"/>
              </a:rPr>
              <a:t> all questions and certify that you have completed the disclosure on your own behalf </a:t>
            </a: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ADA0D38E-F916-0241-B7D4-A83E1E7645C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8182" y="3576786"/>
            <a:ext cx="7487634" cy="822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Audio 5">
            <a:hlinkClick r:id="" action="ppaction://media"/>
            <a:extLst>
              <a:ext uri="{FF2B5EF4-FFF2-40B4-BE49-F238E27FC236}">
                <a16:creationId xmlns:a16="http://schemas.microsoft.com/office/drawing/2014/main" id="{CF0FA9AE-6941-0747-AE79-274B81F510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49163521"/>
      </p:ext>
    </p:extLst>
  </p:cSld>
  <p:clrMapOvr>
    <a:masterClrMapping/>
  </p:clrMapOvr>
  <mc:AlternateContent xmlns:mc="http://schemas.openxmlformats.org/markup-compatibility/2006" xmlns:p14="http://schemas.microsoft.com/office/powerpoint/2010/main">
    <mc:Choice Requires="p14">
      <p:transition spd="slow" p14:dur="2000" advTm="31598"/>
    </mc:Choice>
    <mc:Fallback xmlns="">
      <p:transition spd="slow" advTm="31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endParaRPr lang="en-US" dirty="0"/>
          </a:p>
        </p:txBody>
      </p:sp>
      <p:pic>
        <p:nvPicPr>
          <p:cNvPr id="5" name="Picture 4"/>
          <p:cNvPicPr>
            <a:picLocks noChangeAspect="1"/>
          </p:cNvPicPr>
          <p:nvPr/>
        </p:nvPicPr>
        <p:blipFill>
          <a:blip r:embed="rId5"/>
          <a:stretch>
            <a:fillRect/>
          </a:stretch>
        </p:blipFill>
        <p:spPr>
          <a:xfrm>
            <a:off x="339499" y="5982447"/>
            <a:ext cx="1476074" cy="540393"/>
          </a:xfrm>
          <a:prstGeom prst="rect">
            <a:avLst/>
          </a:prstGeom>
        </p:spPr>
      </p:pic>
      <p:cxnSp>
        <p:nvCxnSpPr>
          <p:cNvPr id="7" name="Straight Connector 6"/>
          <p:cNvCxnSpPr/>
          <p:nvPr/>
        </p:nvCxnSpPr>
        <p:spPr>
          <a:xfrm>
            <a:off x="0" y="6498486"/>
            <a:ext cx="417635"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CC99E85B-9063-4684-83BA-1E495EBEED5C}"/>
              </a:ext>
            </a:extLst>
          </p:cNvPr>
          <p:cNvSpPr>
            <a:spLocks noGrp="1"/>
          </p:cNvSpPr>
          <p:nvPr>
            <p:ph idx="1"/>
          </p:nvPr>
        </p:nvSpPr>
        <p:spPr/>
        <p:txBody>
          <a:bodyPr>
            <a:normAutofit/>
          </a:bodyPr>
          <a:lstStyle/>
          <a:p>
            <a:pPr marL="0" indent="0" algn="ctr">
              <a:buNone/>
            </a:pPr>
            <a:endParaRPr lang="en-US" dirty="0">
              <a:solidFill>
                <a:schemeClr val="bg1"/>
              </a:solidFill>
            </a:endParaRPr>
          </a:p>
          <a:p>
            <a:pPr marL="0" indent="0" algn="ctr">
              <a:buNone/>
            </a:pPr>
            <a:r>
              <a:rPr lang="en-US" dirty="0">
                <a:solidFill>
                  <a:schemeClr val="bg1"/>
                </a:solidFill>
              </a:rPr>
              <a:t>Submitting Your</a:t>
            </a:r>
          </a:p>
          <a:p>
            <a:pPr marL="0" indent="0" algn="ctr">
              <a:buNone/>
            </a:pPr>
            <a:r>
              <a:rPr lang="en-US" dirty="0">
                <a:solidFill>
                  <a:schemeClr val="bg1"/>
                </a:solidFill>
              </a:rPr>
              <a:t>Notice of Intent (NOI) to Engage in </a:t>
            </a:r>
          </a:p>
          <a:p>
            <a:pPr marL="0" indent="0" algn="ctr">
              <a:buNone/>
            </a:pPr>
            <a:r>
              <a:rPr lang="en-US" dirty="0">
                <a:solidFill>
                  <a:schemeClr val="bg1"/>
                </a:solidFill>
              </a:rPr>
              <a:t>External Professional Activities for Pay (EPAP)</a:t>
            </a:r>
          </a:p>
          <a:p>
            <a:pPr marL="0" indent="0" algn="ctr">
              <a:buNone/>
            </a:pPr>
            <a:r>
              <a:rPr lang="en-US" dirty="0">
                <a:solidFill>
                  <a:schemeClr val="bg1"/>
                </a:solidFill>
              </a:rPr>
              <a:t> </a:t>
            </a:r>
          </a:p>
        </p:txBody>
      </p:sp>
      <p:pic>
        <p:nvPicPr>
          <p:cNvPr id="2" name="Audio 1">
            <a:hlinkClick r:id="" action="ppaction://media"/>
            <a:extLst>
              <a:ext uri="{FF2B5EF4-FFF2-40B4-BE49-F238E27FC236}">
                <a16:creationId xmlns:a16="http://schemas.microsoft.com/office/drawing/2014/main" id="{BA07FBA4-2DA7-F54F-B820-3BA4F1D0E9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79652933"/>
      </p:ext>
    </p:extLst>
  </p:cSld>
  <p:clrMapOvr>
    <a:masterClrMapping/>
  </p:clrMapOvr>
  <mc:AlternateContent xmlns:mc="http://schemas.openxmlformats.org/markup-compatibility/2006" xmlns:p14="http://schemas.microsoft.com/office/powerpoint/2010/main">
    <mc:Choice Requires="p14">
      <p:transition spd="slow" p14:dur="2000" advTm="10193"/>
    </mc:Choice>
    <mc:Fallback xmlns="">
      <p:transition spd="slow" advTm="10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a:xfrm>
            <a:off x="0" y="274638"/>
            <a:ext cx="9143999" cy="1143000"/>
          </a:xfrm>
        </p:spPr>
        <p:txBody>
          <a:bodyPr>
            <a:noAutofit/>
          </a:bodyPr>
          <a:lstStyle/>
          <a:p>
            <a:r>
              <a:rPr lang="en-US" sz="4000" dirty="0"/>
              <a:t>Notice of Intent to Engage in </a:t>
            </a:r>
            <a:br>
              <a:rPr lang="en-US" sz="4000" dirty="0"/>
            </a:br>
            <a:r>
              <a:rPr lang="en-US" sz="4000" dirty="0"/>
              <a:t>External Activities for Pay</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699882"/>
            <a:ext cx="8580474" cy="4525963"/>
          </a:xfrm>
        </p:spPr>
        <p:txBody>
          <a:bodyPr>
            <a:normAutofit lnSpcReduction="10000"/>
          </a:bodyPr>
          <a:lstStyle/>
          <a:p>
            <a:r>
              <a:rPr lang="en-US" sz="1800" dirty="0">
                <a:solidFill>
                  <a:srgbClr val="000000"/>
                </a:solidFill>
                <a:latin typeface="Calibri" panose="020F0502020204030204" pitchFamily="34" charset="0"/>
              </a:rPr>
              <a:t>Who discloses? </a:t>
            </a:r>
          </a:p>
          <a:p>
            <a:pPr lvl="1"/>
            <a:r>
              <a:rPr lang="en-US" sz="1400" b="1" dirty="0">
                <a:solidFill>
                  <a:srgbClr val="592A8A"/>
                </a:solidFill>
                <a:latin typeface="Calibri" panose="020F0502020204030204" pitchFamily="34" charset="0"/>
              </a:rPr>
              <a:t>All 12-month EHRA </a:t>
            </a:r>
            <a:r>
              <a:rPr lang="en-US" sz="1400" dirty="0">
                <a:latin typeface="Calibri" panose="020F0502020204030204" pitchFamily="34" charset="0"/>
              </a:rPr>
              <a:t>employees and </a:t>
            </a:r>
            <a:r>
              <a:rPr lang="en-US" sz="1400" b="1" dirty="0">
                <a:solidFill>
                  <a:srgbClr val="592A8A"/>
                </a:solidFill>
                <a:latin typeface="Calibri" panose="020F0502020204030204" pitchFamily="34" charset="0"/>
              </a:rPr>
              <a:t>9-month EHRA </a:t>
            </a:r>
            <a:r>
              <a:rPr lang="en-US" sz="1400" dirty="0">
                <a:latin typeface="Calibri" panose="020F0502020204030204" pitchFamily="34" charset="0"/>
              </a:rPr>
              <a:t>employees </a:t>
            </a:r>
            <a:r>
              <a:rPr lang="en-US" sz="1200" dirty="0">
                <a:latin typeface="Calibri" panose="020F0502020204030204" pitchFamily="34" charset="0"/>
              </a:rPr>
              <a:t>(</a:t>
            </a:r>
            <a:r>
              <a:rPr lang="en-US" sz="1400" dirty="0">
                <a:latin typeface="Calibri" panose="020F0502020204030204" pitchFamily="34" charset="0"/>
              </a:rPr>
              <a:t>who are </a:t>
            </a:r>
            <a:r>
              <a:rPr lang="en-US" sz="1400" b="1" dirty="0">
                <a:solidFill>
                  <a:srgbClr val="592A8A"/>
                </a:solidFill>
                <a:latin typeface="Calibri" panose="020F0502020204030204" pitchFamily="34" charset="0"/>
              </a:rPr>
              <a:t>≥ 0.5 FTE</a:t>
            </a:r>
            <a:r>
              <a:rPr lang="en-US" sz="1400" dirty="0">
                <a:latin typeface="Calibri" panose="020F0502020204030204" pitchFamily="34" charset="0"/>
              </a:rPr>
              <a:t>; </a:t>
            </a:r>
            <a:r>
              <a:rPr lang="en-US" sz="1200" dirty="0">
                <a:latin typeface="Calibri" panose="020F0502020204030204" pitchFamily="34" charset="0"/>
              </a:rPr>
              <a:t>FTE = Full Time Equivalent) </a:t>
            </a:r>
            <a:r>
              <a:rPr lang="en-US" sz="1400" dirty="0">
                <a:latin typeface="Calibri" panose="020F0502020204030204" pitchFamily="34" charset="0"/>
              </a:rPr>
              <a:t>taking part in an activity that is:</a:t>
            </a:r>
          </a:p>
          <a:p>
            <a:pPr marL="966788" indent="180975" algn="l">
              <a:buFont typeface="+mj-lt"/>
              <a:buAutoNum type="arabicPeriod"/>
            </a:pPr>
            <a:r>
              <a:rPr lang="en-US" sz="1200" b="0" i="0" dirty="0">
                <a:solidFill>
                  <a:srgbClr val="2B2B2B"/>
                </a:solidFill>
                <a:effectLst/>
                <a:latin typeface="Calibri" panose="020F0502020204030204" pitchFamily="34" charset="0"/>
                <a:cs typeface="Calibri" panose="020F0502020204030204" pitchFamily="34" charset="0"/>
              </a:rPr>
              <a:t>not included within one’s University employment responsibilities;</a:t>
            </a:r>
          </a:p>
          <a:p>
            <a:pPr marL="966788" indent="180975" algn="l">
              <a:buFont typeface="+mj-lt"/>
              <a:buAutoNum type="arabicPeriod"/>
            </a:pPr>
            <a:r>
              <a:rPr lang="en-US" sz="1200" b="0" i="0" dirty="0">
                <a:solidFill>
                  <a:srgbClr val="2B2B2B"/>
                </a:solidFill>
                <a:effectLst/>
                <a:latin typeface="Calibri" panose="020F0502020204030204" pitchFamily="34" charset="0"/>
                <a:cs typeface="Calibri" panose="020F0502020204030204" pitchFamily="34" charset="0"/>
              </a:rPr>
              <a:t>performed for any entity, public or private, other than the University employer;</a:t>
            </a:r>
          </a:p>
          <a:p>
            <a:pPr marL="966788" indent="180975" algn="l">
              <a:buFont typeface="+mj-lt"/>
              <a:buAutoNum type="arabicPeriod"/>
            </a:pPr>
            <a:r>
              <a:rPr lang="en-US" sz="1200" b="0" i="0" dirty="0">
                <a:solidFill>
                  <a:srgbClr val="2B2B2B"/>
                </a:solidFill>
                <a:effectLst/>
                <a:latin typeface="Calibri" panose="020F0502020204030204" pitchFamily="34" charset="0"/>
                <a:cs typeface="Calibri" panose="020F0502020204030204" pitchFamily="34" charset="0"/>
              </a:rPr>
              <a:t>undertaken </a:t>
            </a:r>
            <a:r>
              <a:rPr lang="en-US" sz="1200" b="1" i="0" dirty="0">
                <a:solidFill>
                  <a:srgbClr val="592A8A"/>
                </a:solidFill>
                <a:effectLst/>
                <a:latin typeface="Calibri" panose="020F0502020204030204" pitchFamily="34" charset="0"/>
                <a:cs typeface="Calibri" panose="020F0502020204030204" pitchFamily="34" charset="0"/>
              </a:rPr>
              <a:t>for compensation</a:t>
            </a:r>
            <a:r>
              <a:rPr lang="en-US" sz="1200" b="0" i="0" dirty="0">
                <a:solidFill>
                  <a:srgbClr val="2B2B2B"/>
                </a:solidFill>
                <a:effectLst/>
                <a:latin typeface="Calibri" panose="020F0502020204030204" pitchFamily="34" charset="0"/>
                <a:cs typeface="Calibri" panose="020F0502020204030204" pitchFamily="34" charset="0"/>
              </a:rPr>
              <a:t>; and</a:t>
            </a:r>
          </a:p>
          <a:p>
            <a:pPr marL="966788" indent="180975" algn="l">
              <a:buFont typeface="+mj-lt"/>
              <a:buAutoNum type="arabicPeriod"/>
            </a:pPr>
            <a:r>
              <a:rPr lang="en-US" sz="1200" i="0" dirty="0">
                <a:effectLst/>
                <a:latin typeface="Calibri" panose="020F0502020204030204" pitchFamily="34" charset="0"/>
                <a:cs typeface="Calibri" panose="020F0502020204030204" pitchFamily="34" charset="0"/>
              </a:rPr>
              <a:t>based upon the </a:t>
            </a:r>
            <a:r>
              <a:rPr lang="en-US" sz="1200" b="1" i="0" dirty="0">
                <a:solidFill>
                  <a:srgbClr val="592A8A"/>
                </a:solidFill>
                <a:effectLst/>
                <a:latin typeface="Calibri" panose="020F0502020204030204" pitchFamily="34" charset="0"/>
                <a:cs typeface="Calibri" panose="020F0502020204030204" pitchFamily="34" charset="0"/>
              </a:rPr>
              <a:t>professional knowledge, experience, and abilities </a:t>
            </a:r>
            <a:r>
              <a:rPr lang="en-US" sz="1200" b="0" i="0" dirty="0">
                <a:solidFill>
                  <a:srgbClr val="2B2B2B"/>
                </a:solidFill>
                <a:effectLst/>
                <a:latin typeface="Calibri" panose="020F0502020204030204" pitchFamily="34" charset="0"/>
                <a:cs typeface="Calibri" panose="020F0502020204030204" pitchFamily="34" charset="0"/>
              </a:rPr>
              <a:t>of the EHRA employee.</a:t>
            </a:r>
          </a:p>
          <a:p>
            <a:pPr marL="0" indent="0">
              <a:buNone/>
            </a:pP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When do I disclose? </a:t>
            </a:r>
          </a:p>
          <a:p>
            <a:pPr lvl="1"/>
            <a:r>
              <a:rPr lang="en-US" sz="1400" b="1" dirty="0">
                <a:solidFill>
                  <a:srgbClr val="000000"/>
                </a:solidFill>
                <a:latin typeface="Calibri" panose="020F0502020204030204" pitchFamily="34" charset="0"/>
              </a:rPr>
              <a:t>At least ten (10) days before </a:t>
            </a:r>
            <a:r>
              <a:rPr lang="en-US" sz="1400" dirty="0">
                <a:solidFill>
                  <a:srgbClr val="000000"/>
                </a:solidFill>
                <a:latin typeface="Calibri" panose="020F0502020204030204" pitchFamily="34" charset="0"/>
              </a:rPr>
              <a:t>engaging in the external activity</a:t>
            </a:r>
            <a:endParaRPr lang="en-US" sz="1400" i="0" u="none" strike="noStrike" baseline="0" dirty="0">
              <a:solidFill>
                <a:srgbClr val="000000"/>
              </a:solidFill>
              <a:latin typeface="Calibri" panose="020F0502020204030204" pitchFamily="34" charset="0"/>
            </a:endParaRPr>
          </a:p>
          <a:p>
            <a:pPr marL="0" indent="0">
              <a:buNone/>
            </a:pP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What do I disclose? </a:t>
            </a:r>
          </a:p>
          <a:p>
            <a:pPr lvl="1"/>
            <a:r>
              <a:rPr lang="en-US" sz="1400" b="0" i="0" u="none" strike="noStrike" baseline="0" dirty="0">
                <a:solidFill>
                  <a:srgbClr val="000000"/>
                </a:solidFill>
                <a:latin typeface="Calibri" panose="020F0502020204030204" pitchFamily="34" charset="0"/>
              </a:rPr>
              <a:t>Entity’s name and address</a:t>
            </a:r>
          </a:p>
          <a:p>
            <a:pPr lvl="1"/>
            <a:r>
              <a:rPr lang="en-US" sz="1400" dirty="0">
                <a:solidFill>
                  <a:srgbClr val="000000"/>
                </a:solidFill>
                <a:latin typeface="Calibri" panose="020F0502020204030204" pitchFamily="34" charset="0"/>
              </a:rPr>
              <a:t>Nature and duration of activity</a:t>
            </a:r>
            <a:endParaRPr lang="en-US" sz="1400" b="0" i="0" u="none" strike="noStrike" baseline="0" dirty="0">
              <a:solidFill>
                <a:srgbClr val="000000"/>
              </a:solidFill>
              <a:latin typeface="Calibri" panose="020F0502020204030204" pitchFamily="34" charset="0"/>
            </a:endParaRPr>
          </a:p>
          <a:p>
            <a:pPr lvl="1"/>
            <a:r>
              <a:rPr lang="en-US" sz="1400" dirty="0">
                <a:solidFill>
                  <a:srgbClr val="000000"/>
                </a:solidFill>
                <a:latin typeface="Calibri" panose="020F0502020204030204" pitchFamily="34" charset="0"/>
              </a:rPr>
              <a:t>Total hours devoted to activity</a:t>
            </a:r>
            <a:endParaRPr lang="en-US" sz="1400" b="0" i="0" u="none" strike="noStrike" baseline="0" dirty="0">
              <a:solidFill>
                <a:srgbClr val="000000"/>
              </a:solidFill>
              <a:latin typeface="Calibri" panose="020F0502020204030204" pitchFamily="34" charset="0"/>
            </a:endParaRPr>
          </a:p>
          <a:p>
            <a:pPr lvl="1"/>
            <a:r>
              <a:rPr lang="en-US" sz="1400" dirty="0">
                <a:solidFill>
                  <a:srgbClr val="000000"/>
                </a:solidFill>
                <a:latin typeface="Calibri" panose="020F0502020204030204" pitchFamily="34" charset="0"/>
              </a:rPr>
              <a:t>Missed duties during ECU business hours </a:t>
            </a:r>
            <a:endParaRPr lang="en-US" sz="1400" b="0" i="0" u="none" strike="noStrike" baseline="0" dirty="0">
              <a:solidFill>
                <a:srgbClr val="000000"/>
              </a:solidFill>
              <a:latin typeface="Calibri" panose="020F0502020204030204" pitchFamily="34" charset="0"/>
            </a:endParaRPr>
          </a:p>
          <a:p>
            <a:pPr lvl="1"/>
            <a:r>
              <a:rPr lang="en-US" sz="1400" dirty="0">
                <a:solidFill>
                  <a:srgbClr val="000000"/>
                </a:solidFill>
                <a:latin typeface="Calibri" panose="020F0502020204030204" pitchFamily="34" charset="0"/>
              </a:rPr>
              <a:t>Anticipated compensation for work</a:t>
            </a:r>
            <a:endParaRPr lang="en-US" sz="1400" b="0" i="0" u="none" strike="noStrike" baseline="0" dirty="0">
              <a:solidFill>
                <a:srgbClr val="000000"/>
              </a:solidFill>
              <a:latin typeface="Calibri" panose="020F0502020204030204" pitchFamily="34" charset="0"/>
            </a:endParaRP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5157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0" name="Graphic 9" descr="Money outline">
            <a:extLst>
              <a:ext uri="{FF2B5EF4-FFF2-40B4-BE49-F238E27FC236}">
                <a16:creationId xmlns:a16="http://schemas.microsoft.com/office/drawing/2014/main" id="{4F037475-F9F0-DA4D-9000-428FAA36AE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25904" y="388938"/>
            <a:ext cx="914400" cy="914400"/>
          </a:xfrm>
          <a:prstGeom prst="rect">
            <a:avLst/>
          </a:prstGeom>
        </p:spPr>
      </p:pic>
      <p:pic>
        <p:nvPicPr>
          <p:cNvPr id="7" name="Audio 6">
            <a:hlinkClick r:id="" action="ppaction://media"/>
            <a:extLst>
              <a:ext uri="{FF2B5EF4-FFF2-40B4-BE49-F238E27FC236}">
                <a16:creationId xmlns:a16="http://schemas.microsoft.com/office/drawing/2014/main" id="{08E6799D-FFE1-1341-A6DE-15D968B35C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81892030"/>
      </p:ext>
    </p:extLst>
  </p:cSld>
  <p:clrMapOvr>
    <a:masterClrMapping/>
  </p:clrMapOvr>
  <mc:AlternateContent xmlns:mc="http://schemas.openxmlformats.org/markup-compatibility/2006" xmlns:p14="http://schemas.microsoft.com/office/powerpoint/2010/main">
    <mc:Choice Requires="p14">
      <p:transition spd="slow" p14:dur="2000" advTm="65198"/>
    </mc:Choice>
    <mc:Fallback xmlns="">
      <p:transition spd="slow" advTm="65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a:xfrm>
            <a:off x="0" y="274638"/>
            <a:ext cx="9143999" cy="1143000"/>
          </a:xfrm>
        </p:spPr>
        <p:txBody>
          <a:bodyPr>
            <a:noAutofit/>
          </a:bodyPr>
          <a:lstStyle/>
          <a:p>
            <a:r>
              <a:rPr lang="en-US" sz="4000" dirty="0"/>
              <a:t>Notice of Intent to Engage in </a:t>
            </a:r>
            <a:br>
              <a:rPr lang="en-US" sz="4000" dirty="0"/>
            </a:br>
            <a:r>
              <a:rPr lang="en-US" sz="4000" dirty="0"/>
              <a:t>External Activities for Pay</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5157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4">
            <a:extLst>
              <a:ext uri="{FF2B5EF4-FFF2-40B4-BE49-F238E27FC236}">
                <a16:creationId xmlns:a16="http://schemas.microsoft.com/office/drawing/2014/main" id="{4A0522DF-0771-3940-A4BC-3A7D018C9145}"/>
              </a:ext>
            </a:extLst>
          </p:cNvPr>
          <p:cNvSpPr>
            <a:spLocks noGrp="1"/>
          </p:cNvSpPr>
          <p:nvPr>
            <p:ph idx="1"/>
          </p:nvPr>
        </p:nvSpPr>
        <p:spPr/>
        <p:txBody>
          <a:bodyPr>
            <a:normAutofit/>
          </a:bodyPr>
          <a:lstStyle/>
          <a:p>
            <a:r>
              <a:rPr lang="en-US" sz="1800" b="0" i="0" u="none" strike="noStrike" baseline="0" dirty="0">
                <a:solidFill>
                  <a:srgbClr val="000000"/>
                </a:solidFill>
                <a:latin typeface="Calibri" panose="020F0502020204030204" pitchFamily="34" charset="0"/>
              </a:rPr>
              <a:t>How do I submit this form? </a:t>
            </a:r>
          </a:p>
          <a:p>
            <a:pPr marL="746125" indent="-282575">
              <a:lnSpc>
                <a:spcPct val="150000"/>
              </a:lnSpc>
              <a:buAutoNum type="arabicPeriod"/>
            </a:pPr>
            <a:r>
              <a:rPr lang="en-US" sz="1400" dirty="0">
                <a:solidFill>
                  <a:srgbClr val="000000"/>
                </a:solidFill>
                <a:latin typeface="Calibri" panose="020F0502020204030204" pitchFamily="34" charset="0"/>
              </a:rPr>
              <a:t>Log in to COI Risk Manager via </a:t>
            </a:r>
            <a:r>
              <a:rPr lang="en-US" sz="1400" b="1" dirty="0" err="1">
                <a:solidFill>
                  <a:srgbClr val="000000"/>
                </a:solidFill>
                <a:latin typeface="Calibri" panose="020F0502020204030204" pitchFamily="34" charset="0"/>
              </a:rPr>
              <a:t>PiratePort</a:t>
            </a:r>
            <a:r>
              <a:rPr lang="en-US" sz="1400" b="1" dirty="0">
                <a:solidFill>
                  <a:srgbClr val="000000"/>
                </a:solidFill>
                <a:latin typeface="Calibri" panose="020F0502020204030204" pitchFamily="34" charset="0"/>
              </a:rPr>
              <a:t> </a:t>
            </a:r>
            <a:r>
              <a:rPr lang="en-US" sz="1400" dirty="0">
                <a:solidFill>
                  <a:srgbClr val="000000"/>
                </a:solidFill>
                <a:latin typeface="Calibri" panose="020F0502020204030204" pitchFamily="34" charset="0"/>
              </a:rPr>
              <a:t>or </a:t>
            </a:r>
            <a:r>
              <a:rPr lang="en-US" sz="1400" dirty="0">
                <a:solidFill>
                  <a:srgbClr val="0000FF"/>
                </a:solidFill>
                <a:latin typeface="Calibri" panose="020F0502020204030204" pitchFamily="34" charset="0"/>
              </a:rPr>
              <a:t>https://</a:t>
            </a:r>
            <a:r>
              <a:rPr lang="en-US" sz="1400" dirty="0" err="1">
                <a:solidFill>
                  <a:srgbClr val="0000FF"/>
                </a:solidFill>
                <a:latin typeface="Calibri" panose="020F0502020204030204" pitchFamily="34" charset="0"/>
              </a:rPr>
              <a:t>ecu.ospreycompliancesuite.com</a:t>
            </a:r>
            <a:r>
              <a:rPr lang="en-US" sz="1400" dirty="0">
                <a:solidFill>
                  <a:srgbClr val="0000FF"/>
                </a:solidFill>
                <a:latin typeface="Calibri" panose="020F0502020204030204" pitchFamily="34" charset="0"/>
              </a:rPr>
              <a:t>/</a:t>
            </a:r>
            <a:r>
              <a:rPr lang="en-US" sz="1400" dirty="0" err="1">
                <a:solidFill>
                  <a:srgbClr val="0000FF"/>
                </a:solidFill>
                <a:latin typeface="Calibri" panose="020F0502020204030204" pitchFamily="34" charset="0"/>
              </a:rPr>
              <a:t>coiriskmanager</a:t>
            </a:r>
            <a:r>
              <a:rPr lang="en-US" sz="1400" dirty="0">
                <a:solidFill>
                  <a:srgbClr val="0000FF"/>
                </a:solidFill>
                <a:latin typeface="Calibri" panose="020F0502020204030204" pitchFamily="34" charset="0"/>
              </a:rPr>
              <a:t> </a:t>
            </a:r>
            <a:endParaRPr lang="en-US" sz="1400" dirty="0">
              <a:solidFill>
                <a:srgbClr val="000000"/>
              </a:solidFill>
              <a:latin typeface="Calibri" panose="020F0502020204030204" pitchFamily="34" charset="0"/>
            </a:endParaRPr>
          </a:p>
          <a:p>
            <a:pPr marL="746125" indent="-282575">
              <a:buAutoNum type="arabicPeriod"/>
            </a:pPr>
            <a:r>
              <a:rPr lang="en-US" sz="1400" dirty="0">
                <a:solidFill>
                  <a:srgbClr val="000000"/>
                </a:solidFill>
                <a:latin typeface="Calibri" panose="020F0502020204030204" pitchFamily="34" charset="0"/>
              </a:rPr>
              <a:t>S</a:t>
            </a:r>
            <a:r>
              <a:rPr lang="en-US" sz="1400" b="0" i="0" u="none" strike="noStrike" baseline="0" dirty="0">
                <a:solidFill>
                  <a:srgbClr val="000000"/>
                </a:solidFill>
                <a:latin typeface="Calibri" panose="020F0502020204030204" pitchFamily="34" charset="0"/>
              </a:rPr>
              <a:t>elect the “Fill Out” button beside the Notice of Intent to Engage in External Professional Activities for Pay form </a:t>
            </a:r>
          </a:p>
          <a:p>
            <a:pPr marL="746125" indent="-282575">
              <a:lnSpc>
                <a:spcPct val="150000"/>
              </a:lnSpc>
              <a:buAutoNum type="arabicPeriod"/>
            </a:pPr>
            <a:r>
              <a:rPr lang="en-US" sz="1400" dirty="0">
                <a:solidFill>
                  <a:srgbClr val="000000"/>
                </a:solidFill>
                <a:latin typeface="Calibri" panose="020F0502020204030204" pitchFamily="34" charset="0"/>
              </a:rPr>
              <a:t>Answer</a:t>
            </a:r>
            <a:r>
              <a:rPr lang="en-US" sz="1400" b="0" i="0" u="none" strike="noStrike" baseline="0" dirty="0">
                <a:solidFill>
                  <a:srgbClr val="000000"/>
                </a:solidFill>
                <a:latin typeface="Calibri" panose="020F0502020204030204" pitchFamily="34" charset="0"/>
              </a:rPr>
              <a:t> all questions and certify that you have completed the disclosure on your own behalf </a:t>
            </a: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p:txBody>
      </p:sp>
      <p:pic>
        <p:nvPicPr>
          <p:cNvPr id="12" name="Picture 11">
            <a:extLst>
              <a:ext uri="{FF2B5EF4-FFF2-40B4-BE49-F238E27FC236}">
                <a16:creationId xmlns:a16="http://schemas.microsoft.com/office/drawing/2014/main" id="{89397F49-F32D-3D41-8F1E-E7D5DECB5C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592747"/>
            <a:ext cx="8146305" cy="640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Audio 4">
            <a:hlinkClick r:id="" action="ppaction://media"/>
            <a:extLst>
              <a:ext uri="{FF2B5EF4-FFF2-40B4-BE49-F238E27FC236}">
                <a16:creationId xmlns:a16="http://schemas.microsoft.com/office/drawing/2014/main" id="{0AC0D605-3192-4C45-BF96-E0EADD559F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19913340"/>
      </p:ext>
    </p:extLst>
  </p:cSld>
  <p:clrMapOvr>
    <a:masterClrMapping/>
  </p:clrMapOvr>
  <mc:AlternateContent xmlns:mc="http://schemas.openxmlformats.org/markup-compatibility/2006" xmlns:p14="http://schemas.microsoft.com/office/powerpoint/2010/main">
    <mc:Choice Requires="p14">
      <p:transition spd="slow" p14:dur="2000" advTm="35838"/>
    </mc:Choice>
    <mc:Fallback xmlns="">
      <p:transition spd="slow" advTm="3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endParaRPr lang="en-US" dirty="0"/>
          </a:p>
        </p:txBody>
      </p:sp>
      <p:pic>
        <p:nvPicPr>
          <p:cNvPr id="5" name="Picture 4"/>
          <p:cNvPicPr>
            <a:picLocks noChangeAspect="1"/>
          </p:cNvPicPr>
          <p:nvPr/>
        </p:nvPicPr>
        <p:blipFill>
          <a:blip r:embed="rId5"/>
          <a:stretch>
            <a:fillRect/>
          </a:stretch>
        </p:blipFill>
        <p:spPr>
          <a:xfrm>
            <a:off x="339499" y="5982447"/>
            <a:ext cx="1476074" cy="540393"/>
          </a:xfrm>
          <a:prstGeom prst="rect">
            <a:avLst/>
          </a:prstGeom>
        </p:spPr>
      </p:pic>
      <p:cxnSp>
        <p:nvCxnSpPr>
          <p:cNvPr id="7" name="Straight Connector 6"/>
          <p:cNvCxnSpPr/>
          <p:nvPr/>
        </p:nvCxnSpPr>
        <p:spPr>
          <a:xfrm>
            <a:off x="0" y="6498486"/>
            <a:ext cx="417635"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CC99E85B-9063-4684-83BA-1E495EBEED5C}"/>
              </a:ext>
            </a:extLst>
          </p:cNvPr>
          <p:cNvSpPr>
            <a:spLocks noGrp="1"/>
          </p:cNvSpPr>
          <p:nvPr>
            <p:ph idx="1"/>
          </p:nvPr>
        </p:nvSpPr>
        <p:spPr/>
        <p:txBody>
          <a:bodyPr>
            <a:normAutofit/>
          </a:bodyPr>
          <a:lstStyle/>
          <a:p>
            <a:pPr marL="0" indent="0" algn="ctr">
              <a:buNone/>
            </a:pPr>
            <a:endParaRPr lang="en-US" dirty="0">
              <a:solidFill>
                <a:schemeClr val="bg1"/>
              </a:solidFill>
            </a:endParaRPr>
          </a:p>
          <a:p>
            <a:pPr marL="0" indent="0" algn="ctr">
              <a:buNone/>
            </a:pPr>
            <a:r>
              <a:rPr lang="en-US" dirty="0">
                <a:solidFill>
                  <a:schemeClr val="bg1"/>
                </a:solidFill>
              </a:rPr>
              <a:t>NOI Reviewers:</a:t>
            </a:r>
          </a:p>
          <a:p>
            <a:pPr marL="0" indent="0" algn="ctr">
              <a:buNone/>
            </a:pPr>
            <a:r>
              <a:rPr lang="en-US" dirty="0">
                <a:solidFill>
                  <a:schemeClr val="bg1"/>
                </a:solidFill>
              </a:rPr>
              <a:t>Reviewing a Notice of Intent (NOI) to Engage in </a:t>
            </a:r>
          </a:p>
          <a:p>
            <a:pPr marL="0" indent="0" algn="ctr">
              <a:buNone/>
            </a:pPr>
            <a:r>
              <a:rPr lang="en-US" dirty="0">
                <a:solidFill>
                  <a:schemeClr val="bg1"/>
                </a:solidFill>
              </a:rPr>
              <a:t>External Professional Activities for Pay (EPAP)</a:t>
            </a:r>
          </a:p>
          <a:p>
            <a:pPr marL="0" indent="0" algn="ctr">
              <a:buNone/>
            </a:pPr>
            <a:r>
              <a:rPr lang="en-US" dirty="0">
                <a:solidFill>
                  <a:schemeClr val="bg1"/>
                </a:solidFill>
              </a:rPr>
              <a:t> </a:t>
            </a:r>
          </a:p>
        </p:txBody>
      </p:sp>
      <p:pic>
        <p:nvPicPr>
          <p:cNvPr id="2" name="Audio 1">
            <a:hlinkClick r:id="" action="ppaction://media"/>
            <a:extLst>
              <a:ext uri="{FF2B5EF4-FFF2-40B4-BE49-F238E27FC236}">
                <a16:creationId xmlns:a16="http://schemas.microsoft.com/office/drawing/2014/main" id="{B07ACF98-B8A5-344A-B16E-73A2876ECF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85433897"/>
      </p:ext>
    </p:extLst>
  </p:cSld>
  <p:clrMapOvr>
    <a:masterClrMapping/>
  </p:clrMapOvr>
  <mc:AlternateContent xmlns:mc="http://schemas.openxmlformats.org/markup-compatibility/2006" xmlns:p14="http://schemas.microsoft.com/office/powerpoint/2010/main">
    <mc:Choice Requires="p14">
      <p:transition spd="slow" p14:dur="2000" advTm="9720"/>
    </mc:Choice>
    <mc:Fallback xmlns="">
      <p:transition spd="slow" advTm="9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a:xfrm>
            <a:off x="0" y="274638"/>
            <a:ext cx="9143999" cy="1143000"/>
          </a:xfrm>
        </p:spPr>
        <p:txBody>
          <a:bodyPr>
            <a:noAutofit/>
          </a:bodyPr>
          <a:lstStyle/>
          <a:p>
            <a:r>
              <a:rPr lang="en-US" sz="4000" dirty="0"/>
              <a:t>Reviewing Notices of Intent (NOI) for External Professional Activities for Pay</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5157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4">
            <a:extLst>
              <a:ext uri="{FF2B5EF4-FFF2-40B4-BE49-F238E27FC236}">
                <a16:creationId xmlns:a16="http://schemas.microsoft.com/office/drawing/2014/main" id="{4A0522DF-0771-3940-A4BC-3A7D018C9145}"/>
              </a:ext>
            </a:extLst>
          </p:cNvPr>
          <p:cNvSpPr>
            <a:spLocks noGrp="1"/>
          </p:cNvSpPr>
          <p:nvPr>
            <p:ph idx="1"/>
          </p:nvPr>
        </p:nvSpPr>
        <p:spPr>
          <a:xfrm>
            <a:off x="361502" y="1706530"/>
            <a:ext cx="8686799" cy="4525963"/>
          </a:xfrm>
        </p:spPr>
        <p:txBody>
          <a:bodyPr>
            <a:normAutofit/>
          </a:bodyPr>
          <a:lstStyle/>
          <a:p>
            <a:pPr marL="0" indent="0">
              <a:buNone/>
            </a:pPr>
            <a:r>
              <a:rPr lang="en-US" sz="1700" dirty="0">
                <a:solidFill>
                  <a:srgbClr val="000000"/>
                </a:solidFill>
                <a:latin typeface="Calibri" panose="020F0502020204030204" pitchFamily="34" charset="0"/>
                <a:cs typeface="Calibri" panose="020F0502020204030204" pitchFamily="34" charset="0"/>
              </a:rPr>
              <a:t>Only approve if the requested activity does </a:t>
            </a:r>
            <a:r>
              <a:rPr lang="en-US" sz="1700" b="1" dirty="0">
                <a:solidFill>
                  <a:srgbClr val="000000"/>
                </a:solidFill>
                <a:latin typeface="Calibri" panose="020F0502020204030204" pitchFamily="34" charset="0"/>
                <a:cs typeface="Calibri" panose="020F0502020204030204" pitchFamily="34" charset="0"/>
              </a:rPr>
              <a:t>not</a:t>
            </a:r>
            <a:r>
              <a:rPr lang="en-US" sz="1700" dirty="0">
                <a:solidFill>
                  <a:srgbClr val="000000"/>
                </a:solidFill>
                <a:latin typeface="Calibri" panose="020F0502020204030204" pitchFamily="34" charset="0"/>
                <a:cs typeface="Calibri" panose="020F0502020204030204" pitchFamily="34" charset="0"/>
              </a:rPr>
              <a:t>:</a:t>
            </a:r>
          </a:p>
          <a:p>
            <a:pPr marL="0" indent="0">
              <a:buNone/>
            </a:pPr>
            <a:endParaRPr lang="en-US" sz="1700" dirty="0">
              <a:solidFill>
                <a:srgbClr val="000000"/>
              </a:solidFill>
              <a:latin typeface="Calibri" panose="020F0502020204030204" pitchFamily="34" charset="0"/>
              <a:cs typeface="Calibri" panose="020F0502020204030204" pitchFamily="34" charset="0"/>
            </a:endParaRPr>
          </a:p>
          <a:p>
            <a:pPr marL="800100" marR="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Calibri" panose="020F0502020204030204" pitchFamily="34" charset="0"/>
              </a:rPr>
              <a:t>Create a conflict of commitment by </a:t>
            </a:r>
            <a:r>
              <a:rPr lang="en-US" sz="1600" b="1" dirty="0">
                <a:solidFill>
                  <a:srgbClr val="592A8A"/>
                </a:solidFill>
                <a:effectLst/>
                <a:latin typeface="Calibri" panose="020F0502020204030204" pitchFamily="34" charset="0"/>
                <a:ea typeface="Calibri" panose="020F0502020204030204" pitchFamily="34" charset="0"/>
                <a:cs typeface="Calibri" panose="020F0502020204030204" pitchFamily="34" charset="0"/>
              </a:rPr>
              <a:t>interfering with </a:t>
            </a:r>
            <a:r>
              <a:rPr lang="en-US" sz="1600" dirty="0">
                <a:effectLst/>
                <a:latin typeface="Calibri" panose="020F0502020204030204" pitchFamily="34" charset="0"/>
                <a:ea typeface="Calibri" panose="020F0502020204030204" pitchFamily="34" charset="0"/>
                <a:cs typeface="Calibri" panose="020F0502020204030204" pitchFamily="34" charset="0"/>
              </a:rPr>
              <a:t>carrying out </a:t>
            </a:r>
            <a:r>
              <a:rPr lang="en-US" sz="1600" b="1" dirty="0">
                <a:solidFill>
                  <a:srgbClr val="592A8A"/>
                </a:solidFill>
                <a:effectLst/>
                <a:latin typeface="Calibri" panose="020F0502020204030204" pitchFamily="34" charset="0"/>
                <a:ea typeface="Calibri" panose="020F0502020204030204" pitchFamily="34" charset="0"/>
                <a:cs typeface="Calibri" panose="020F0502020204030204" pitchFamily="34" charset="0"/>
              </a:rPr>
              <a:t>ECU duties </a:t>
            </a:r>
            <a:r>
              <a:rPr lang="en-US" sz="1600" dirty="0">
                <a:effectLst/>
                <a:latin typeface="Calibri" panose="020F0502020204030204" pitchFamily="34" charset="0"/>
                <a:ea typeface="Calibri" panose="020F0502020204030204" pitchFamily="34" charset="0"/>
                <a:cs typeface="Calibri" panose="020F0502020204030204" pitchFamily="34" charset="0"/>
              </a:rPr>
              <a:t>in a timely and effective manner</a:t>
            </a:r>
          </a:p>
          <a:p>
            <a:pPr marL="800100" marR="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Calibri" panose="020F0502020204030204" pitchFamily="34" charset="0"/>
              </a:rPr>
              <a:t>Create a </a:t>
            </a:r>
            <a:r>
              <a:rPr lang="en-US" sz="1600" b="1" dirty="0">
                <a:solidFill>
                  <a:srgbClr val="592A8A"/>
                </a:solidFill>
                <a:effectLst/>
                <a:latin typeface="Calibri" panose="020F0502020204030204" pitchFamily="34" charset="0"/>
                <a:ea typeface="Calibri" panose="020F0502020204030204" pitchFamily="34" charset="0"/>
                <a:cs typeface="Calibri" panose="020F0502020204030204" pitchFamily="34" charset="0"/>
              </a:rPr>
              <a:t>conflict of interest</a:t>
            </a:r>
          </a:p>
          <a:p>
            <a:pPr marL="800100" marR="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Calibri" panose="020F0502020204030204" pitchFamily="34" charset="0"/>
              </a:rPr>
              <a:t>Involve </a:t>
            </a:r>
            <a:r>
              <a:rPr lang="en-US" sz="1600" b="1" dirty="0">
                <a:solidFill>
                  <a:srgbClr val="592A8A"/>
                </a:solidFill>
                <a:effectLst/>
                <a:latin typeface="Calibri" panose="020F0502020204030204" pitchFamily="34" charset="0"/>
                <a:ea typeface="Calibri" panose="020F0502020204030204" pitchFamily="34" charset="0"/>
                <a:cs typeface="Calibri" panose="020F0502020204030204" pitchFamily="34" charset="0"/>
              </a:rPr>
              <a:t>inappropriate use of ECU resources </a:t>
            </a:r>
            <a:r>
              <a:rPr lang="en-US" sz="1600" dirty="0">
                <a:effectLst/>
                <a:latin typeface="Calibri" panose="020F0502020204030204" pitchFamily="34" charset="0"/>
                <a:ea typeface="Calibri" panose="020F0502020204030204" pitchFamily="34" charset="0"/>
                <a:cs typeface="Calibri" panose="020F0502020204030204" pitchFamily="34" charset="0"/>
              </a:rPr>
              <a:t>(e.g., using your office at ECU for your consulting work to provide counseling to</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clients)</a:t>
            </a:r>
          </a:p>
          <a:p>
            <a:pPr marL="800100" marR="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Calibri" panose="020F0502020204030204" pitchFamily="34" charset="0"/>
              </a:rPr>
              <a:t>Make </a:t>
            </a:r>
            <a:r>
              <a:rPr lang="en-US" sz="1600" b="1" dirty="0">
                <a:solidFill>
                  <a:srgbClr val="592A8A"/>
                </a:solidFill>
                <a:effectLst/>
                <a:latin typeface="Calibri" panose="020F0502020204030204" pitchFamily="34" charset="0"/>
                <a:ea typeface="Calibri" panose="020F0502020204030204" pitchFamily="34" charset="0"/>
                <a:cs typeface="Calibri" panose="020F0502020204030204" pitchFamily="34" charset="0"/>
              </a:rPr>
              <a:t>use</a:t>
            </a:r>
            <a:r>
              <a:rPr lang="en-US" sz="1600" dirty="0">
                <a:effectLst/>
                <a:latin typeface="Calibri" panose="020F0502020204030204" pitchFamily="34" charset="0"/>
                <a:ea typeface="Calibri" panose="020F0502020204030204" pitchFamily="34" charset="0"/>
                <a:cs typeface="Calibri" panose="020F0502020204030204" pitchFamily="34" charset="0"/>
              </a:rPr>
              <a:t> of the </a:t>
            </a:r>
            <a:r>
              <a:rPr lang="en-US" sz="1600" b="1" dirty="0">
                <a:solidFill>
                  <a:srgbClr val="592A8A"/>
                </a:solidFill>
                <a:effectLst/>
                <a:latin typeface="Calibri" panose="020F0502020204030204" pitchFamily="34" charset="0"/>
                <a:ea typeface="Calibri" panose="020F0502020204030204" pitchFamily="34" charset="0"/>
                <a:cs typeface="Calibri" panose="020F0502020204030204" pitchFamily="34" charset="0"/>
              </a:rPr>
              <a:t>name of ECU </a:t>
            </a:r>
            <a:r>
              <a:rPr lang="en-US" sz="1600" dirty="0">
                <a:effectLst/>
                <a:latin typeface="Calibri" panose="020F0502020204030204" pitchFamily="34" charset="0"/>
                <a:ea typeface="Calibri" panose="020F0502020204030204" pitchFamily="34" charset="0"/>
                <a:cs typeface="Calibri" panose="020F0502020204030204" pitchFamily="34" charset="0"/>
              </a:rPr>
              <a:t>for any purpose other than professional identification</a:t>
            </a:r>
          </a:p>
          <a:p>
            <a:pPr marL="800100" marR="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Calibri" panose="020F0502020204030204" pitchFamily="34" charset="0"/>
              </a:rPr>
              <a:t>Claim any </a:t>
            </a:r>
            <a:r>
              <a:rPr lang="en-US" sz="1600" b="1" dirty="0">
                <a:solidFill>
                  <a:srgbClr val="592A8A"/>
                </a:solidFill>
                <a:effectLst/>
                <a:latin typeface="Calibri" panose="020F0502020204030204" pitchFamily="34" charset="0"/>
                <a:ea typeface="Calibri" panose="020F0502020204030204" pitchFamily="34" charset="0"/>
                <a:cs typeface="Calibri" panose="020F0502020204030204" pitchFamily="34" charset="0"/>
              </a:rPr>
              <a:t>University responsibility </a:t>
            </a:r>
            <a:r>
              <a:rPr lang="en-US" sz="1600" dirty="0">
                <a:effectLst/>
                <a:latin typeface="Calibri" panose="020F0502020204030204" pitchFamily="34" charset="0"/>
                <a:ea typeface="Calibri" panose="020F0502020204030204" pitchFamily="34" charset="0"/>
                <a:cs typeface="Calibri" panose="020F0502020204030204" pitchFamily="34" charset="0"/>
              </a:rPr>
              <a:t>for the conduct or outcome of the external activity </a:t>
            </a:r>
          </a:p>
          <a:p>
            <a:pPr marL="457200" marR="0" indent="0">
              <a:lnSpc>
                <a:spcPct val="107000"/>
              </a:lnSpc>
              <a:spcBef>
                <a:spcPts val="0"/>
              </a:spcBef>
              <a:spcAft>
                <a:spcPts val="800"/>
              </a:spcAft>
              <a:buNone/>
            </a:pP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700" dirty="0">
                <a:effectLst/>
                <a:latin typeface="Calibri" panose="020F0502020204030204" pitchFamily="34" charset="0"/>
                <a:ea typeface="Calibri" panose="020F0502020204030204" pitchFamily="34" charset="0"/>
                <a:cs typeface="Times New Roman" panose="02020603050405020304" pitchFamily="18" charset="0"/>
              </a:rPr>
              <a:t>Additionally, the requested activity should generally be limited to </a:t>
            </a:r>
            <a:r>
              <a:rPr lang="en-US" sz="1700" b="1" dirty="0">
                <a:solidFill>
                  <a:srgbClr val="592A8A"/>
                </a:solidFill>
                <a:effectLst/>
                <a:latin typeface="Calibri" panose="020F0502020204030204" pitchFamily="34" charset="0"/>
                <a:ea typeface="Calibri" panose="020F0502020204030204" pitchFamily="34" charset="0"/>
                <a:cs typeface="Times New Roman" panose="02020603050405020304" pitchFamily="18" charset="0"/>
              </a:rPr>
              <a:t>no more than 20% </a:t>
            </a:r>
            <a:r>
              <a:rPr lang="en-US" sz="1700" dirty="0">
                <a:effectLst/>
                <a:latin typeface="Calibri" panose="020F0502020204030204" pitchFamily="34" charset="0"/>
                <a:ea typeface="Calibri" panose="020F0502020204030204" pitchFamily="34" charset="0"/>
                <a:cs typeface="Times New Roman" panose="02020603050405020304" pitchFamily="18" charset="0"/>
              </a:rPr>
              <a:t>of the employee’s contracted time during the appointment.</a:t>
            </a:r>
          </a:p>
          <a:p>
            <a:pPr marL="463550" indent="0">
              <a:buNone/>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4F7957A2-1D22-B541-A936-C8635C89CA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83445579"/>
      </p:ext>
    </p:extLst>
  </p:cSld>
  <p:clrMapOvr>
    <a:masterClrMapping/>
  </p:clrMapOvr>
  <mc:AlternateContent xmlns:mc="http://schemas.openxmlformats.org/markup-compatibility/2006" xmlns:p14="http://schemas.microsoft.com/office/powerpoint/2010/main">
    <mc:Choice Requires="p14">
      <p:transition spd="slow" p14:dur="2000" advTm="44573"/>
    </mc:Choice>
    <mc:Fallback xmlns="">
      <p:transition spd="slow" advTm="44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a:xfrm>
            <a:off x="0" y="274638"/>
            <a:ext cx="9143999" cy="1143000"/>
          </a:xfrm>
        </p:spPr>
        <p:txBody>
          <a:bodyPr>
            <a:noAutofit/>
          </a:bodyPr>
          <a:lstStyle/>
          <a:p>
            <a:r>
              <a:rPr lang="en-US" sz="4000" dirty="0"/>
              <a:t>Reviewing Notices of Intent (NOI) for External Professional Activities for Pay</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5157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4">
            <a:extLst>
              <a:ext uri="{FF2B5EF4-FFF2-40B4-BE49-F238E27FC236}">
                <a16:creationId xmlns:a16="http://schemas.microsoft.com/office/drawing/2014/main" id="{4A0522DF-0771-3940-A4BC-3A7D018C9145}"/>
              </a:ext>
            </a:extLst>
          </p:cNvPr>
          <p:cNvSpPr>
            <a:spLocks noGrp="1"/>
          </p:cNvSpPr>
          <p:nvPr>
            <p:ph idx="1"/>
          </p:nvPr>
        </p:nvSpPr>
        <p:spPr>
          <a:xfrm>
            <a:off x="361502" y="1706530"/>
            <a:ext cx="8686799" cy="4525963"/>
          </a:xfrm>
        </p:spPr>
        <p:txBody>
          <a:bodyPr>
            <a:normAutofit/>
          </a:bodyPr>
          <a:lstStyle/>
          <a:p>
            <a:pPr marL="0" indent="0">
              <a:buNone/>
            </a:pPr>
            <a:r>
              <a:rPr lang="en-US" sz="1800" dirty="0">
                <a:solidFill>
                  <a:srgbClr val="000000"/>
                </a:solidFill>
                <a:latin typeface="Calibri" panose="020F0502020204030204" pitchFamily="34" charset="0"/>
              </a:rPr>
              <a:t>     I am the NOI reviewer for my department.  How do I access and review</a:t>
            </a:r>
            <a:r>
              <a:rPr lang="en-US" sz="1800" b="0" i="0" u="none" strike="noStrike" baseline="0" dirty="0">
                <a:solidFill>
                  <a:srgbClr val="000000"/>
                </a:solidFill>
                <a:latin typeface="Calibri" panose="020F0502020204030204" pitchFamily="34" charset="0"/>
              </a:rPr>
              <a:t> this form? </a:t>
            </a:r>
          </a:p>
          <a:p>
            <a:pPr marL="746125" indent="-282575">
              <a:lnSpc>
                <a:spcPct val="150000"/>
              </a:lnSpc>
              <a:buAutoNum type="arabicPeriod"/>
            </a:pPr>
            <a:r>
              <a:rPr lang="en-US" sz="1400" dirty="0">
                <a:solidFill>
                  <a:srgbClr val="000000"/>
                </a:solidFill>
                <a:latin typeface="Calibri" panose="020F0502020204030204" pitchFamily="34" charset="0"/>
              </a:rPr>
              <a:t>You will receive an automatic notification email from the COI Risk Manager system</a:t>
            </a:r>
          </a:p>
          <a:p>
            <a:pPr marL="746125" indent="-282575">
              <a:buFont typeface="Arial"/>
              <a:buAutoNum type="arabicPeriod"/>
            </a:pPr>
            <a:r>
              <a:rPr lang="en-US" sz="1400" dirty="0">
                <a:solidFill>
                  <a:srgbClr val="000000"/>
                </a:solidFill>
                <a:latin typeface="Calibri" panose="020F0502020204030204" pitchFamily="34" charset="0"/>
              </a:rPr>
              <a:t>Log in to COI Risk Manager via the link provided in the email (</a:t>
            </a:r>
            <a:r>
              <a:rPr lang="en-US" sz="1400" dirty="0">
                <a:solidFill>
                  <a:srgbClr val="0000FF"/>
                </a:solidFill>
                <a:latin typeface="Calibri" panose="020F0502020204030204" pitchFamily="34" charset="0"/>
              </a:rPr>
              <a:t>https://ecu.ospreycompliancesuite.com/coiriskmanager)</a:t>
            </a:r>
            <a:r>
              <a:rPr lang="en-US" sz="1400" dirty="0">
                <a:solidFill>
                  <a:srgbClr val="000000"/>
                </a:solidFill>
                <a:latin typeface="Calibri" panose="020F0502020204030204" pitchFamily="34" charset="0"/>
              </a:rPr>
              <a:t>, or by selecting COI Risk Manager in </a:t>
            </a:r>
            <a:r>
              <a:rPr lang="en-US" sz="1400" b="1" dirty="0" err="1">
                <a:solidFill>
                  <a:srgbClr val="000000"/>
                </a:solidFill>
                <a:latin typeface="Calibri" panose="020F0502020204030204" pitchFamily="34" charset="0"/>
              </a:rPr>
              <a:t>PiratePort</a:t>
            </a:r>
            <a:endParaRPr lang="en-US" sz="1400" b="1" dirty="0">
              <a:solidFill>
                <a:srgbClr val="000000"/>
              </a:solidFill>
              <a:latin typeface="Calibri" panose="020F0502020204030204" pitchFamily="34" charset="0"/>
            </a:endParaRPr>
          </a:p>
          <a:p>
            <a:pPr marL="746125" indent="-282575">
              <a:lnSpc>
                <a:spcPct val="150000"/>
              </a:lnSpc>
              <a:buFont typeface="Arial"/>
              <a:buAutoNum type="arabicPeriod"/>
            </a:pPr>
            <a:r>
              <a:rPr lang="en-US" sz="1400" dirty="0">
                <a:solidFill>
                  <a:srgbClr val="000000"/>
                </a:solidFill>
                <a:latin typeface="Calibri" panose="020F0502020204030204" pitchFamily="34" charset="0"/>
              </a:rPr>
              <a:t>S</a:t>
            </a:r>
            <a:r>
              <a:rPr lang="en-US" sz="1400" b="0" i="0" u="none" strike="noStrike" baseline="0" dirty="0">
                <a:solidFill>
                  <a:srgbClr val="000000"/>
                </a:solidFill>
                <a:latin typeface="Calibri" panose="020F0502020204030204" pitchFamily="34" charset="0"/>
              </a:rPr>
              <a:t>elect “</a:t>
            </a:r>
            <a:r>
              <a:rPr lang="en-US" sz="1400" dirty="0">
                <a:solidFill>
                  <a:srgbClr val="000000"/>
                </a:solidFill>
                <a:latin typeface="Calibri" panose="020F0502020204030204" pitchFamily="34" charset="0"/>
              </a:rPr>
              <a:t>Review Disclosures” on the left-hand menu</a:t>
            </a:r>
            <a:endParaRPr lang="en-US" sz="1400" b="0" i="0" u="none" strike="noStrike" baseline="0" dirty="0">
              <a:solidFill>
                <a:srgbClr val="000000"/>
              </a:solidFill>
              <a:latin typeface="Calibri" panose="020F0502020204030204" pitchFamily="34" charset="0"/>
            </a:endParaRPr>
          </a:p>
          <a:p>
            <a:pPr marL="463550" indent="0">
              <a:buNone/>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p:txBody>
      </p:sp>
      <p:pic>
        <p:nvPicPr>
          <p:cNvPr id="9" name="Picture 8" descr="Graphical user interface, application&#10;&#10;Description automatically generated">
            <a:extLst>
              <a:ext uri="{FF2B5EF4-FFF2-40B4-BE49-F238E27FC236}">
                <a16:creationId xmlns:a16="http://schemas.microsoft.com/office/drawing/2014/main" id="{158F1E9C-4A6D-2047-B767-6211F474BAF6}"/>
              </a:ext>
            </a:extLst>
          </p:cNvPr>
          <p:cNvPicPr>
            <a:picLocks noChangeAspect="1"/>
          </p:cNvPicPr>
          <p:nvPr/>
        </p:nvPicPr>
        <p:blipFill rotWithShape="1">
          <a:blip r:embed="rId6">
            <a:extLst>
              <a:ext uri="{28A0092B-C50C-407E-A947-70E740481C1C}">
                <a14:useLocalDpi xmlns:a14="http://schemas.microsoft.com/office/drawing/2010/main" val="0"/>
              </a:ext>
            </a:extLst>
          </a:blip>
          <a:srcRect t="1" r="7692" b="31488"/>
          <a:stretch/>
        </p:blipFill>
        <p:spPr bwMode="auto">
          <a:xfrm>
            <a:off x="3291839" y="3528761"/>
            <a:ext cx="256032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Audio 5">
            <a:hlinkClick r:id="" action="ppaction://media"/>
            <a:extLst>
              <a:ext uri="{FF2B5EF4-FFF2-40B4-BE49-F238E27FC236}">
                <a16:creationId xmlns:a16="http://schemas.microsoft.com/office/drawing/2014/main" id="{26A90F1C-364E-0340-961A-33214BDB74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28145820"/>
      </p:ext>
    </p:extLst>
  </p:cSld>
  <p:clrMapOvr>
    <a:masterClrMapping/>
  </p:clrMapOvr>
  <mc:AlternateContent xmlns:mc="http://schemas.openxmlformats.org/markup-compatibility/2006" xmlns:p14="http://schemas.microsoft.com/office/powerpoint/2010/main">
    <mc:Choice Requires="p14">
      <p:transition spd="slow" p14:dur="2000" advTm="20477"/>
    </mc:Choice>
    <mc:Fallback xmlns="">
      <p:transition spd="slow" advTm="20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r>
              <a:rPr lang="en-US" sz="4000" dirty="0"/>
              <a:t>Learning Objectives</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a:bodyPr>
          <a:lstStyle/>
          <a:p>
            <a:pPr marL="0" indent="0">
              <a:buNone/>
            </a:pPr>
            <a:r>
              <a:rPr lang="en-US" sz="2200" dirty="0"/>
              <a:t>At the completion of this tutorial you will be able to:</a:t>
            </a:r>
          </a:p>
          <a:p>
            <a:pPr marL="0" indent="0">
              <a:buNone/>
            </a:pPr>
            <a:endParaRPr lang="en-US" sz="800" dirty="0"/>
          </a:p>
          <a:p>
            <a:pPr>
              <a:lnSpc>
                <a:spcPct val="150000"/>
              </a:lnSpc>
            </a:pPr>
            <a:r>
              <a:rPr lang="en-US" sz="1800" dirty="0"/>
              <a:t>Name three (3) different conflict of interest (COI) disclosure forms used at ECU</a:t>
            </a:r>
          </a:p>
          <a:p>
            <a:r>
              <a:rPr lang="en-US" sz="1800" dirty="0"/>
              <a:t>Become familiar with COI Risk Manager as the electronic system used to submit COI disclosure forms</a:t>
            </a:r>
          </a:p>
          <a:p>
            <a:pPr>
              <a:lnSpc>
                <a:spcPct val="150000"/>
              </a:lnSpc>
            </a:pPr>
            <a:r>
              <a:rPr lang="en-US" sz="1800" dirty="0"/>
              <a:t>Explain who is required and how to submit various COI disclosure forms </a:t>
            </a:r>
          </a:p>
          <a:p>
            <a:r>
              <a:rPr lang="en-US" sz="1800" dirty="0"/>
              <a:t>Understand the submission and approval process involved in order to participate in an external professional activity for pay</a:t>
            </a:r>
          </a:p>
          <a:p>
            <a:pPr marL="0" indent="0">
              <a:buNone/>
            </a:pPr>
            <a:endParaRPr lang="en-US" sz="1800" u="sng" dirty="0">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015410F2-B4C7-1B43-AB63-3B7D5A0D37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32435885"/>
      </p:ext>
    </p:extLst>
  </p:cSld>
  <p:clrMapOvr>
    <a:masterClrMapping/>
  </p:clrMapOvr>
  <mc:AlternateContent xmlns:mc="http://schemas.openxmlformats.org/markup-compatibility/2006" xmlns:p14="http://schemas.microsoft.com/office/powerpoint/2010/main">
    <mc:Choice Requires="p14">
      <p:transition spd="slow" p14:dur="2000" advTm="31575"/>
    </mc:Choice>
    <mc:Fallback xmlns="">
      <p:transition spd="slow" advTm="31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Autofit/>
          </a:bodyPr>
          <a:lstStyle/>
          <a:p>
            <a:r>
              <a:rPr lang="en-US" sz="4000" dirty="0"/>
              <a:t>Reviewing NOIs (Continued)</a:t>
            </a:r>
          </a:p>
        </p:txBody>
      </p:sp>
      <p:sp>
        <p:nvSpPr>
          <p:cNvPr id="10" name="Content Placeholder 4">
            <a:extLst>
              <a:ext uri="{FF2B5EF4-FFF2-40B4-BE49-F238E27FC236}">
                <a16:creationId xmlns:a16="http://schemas.microsoft.com/office/drawing/2014/main" id="{4A0522DF-0771-3940-A4BC-3A7D018C9145}"/>
              </a:ext>
            </a:extLst>
          </p:cNvPr>
          <p:cNvSpPr>
            <a:spLocks noGrp="1"/>
          </p:cNvSpPr>
          <p:nvPr>
            <p:ph sz="half" idx="1"/>
          </p:nvPr>
        </p:nvSpPr>
        <p:spPr/>
        <p:txBody>
          <a:bodyPr>
            <a:normAutofit/>
          </a:bodyPr>
          <a:lstStyle/>
          <a:p>
            <a:pPr marL="463550" indent="0">
              <a:buNone/>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p:txBody>
      </p:sp>
      <p:sp>
        <p:nvSpPr>
          <p:cNvPr id="5" name="Content Placeholder 4">
            <a:extLst>
              <a:ext uri="{FF2B5EF4-FFF2-40B4-BE49-F238E27FC236}">
                <a16:creationId xmlns:a16="http://schemas.microsoft.com/office/drawing/2014/main" id="{B37586DD-E26E-6C49-B373-2EE2BBDE359F}"/>
              </a:ext>
            </a:extLst>
          </p:cNvPr>
          <p:cNvSpPr>
            <a:spLocks noGrp="1"/>
          </p:cNvSpPr>
          <p:nvPr>
            <p:ph sz="half" idx="2"/>
          </p:nvPr>
        </p:nvSpPr>
        <p:spPr>
          <a:xfrm>
            <a:off x="2898054" y="1600200"/>
            <a:ext cx="5788746" cy="4525963"/>
          </a:xfrm>
        </p:spPr>
        <p:txBody>
          <a:bodyPr anchor="t">
            <a:normAutofit/>
          </a:bodyPr>
          <a:lstStyle/>
          <a:p>
            <a:pPr marL="0" indent="0">
              <a:buNone/>
            </a:pPr>
            <a:endParaRPr lang="en-US" sz="1800" dirty="0"/>
          </a:p>
          <a:p>
            <a:pPr marL="0" indent="0">
              <a:buNone/>
            </a:pPr>
            <a:endParaRPr lang="en-US" sz="1800" dirty="0"/>
          </a:p>
          <a:p>
            <a:pPr marL="0" indent="0">
              <a:buNone/>
            </a:pPr>
            <a:endParaRPr lang="en-US" sz="1800" dirty="0"/>
          </a:p>
          <a:p>
            <a:pPr marL="0" indent="0">
              <a:buNone/>
            </a:pPr>
            <a:r>
              <a:rPr lang="en-US" sz="1400" dirty="0"/>
              <a:t>4.     Locate the “Search” area</a:t>
            </a:r>
          </a:p>
          <a:p>
            <a:pPr marL="0" indent="0">
              <a:buNone/>
            </a:pPr>
            <a:r>
              <a:rPr lang="en-US" sz="1400" dirty="0"/>
              <a:t>5.     Filter for “Status: Submitted” and “Campaign: NOI”</a:t>
            </a:r>
          </a:p>
          <a:p>
            <a:pPr marL="0" indent="0">
              <a:buNone/>
            </a:pPr>
            <a:r>
              <a:rPr lang="en-US" sz="1400" dirty="0"/>
              <a:t>6.     Select the “Search” button</a:t>
            </a:r>
          </a:p>
          <a:p>
            <a:pPr marL="0" indent="0">
              <a:buNone/>
            </a:pPr>
            <a:endParaRPr lang="en-US" sz="1800" dirty="0"/>
          </a:p>
          <a:p>
            <a:pPr marL="0" indent="0">
              <a:buNone/>
            </a:pPr>
            <a:r>
              <a:rPr lang="en-US" sz="1800" dirty="0"/>
              <a:t>Any NOIs awaiting your review will display on your screen</a:t>
            </a:r>
          </a:p>
          <a:p>
            <a:endParaRPr lang="en-US" sz="18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4645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40B64A39-866C-E74B-8001-1E516530A547}"/>
              </a:ext>
            </a:extLst>
          </p:cNvPr>
          <p:cNvPicPr>
            <a:picLocks noChangeAspect="1"/>
          </p:cNvPicPr>
          <p:nvPr/>
        </p:nvPicPr>
        <p:blipFill rotWithShape="1">
          <a:blip r:embed="rId6"/>
          <a:srcRect t="1086" b="-1"/>
          <a:stretch/>
        </p:blipFill>
        <p:spPr>
          <a:xfrm>
            <a:off x="739929" y="1496964"/>
            <a:ext cx="1920240" cy="4630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Audio 11">
            <a:hlinkClick r:id="" action="ppaction://media"/>
            <a:extLst>
              <a:ext uri="{FF2B5EF4-FFF2-40B4-BE49-F238E27FC236}">
                <a16:creationId xmlns:a16="http://schemas.microsoft.com/office/drawing/2014/main" id="{5282DA17-A9E3-D441-A23C-7977B620D9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51596613"/>
      </p:ext>
    </p:extLst>
  </p:cSld>
  <p:clrMapOvr>
    <a:masterClrMapping/>
  </p:clrMapOvr>
  <mc:AlternateContent xmlns:mc="http://schemas.openxmlformats.org/markup-compatibility/2006" xmlns:p14="http://schemas.microsoft.com/office/powerpoint/2010/main">
    <mc:Choice Requires="p14">
      <p:transition spd="slow" p14:dur="2000" advTm="15296"/>
    </mc:Choice>
    <mc:Fallback xmlns="">
      <p:transition spd="slow" advTm="1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a:xfrm>
            <a:off x="0" y="274638"/>
            <a:ext cx="9143999" cy="1143000"/>
          </a:xfrm>
        </p:spPr>
        <p:txBody>
          <a:bodyPr>
            <a:noAutofit/>
          </a:bodyPr>
          <a:lstStyle/>
          <a:p>
            <a:r>
              <a:rPr lang="en-US" sz="4000" dirty="0"/>
              <a:t>Reviewing NOIs (Continued)</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7723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4">
            <a:extLst>
              <a:ext uri="{FF2B5EF4-FFF2-40B4-BE49-F238E27FC236}">
                <a16:creationId xmlns:a16="http://schemas.microsoft.com/office/drawing/2014/main" id="{4A0522DF-0771-3940-A4BC-3A7D018C9145}"/>
              </a:ext>
            </a:extLst>
          </p:cNvPr>
          <p:cNvSpPr>
            <a:spLocks noGrp="1"/>
          </p:cNvSpPr>
          <p:nvPr>
            <p:ph idx="1"/>
          </p:nvPr>
        </p:nvSpPr>
        <p:spPr>
          <a:xfrm>
            <a:off x="457200" y="1530925"/>
            <a:ext cx="8811491" cy="4525963"/>
          </a:xfrm>
        </p:spPr>
        <p:txBody>
          <a:bodyPr>
            <a:normAutofit/>
          </a:bodyPr>
          <a:lstStyle/>
          <a:p>
            <a:pPr marL="0" indent="0">
              <a:buNone/>
            </a:pPr>
            <a:r>
              <a:rPr lang="en-US" sz="1400" dirty="0">
                <a:solidFill>
                  <a:srgbClr val="000000"/>
                </a:solidFill>
                <a:latin typeface="Calibri" panose="020F0502020204030204" pitchFamily="34" charset="0"/>
              </a:rPr>
              <a:t>7. Select the icon that looks like a piece of paper to review the NOI form</a:t>
            </a: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100" dirty="0">
              <a:solidFill>
                <a:srgbClr val="000000"/>
              </a:solidFill>
              <a:latin typeface="Calibri" panose="020F0502020204030204" pitchFamily="34" charset="0"/>
            </a:endParaRPr>
          </a:p>
          <a:p>
            <a:pPr>
              <a:buAutoNum type="arabicPeriod" startAt="8"/>
            </a:pPr>
            <a:r>
              <a:rPr lang="en-US" sz="1400" dirty="0">
                <a:solidFill>
                  <a:srgbClr val="000000"/>
                </a:solidFill>
                <a:latin typeface="Calibri" panose="020F0502020204030204" pitchFamily="34" charset="0"/>
              </a:rPr>
              <a:t>To approve the request, select the “Actions” button and click “Mark as Reviewed.”</a:t>
            </a:r>
          </a:p>
          <a:p>
            <a:pPr marL="0" indent="0">
              <a:buNone/>
            </a:pPr>
            <a:r>
              <a:rPr lang="en-US" sz="1400" dirty="0">
                <a:solidFill>
                  <a:srgbClr val="000000"/>
                </a:solidFill>
                <a:latin typeface="Calibri" panose="020F0502020204030204" pitchFamily="34" charset="0"/>
              </a:rPr>
              <a:t>					A notification box will appear confirming you intend to approve this action.</a:t>
            </a:r>
          </a:p>
          <a:p>
            <a:pPr marL="0" indent="0">
              <a:buNone/>
            </a:pPr>
            <a:r>
              <a:rPr lang="en-US" sz="1400" dirty="0">
                <a:solidFill>
                  <a:srgbClr val="000000"/>
                </a:solidFill>
                <a:latin typeface="Calibri" panose="020F0502020204030204" pitchFamily="34" charset="0"/>
              </a:rPr>
              <a:t>					Click “OK” to approve the NOI.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Please note: clicking “OK” will mark the NOI form             					as “Reviewed.” This approval </a:t>
            </a: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cannot be reversed.  </a:t>
            </a:r>
          </a:p>
          <a:p>
            <a:pPr marL="0" indent="0">
              <a:buNone/>
            </a:pPr>
            <a:endParaRPr lang="en-US" sz="1400" b="1" u="sng" dirty="0">
              <a:latin typeface="Calibri" panose="020F0502020204030204" pitchFamily="34" charset="0"/>
              <a:ea typeface="Calibri" panose="020F0502020204030204" pitchFamily="34" charset="0"/>
              <a:cs typeface="Times New Roman" panose="02020603050405020304" pitchFamily="18" charset="0"/>
            </a:endParaRPr>
          </a:p>
          <a:p>
            <a:pPr marL="2286000" indent="0">
              <a:buNone/>
            </a:pPr>
            <a:r>
              <a:rPr lang="en-US" sz="1400" b="1" dirty="0">
                <a:solidFill>
                  <a:srgbClr val="592A8A"/>
                </a:solidFill>
                <a:effectLst/>
                <a:latin typeface="Calibri" panose="020F0502020204030204" pitchFamily="34" charset="0"/>
                <a:ea typeface="Calibri" panose="020F0502020204030204" pitchFamily="34" charset="0"/>
                <a:cs typeface="Times New Roman" panose="02020603050405020304" pitchFamily="18" charset="0"/>
              </a:rPr>
              <a:t>Please contact the employee who submitted the NOI if you require additional     details about the request.  Notify the submitter </a:t>
            </a:r>
            <a:r>
              <a:rPr lang="en-US" sz="1400" b="1" dirty="0">
                <a:solidFill>
                  <a:srgbClr val="592A8A"/>
                </a:solidFill>
                <a:latin typeface="Calibri" panose="020F0502020204030204" pitchFamily="34" charset="0"/>
                <a:ea typeface="Calibri" panose="020F0502020204030204" pitchFamily="34" charset="0"/>
                <a:cs typeface="Times New Roman" panose="02020603050405020304" pitchFamily="18" charset="0"/>
              </a:rPr>
              <a:t>once their request has been approved.  </a:t>
            </a:r>
            <a:endParaRPr lang="en-US" sz="1400" b="1" dirty="0">
              <a:solidFill>
                <a:srgbClr val="592A8A"/>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 u="sng" dirty="0">
              <a:solidFill>
                <a:srgbClr val="000000"/>
              </a:solidFill>
              <a:latin typeface="Calibri" panose="020F0502020204030204" pitchFamily="34" charset="0"/>
            </a:endParaRPr>
          </a:p>
          <a:p>
            <a:pPr marL="2976563" lvl="2" indent="0">
              <a:buNone/>
              <a:tabLst>
                <a:tab pos="2976563" algn="l"/>
                <a:tab pos="3605213" algn="l"/>
              </a:tabLst>
            </a:pPr>
            <a:endParaRPr lang="en-US" sz="1400" dirty="0">
              <a:solidFill>
                <a:srgbClr val="FF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p:txBody>
      </p:sp>
      <p:pic>
        <p:nvPicPr>
          <p:cNvPr id="11" name="Picture 10">
            <a:extLst>
              <a:ext uri="{FF2B5EF4-FFF2-40B4-BE49-F238E27FC236}">
                <a16:creationId xmlns:a16="http://schemas.microsoft.com/office/drawing/2014/main" id="{AF67E051-EACE-7142-A333-C1D92C52E0DB}"/>
              </a:ext>
            </a:extLst>
          </p:cNvPr>
          <p:cNvPicPr>
            <a:picLocks noChangeAspect="1"/>
          </p:cNvPicPr>
          <p:nvPr/>
        </p:nvPicPr>
        <p:blipFill>
          <a:blip r:embed="rId6"/>
          <a:stretch>
            <a:fillRect/>
          </a:stretch>
        </p:blipFill>
        <p:spPr>
          <a:xfrm>
            <a:off x="1014658" y="1965477"/>
            <a:ext cx="4523398" cy="1737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A5673751-9303-DC41-A10B-0B17C7DCBEE5}"/>
              </a:ext>
            </a:extLst>
          </p:cNvPr>
          <p:cNvPicPr>
            <a:picLocks noChangeAspect="1"/>
          </p:cNvPicPr>
          <p:nvPr/>
        </p:nvPicPr>
        <p:blipFill rotWithShape="1">
          <a:blip r:embed="rId7"/>
          <a:srcRect t="5000"/>
          <a:stretch/>
        </p:blipFill>
        <p:spPr>
          <a:xfrm>
            <a:off x="1020468" y="4360680"/>
            <a:ext cx="1424065" cy="1737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EBE7E7C2-E87B-420B-9A2B-22F30857CB77}"/>
              </a:ext>
            </a:extLst>
          </p:cNvPr>
          <p:cNvSpPr/>
          <p:nvPr/>
        </p:nvSpPr>
        <p:spPr>
          <a:xfrm>
            <a:off x="1384415" y="3220118"/>
            <a:ext cx="348086" cy="303028"/>
          </a:xfrm>
          <a:prstGeom prst="ellipse">
            <a:avLst/>
          </a:prstGeom>
          <a:noFill/>
          <a:ln w="19050">
            <a:solidFill>
              <a:srgbClr val="592A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298B2B-DBF4-430C-B9B8-BFD2D2E96BAA}"/>
              </a:ext>
            </a:extLst>
          </p:cNvPr>
          <p:cNvPicPr>
            <a:picLocks noChangeAspect="1"/>
          </p:cNvPicPr>
          <p:nvPr/>
        </p:nvPicPr>
        <p:blipFill>
          <a:blip r:embed="rId8"/>
          <a:stretch>
            <a:fillRect/>
          </a:stretch>
        </p:blipFill>
        <p:spPr>
          <a:xfrm>
            <a:off x="5778368" y="1439555"/>
            <a:ext cx="552450" cy="571500"/>
          </a:xfrm>
          <a:prstGeom prst="ellipse">
            <a:avLst/>
          </a:prstGeom>
          <a:ln w="12700" cap="rnd">
            <a:solidFill>
              <a:srgbClr val="592A8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Oval 12">
            <a:extLst>
              <a:ext uri="{FF2B5EF4-FFF2-40B4-BE49-F238E27FC236}">
                <a16:creationId xmlns:a16="http://schemas.microsoft.com/office/drawing/2014/main" id="{67F428CF-8E70-4A6F-94F6-A276DBB6E5B0}"/>
              </a:ext>
            </a:extLst>
          </p:cNvPr>
          <p:cNvSpPr/>
          <p:nvPr/>
        </p:nvSpPr>
        <p:spPr>
          <a:xfrm>
            <a:off x="1095153" y="4457048"/>
            <a:ext cx="1020726" cy="303028"/>
          </a:xfrm>
          <a:prstGeom prst="ellipse">
            <a:avLst/>
          </a:prstGeom>
          <a:noFill/>
          <a:ln w="19050">
            <a:solidFill>
              <a:srgbClr val="592A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D7E327-13A5-4659-AA46-763D6C750BC0}"/>
              </a:ext>
            </a:extLst>
          </p:cNvPr>
          <p:cNvSpPr/>
          <p:nvPr/>
        </p:nvSpPr>
        <p:spPr>
          <a:xfrm>
            <a:off x="1247553" y="5295017"/>
            <a:ext cx="1020726" cy="425546"/>
          </a:xfrm>
          <a:prstGeom prst="ellipse">
            <a:avLst/>
          </a:prstGeom>
          <a:noFill/>
          <a:ln w="19050">
            <a:solidFill>
              <a:srgbClr val="592A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DEEEB520-E431-4946-9F88-4FE60E0F41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22585412"/>
      </p:ext>
    </p:extLst>
  </p:cSld>
  <p:clrMapOvr>
    <a:masterClrMapping/>
  </p:clrMapOvr>
  <mc:AlternateContent xmlns:mc="http://schemas.openxmlformats.org/markup-compatibility/2006" xmlns:p14="http://schemas.microsoft.com/office/powerpoint/2010/main">
    <mc:Choice Requires="p14">
      <p:transition spd="slow" p14:dur="2000" advTm="44555"/>
    </mc:Choice>
    <mc:Fallback xmlns="">
      <p:transition spd="slow" advTm="4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a:xfrm>
            <a:off x="0" y="274638"/>
            <a:ext cx="9143999" cy="1143000"/>
          </a:xfrm>
        </p:spPr>
        <p:txBody>
          <a:bodyPr>
            <a:noAutofit/>
          </a:bodyPr>
          <a:lstStyle/>
          <a:p>
            <a:r>
              <a:rPr lang="en-US" sz="4000" dirty="0"/>
              <a:t>Reviewing NOIs (Continued)</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5157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4">
            <a:extLst>
              <a:ext uri="{FF2B5EF4-FFF2-40B4-BE49-F238E27FC236}">
                <a16:creationId xmlns:a16="http://schemas.microsoft.com/office/drawing/2014/main" id="{4A0522DF-0771-3940-A4BC-3A7D018C9145}"/>
              </a:ext>
            </a:extLst>
          </p:cNvPr>
          <p:cNvSpPr>
            <a:spLocks noGrp="1"/>
          </p:cNvSpPr>
          <p:nvPr>
            <p:ph idx="1"/>
          </p:nvPr>
        </p:nvSpPr>
        <p:spPr>
          <a:xfrm>
            <a:off x="361502" y="1706530"/>
            <a:ext cx="8686799" cy="4525963"/>
          </a:xfrm>
        </p:spPr>
        <p:txBody>
          <a:bodyPr>
            <a:normAutofit/>
          </a:bodyPr>
          <a:lstStyle/>
          <a:p>
            <a:pPr marL="0" indent="0">
              <a:buNone/>
            </a:pPr>
            <a:r>
              <a:rPr lang="en-US" sz="1800" dirty="0">
                <a:solidFill>
                  <a:srgbClr val="000000"/>
                </a:solidFill>
                <a:latin typeface="Calibri" panose="020F0502020204030204" pitchFamily="34" charset="0"/>
              </a:rPr>
              <a:t>     If the proposed activity is not consistent with University policies:</a:t>
            </a:r>
            <a:endParaRPr lang="en-US" sz="1800" b="0" i="0" u="none" strike="noStrike" baseline="0" dirty="0">
              <a:solidFill>
                <a:srgbClr val="000000"/>
              </a:solidFill>
              <a:latin typeface="Calibri" panose="020F0502020204030204" pitchFamily="34" charset="0"/>
            </a:endParaRPr>
          </a:p>
          <a:p>
            <a:pPr marL="746125" indent="-282575">
              <a:lnSpc>
                <a:spcPct val="150000"/>
              </a:lnSpc>
              <a:buAutoNum type="arabicPeriod"/>
            </a:pPr>
            <a:r>
              <a:rPr lang="en-US" sz="1600" dirty="0">
                <a:solidFill>
                  <a:srgbClr val="000000"/>
                </a:solidFill>
                <a:latin typeface="Calibri" panose="020F0502020204030204" pitchFamily="34" charset="0"/>
              </a:rPr>
              <a:t>Notify the employee of the reason(s) why the request was </a:t>
            </a:r>
            <a:r>
              <a:rPr lang="en-US" sz="1600" b="1" dirty="0">
                <a:solidFill>
                  <a:srgbClr val="000000"/>
                </a:solidFill>
                <a:latin typeface="Calibri" panose="020F0502020204030204" pitchFamily="34" charset="0"/>
              </a:rPr>
              <a:t>not approved</a:t>
            </a:r>
            <a:r>
              <a:rPr lang="en-US" sz="1600" dirty="0">
                <a:solidFill>
                  <a:srgbClr val="000000"/>
                </a:solidFill>
                <a:latin typeface="Calibri" panose="020F0502020204030204" pitchFamily="34" charset="0"/>
              </a:rPr>
              <a:t>.  </a:t>
            </a:r>
          </a:p>
          <a:p>
            <a:pPr marL="746125" indent="-282575">
              <a:buFont typeface="Arial"/>
              <a:buAutoNum type="arabicPeriod"/>
            </a:pPr>
            <a:r>
              <a:rPr lang="en-US" sz="1600" dirty="0">
                <a:solidFill>
                  <a:srgbClr val="000000"/>
                </a:solidFill>
                <a:latin typeface="Calibri" panose="020F0502020204030204" pitchFamily="34" charset="0"/>
              </a:rPr>
              <a:t>Select the “</a:t>
            </a:r>
            <a:r>
              <a:rPr lang="en-US" sz="1600" b="1" dirty="0">
                <a:solidFill>
                  <a:srgbClr val="000000"/>
                </a:solidFill>
                <a:latin typeface="Calibri" panose="020F0502020204030204" pitchFamily="34" charset="0"/>
              </a:rPr>
              <a:t>Actions</a:t>
            </a:r>
            <a:r>
              <a:rPr lang="en-US" sz="1600" dirty="0">
                <a:solidFill>
                  <a:srgbClr val="000000"/>
                </a:solidFill>
                <a:latin typeface="Calibri" panose="020F0502020204030204" pitchFamily="34" charset="0"/>
              </a:rPr>
              <a:t>” button and click “</a:t>
            </a:r>
            <a:r>
              <a:rPr lang="en-US" sz="1600" b="1" dirty="0">
                <a:solidFill>
                  <a:srgbClr val="000000"/>
                </a:solidFill>
                <a:latin typeface="Calibri" panose="020F0502020204030204" pitchFamily="34" charset="0"/>
              </a:rPr>
              <a:t>Add Note</a:t>
            </a:r>
            <a:r>
              <a:rPr lang="en-US" sz="1600" dirty="0">
                <a:solidFill>
                  <a:srgbClr val="000000"/>
                </a:solidFill>
                <a:latin typeface="Calibri" panose="020F0502020204030204" pitchFamily="34" charset="0"/>
              </a:rPr>
              <a:t>” to document why the request was denied.</a:t>
            </a:r>
          </a:p>
          <a:p>
            <a:pPr marL="463550" indent="0">
              <a:buNone/>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a:p>
            <a:pPr marL="746125" indent="-282575">
              <a:buAutoNum type="arabicPeriod"/>
            </a:pPr>
            <a:endParaRPr lang="en-US" sz="1400" dirty="0">
              <a:solidFill>
                <a:srgbClr val="000000"/>
              </a:solidFill>
              <a:latin typeface="Calibri" panose="020F0502020204030204" pitchFamily="34" charset="0"/>
            </a:endParaRPr>
          </a:p>
          <a:p>
            <a:pPr marL="746125" indent="-282575">
              <a:buAutoNum type="arabicPeriod"/>
            </a:pPr>
            <a:endParaRPr lang="en-US" sz="1400" b="0" i="0" u="none" strike="noStrike" baseline="0" dirty="0">
              <a:solidFill>
                <a:srgbClr val="000000"/>
              </a:solidFill>
              <a:latin typeface="Calibri" panose="020F0502020204030204" pitchFamily="34" charset="0"/>
            </a:endParaRPr>
          </a:p>
        </p:txBody>
      </p:sp>
      <p:pic>
        <p:nvPicPr>
          <p:cNvPr id="11" name="Picture 10">
            <a:extLst>
              <a:ext uri="{FF2B5EF4-FFF2-40B4-BE49-F238E27FC236}">
                <a16:creationId xmlns:a16="http://schemas.microsoft.com/office/drawing/2014/main" id="{CF94DA62-F7EA-4025-B919-B9E634F3E6DE}"/>
              </a:ext>
            </a:extLst>
          </p:cNvPr>
          <p:cNvPicPr>
            <a:picLocks noChangeAspect="1"/>
          </p:cNvPicPr>
          <p:nvPr/>
        </p:nvPicPr>
        <p:blipFill>
          <a:blip r:embed="rId6"/>
          <a:stretch>
            <a:fillRect/>
          </a:stretch>
        </p:blipFill>
        <p:spPr>
          <a:xfrm>
            <a:off x="3443286" y="3238847"/>
            <a:ext cx="2257425"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08376CEC-0D8B-914B-ADED-275FAD1490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44369302"/>
      </p:ext>
    </p:extLst>
  </p:cSld>
  <p:clrMapOvr>
    <a:masterClrMapping/>
  </p:clrMapOvr>
  <mc:AlternateContent xmlns:mc="http://schemas.openxmlformats.org/markup-compatibility/2006" xmlns:p14="http://schemas.microsoft.com/office/powerpoint/2010/main">
    <mc:Choice Requires="p14">
      <p:transition spd="slow" p14:dur="2000" advTm="19252"/>
    </mc:Choice>
    <mc:Fallback xmlns="">
      <p:transition spd="slow" advTm="19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endParaRPr lang="en-US" dirty="0"/>
          </a:p>
        </p:txBody>
      </p:sp>
      <p:pic>
        <p:nvPicPr>
          <p:cNvPr id="5" name="Picture 4"/>
          <p:cNvPicPr>
            <a:picLocks noChangeAspect="1"/>
          </p:cNvPicPr>
          <p:nvPr/>
        </p:nvPicPr>
        <p:blipFill>
          <a:blip r:embed="rId5"/>
          <a:stretch>
            <a:fillRect/>
          </a:stretch>
        </p:blipFill>
        <p:spPr>
          <a:xfrm>
            <a:off x="339499" y="5982447"/>
            <a:ext cx="1476074" cy="540393"/>
          </a:xfrm>
          <a:prstGeom prst="rect">
            <a:avLst/>
          </a:prstGeom>
        </p:spPr>
      </p:pic>
      <p:cxnSp>
        <p:nvCxnSpPr>
          <p:cNvPr id="7" name="Straight Connector 6"/>
          <p:cNvCxnSpPr/>
          <p:nvPr/>
        </p:nvCxnSpPr>
        <p:spPr>
          <a:xfrm>
            <a:off x="0" y="6498486"/>
            <a:ext cx="417635"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8F15065-DFE8-4F33-9688-B88599018C64}"/>
              </a:ext>
            </a:extLst>
          </p:cNvPr>
          <p:cNvSpPr>
            <a:spLocks noGrp="1"/>
          </p:cNvSpPr>
          <p:nvPr>
            <p:ph type="title"/>
          </p:nvPr>
        </p:nvSpPr>
        <p:spPr/>
        <p:txBody>
          <a:bodyPr/>
          <a:lstStyle/>
          <a:p>
            <a:r>
              <a:rPr lang="en-US" dirty="0">
                <a:solidFill>
                  <a:schemeClr val="bg1"/>
                </a:solidFill>
              </a:rPr>
              <a:t>Contact Information</a:t>
            </a:r>
          </a:p>
        </p:txBody>
      </p:sp>
      <p:sp>
        <p:nvSpPr>
          <p:cNvPr id="4" name="Content Placeholder 3">
            <a:extLst>
              <a:ext uri="{FF2B5EF4-FFF2-40B4-BE49-F238E27FC236}">
                <a16:creationId xmlns:a16="http://schemas.microsoft.com/office/drawing/2014/main" id="{CC99E85B-9063-4684-83BA-1E495EBEED5C}"/>
              </a:ext>
            </a:extLst>
          </p:cNvPr>
          <p:cNvSpPr>
            <a:spLocks noGrp="1"/>
          </p:cNvSpPr>
          <p:nvPr>
            <p:ph sz="half" idx="2"/>
          </p:nvPr>
        </p:nvSpPr>
        <p:spPr>
          <a:xfrm>
            <a:off x="457200" y="1505017"/>
            <a:ext cx="7666074" cy="3951288"/>
          </a:xfrm>
        </p:spPr>
        <p:txBody>
          <a:bodyPr>
            <a:noAutofit/>
          </a:bodyPr>
          <a:lstStyle/>
          <a:p>
            <a:r>
              <a:rPr lang="en-US" sz="1600" dirty="0">
                <a:solidFill>
                  <a:schemeClr val="bg1"/>
                </a:solidFill>
                <a:latin typeface="Calibri" panose="020F0502020204030204" pitchFamily="34" charset="0"/>
                <a:cs typeface="Calibri" panose="020F0502020204030204" pitchFamily="34" charset="0"/>
              </a:rPr>
              <a:t>Tony Rowe</a:t>
            </a:r>
          </a:p>
          <a:p>
            <a:pPr marL="339725" indent="0">
              <a:buNone/>
            </a:pPr>
            <a:r>
              <a:rPr lang="en-US" sz="1600" dirty="0">
                <a:solidFill>
                  <a:schemeClr val="bg1"/>
                </a:solidFill>
                <a:latin typeface="Calibri" panose="020F0502020204030204" pitchFamily="34" charset="0"/>
                <a:cs typeface="Calibri" panose="020F0502020204030204" pitchFamily="34" charset="0"/>
              </a:rPr>
              <a:t>Assistant Director, ORIC</a:t>
            </a:r>
          </a:p>
          <a:p>
            <a:pPr marL="339725" indent="0">
              <a:buNone/>
            </a:pPr>
            <a:r>
              <a:rPr lang="en-US" sz="1600" dirty="0">
                <a:solidFill>
                  <a:schemeClr val="bg1"/>
                </a:solidFill>
                <a:latin typeface="Calibri" panose="020F0502020204030204" pitchFamily="34" charset="0"/>
                <a:cs typeface="Calibri" panose="020F0502020204030204" pitchFamily="34" charset="0"/>
              </a:rPr>
              <a:t>Office of Export Controls and Customs</a:t>
            </a:r>
          </a:p>
          <a:p>
            <a:pPr marL="339725" indent="0">
              <a:buNone/>
            </a:pPr>
            <a:r>
              <a:rPr lang="en-US" sz="1600"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rowea17@ecu.edu</a:t>
            </a:r>
            <a:endParaRPr lang="en-US" sz="1600" dirty="0">
              <a:solidFill>
                <a:schemeClr val="bg1"/>
              </a:solidFill>
              <a:latin typeface="Calibri" panose="020F0502020204030204" pitchFamily="34" charset="0"/>
              <a:cs typeface="Calibri" panose="020F0502020204030204" pitchFamily="34" charset="0"/>
            </a:endParaRPr>
          </a:p>
          <a:p>
            <a:pPr marL="339725" indent="0">
              <a:buNone/>
            </a:pPr>
            <a:r>
              <a:rPr lang="en-US" sz="1600" dirty="0">
                <a:solidFill>
                  <a:schemeClr val="bg1"/>
                </a:solidFill>
                <a:latin typeface="Calibri" panose="020F0502020204030204" pitchFamily="34" charset="0"/>
                <a:cs typeface="Calibri" panose="020F0502020204030204" pitchFamily="34" charset="0"/>
              </a:rPr>
              <a:t>(252) 744-2395</a:t>
            </a:r>
          </a:p>
          <a:p>
            <a:pPr marL="0" indent="0">
              <a:buNone/>
            </a:pPr>
            <a:endParaRPr lang="en-US" sz="1600" dirty="0">
              <a:solidFill>
                <a:schemeClr val="bg1"/>
              </a:solidFill>
              <a:latin typeface="Calibri" panose="020F0502020204030204" pitchFamily="34" charset="0"/>
              <a:cs typeface="Calibri" panose="020F0502020204030204" pitchFamily="34" charset="0"/>
            </a:endParaRPr>
          </a:p>
          <a:p>
            <a:pPr marL="0" indent="0">
              <a:buNone/>
            </a:pPr>
            <a:endParaRPr lang="en-US" sz="1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Erik Baker</a:t>
            </a:r>
          </a:p>
          <a:p>
            <a:pPr marL="0" indent="339725">
              <a:buNone/>
            </a:pPr>
            <a:r>
              <a:rPr lang="en-US" sz="1550" dirty="0">
                <a:solidFill>
                  <a:schemeClr val="bg1"/>
                </a:solidFill>
                <a:latin typeface="Calibri" panose="020F0502020204030204" pitchFamily="34" charset="0"/>
                <a:cs typeface="Calibri" panose="020F0502020204030204" pitchFamily="34" charset="0"/>
              </a:rPr>
              <a:t>Conflicts of Interest and Export Controls Analyst</a:t>
            </a:r>
          </a:p>
          <a:p>
            <a:pPr marL="0" indent="339725">
              <a:buNone/>
            </a:pPr>
            <a:r>
              <a:rPr lang="en-US" sz="1600" dirty="0">
                <a:solidFill>
                  <a:schemeClr val="bg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bakerer22@ecu.edu</a:t>
            </a:r>
            <a:endParaRPr lang="en-US" sz="1600" dirty="0">
              <a:solidFill>
                <a:schemeClr val="bg1"/>
              </a:solidFill>
              <a:latin typeface="Calibri" panose="020F0502020204030204" pitchFamily="34" charset="0"/>
              <a:cs typeface="Calibri" panose="020F0502020204030204" pitchFamily="34" charset="0"/>
            </a:endParaRPr>
          </a:p>
          <a:p>
            <a:pPr marL="0" indent="339725">
              <a:buNone/>
            </a:pPr>
            <a:r>
              <a:rPr lang="en-US" sz="1600" dirty="0">
                <a:solidFill>
                  <a:schemeClr val="bg1"/>
                </a:solidFill>
                <a:latin typeface="Calibri" panose="020F0502020204030204" pitchFamily="34" charset="0"/>
                <a:cs typeface="Calibri" panose="020F0502020204030204" pitchFamily="34" charset="0"/>
              </a:rPr>
              <a:t>(252) 744-4140</a:t>
            </a:r>
          </a:p>
          <a:p>
            <a:pPr marL="339725" indent="0">
              <a:buNone/>
            </a:pPr>
            <a:endParaRPr lang="en-US" sz="1600" dirty="0">
              <a:solidFill>
                <a:schemeClr val="bg1"/>
              </a:solidFill>
              <a:latin typeface="Calibri" panose="020F0502020204030204" pitchFamily="34" charset="0"/>
              <a:cs typeface="Calibri" panose="020F0502020204030204" pitchFamily="34" charset="0"/>
            </a:endParaRPr>
          </a:p>
          <a:p>
            <a:pPr marL="339725" indent="0">
              <a:buNone/>
            </a:pPr>
            <a:endParaRPr lang="en-US" sz="1600" dirty="0">
              <a:solidFill>
                <a:schemeClr val="bg1"/>
              </a:solidFill>
              <a:latin typeface="Calibri" panose="020F0502020204030204" pitchFamily="34" charset="0"/>
              <a:cs typeface="Calibri" panose="020F0502020204030204" pitchFamily="34" charset="0"/>
            </a:endParaRPr>
          </a:p>
          <a:p>
            <a:pPr marL="339725" indent="0">
              <a:buNone/>
            </a:pPr>
            <a:r>
              <a:rPr lang="en-US" sz="1600" dirty="0">
                <a:solidFill>
                  <a:schemeClr val="bg1"/>
                </a:solidFill>
                <a:latin typeface="Calibri" panose="020F0502020204030204" pitchFamily="34" charset="0"/>
                <a:cs typeface="Calibri" panose="020F0502020204030204" pitchFamily="34" charset="0"/>
              </a:rPr>
              <a:t>Departmental emails: </a:t>
            </a:r>
            <a:r>
              <a:rPr lang="en-US" sz="1600" dirty="0">
                <a:solidFill>
                  <a:schemeClr val="bg1"/>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oric@ecu.edu</a:t>
            </a:r>
            <a:r>
              <a:rPr lang="en-US" sz="1600" dirty="0">
                <a:solidFill>
                  <a:schemeClr val="bg1"/>
                </a:solidFill>
                <a:latin typeface="Calibri" panose="020F0502020204030204" pitchFamily="34" charset="0"/>
                <a:cs typeface="Calibri" panose="020F0502020204030204" pitchFamily="34" charset="0"/>
              </a:rPr>
              <a:t> and </a:t>
            </a:r>
            <a:r>
              <a:rPr lang="en-US" sz="1600" dirty="0">
                <a:solidFill>
                  <a:schemeClr val="bg1"/>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ecuexportcontrols@ecu.edu</a:t>
            </a:r>
            <a:endParaRPr lang="en-US" sz="1600" dirty="0">
              <a:solidFill>
                <a:schemeClr val="bg1"/>
              </a:solidFill>
              <a:latin typeface="Calibri" panose="020F0502020204030204" pitchFamily="34" charset="0"/>
              <a:cs typeface="Calibri" panose="020F0502020204030204" pitchFamily="34" charset="0"/>
            </a:endParaRPr>
          </a:p>
          <a:p>
            <a:pPr marL="339725" indent="0">
              <a:buNone/>
            </a:pPr>
            <a:r>
              <a:rPr lang="en-US" sz="1600" dirty="0">
                <a:solidFill>
                  <a:schemeClr val="bg1"/>
                </a:solidFill>
                <a:latin typeface="Calibri" panose="020F0502020204030204" pitchFamily="34" charset="0"/>
                <a:cs typeface="Calibri" panose="020F0502020204030204" pitchFamily="34" charset="0"/>
              </a:rPr>
              <a:t>Departmental websites: </a:t>
            </a:r>
            <a:r>
              <a:rPr lang="en-US" sz="1600" dirty="0">
                <a:solidFill>
                  <a:schemeClr val="bg1"/>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https://rede.ecu.edu/oric/</a:t>
            </a:r>
            <a:r>
              <a:rPr lang="en-US" sz="1600" dirty="0">
                <a:solidFill>
                  <a:schemeClr val="bg1"/>
                </a:solidFill>
                <a:latin typeface="Calibri" panose="020F0502020204030204" pitchFamily="34" charset="0"/>
                <a:cs typeface="Calibri" panose="020F0502020204030204" pitchFamily="34" charset="0"/>
              </a:rPr>
              <a:t> and </a:t>
            </a:r>
            <a:r>
              <a:rPr lang="en-US" sz="1600" dirty="0">
                <a:solidFill>
                  <a:schemeClr val="bg1"/>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https://rede.ecu.edu/oecc/</a:t>
            </a:r>
            <a:endParaRPr lang="en-US" sz="1600" dirty="0">
              <a:solidFill>
                <a:schemeClr val="bg1"/>
              </a:solidFill>
              <a:latin typeface="Calibri" panose="020F0502020204030204" pitchFamily="34" charset="0"/>
              <a:cs typeface="Calibri" panose="020F0502020204030204" pitchFamily="34" charset="0"/>
            </a:endParaRPr>
          </a:p>
          <a:p>
            <a:pPr marL="339725" indent="0">
              <a:buNone/>
            </a:pPr>
            <a:endParaRPr lang="en-US" sz="1600" dirty="0">
              <a:solidFill>
                <a:schemeClr val="bg1"/>
              </a:solidFill>
              <a:latin typeface="Calibri" panose="020F0502020204030204" pitchFamily="34" charset="0"/>
              <a:cs typeface="Calibri" panose="020F0502020204030204" pitchFamily="34" charset="0"/>
            </a:endParaRPr>
          </a:p>
          <a:p>
            <a:pPr marL="339725" indent="0">
              <a:buNone/>
            </a:pPr>
            <a:r>
              <a:rPr lang="en-US" sz="1600" dirty="0">
                <a:solidFill>
                  <a:schemeClr val="bg1"/>
                </a:solidFill>
                <a:latin typeface="Calibri" panose="020F0502020204030204" pitchFamily="34" charset="0"/>
                <a:cs typeface="Calibri" panose="020F0502020204030204" pitchFamily="34" charset="0"/>
              </a:rPr>
              <a:t> </a:t>
            </a:r>
          </a:p>
          <a:p>
            <a:pPr marL="0" indent="0" algn="ctr">
              <a:buNone/>
            </a:pPr>
            <a:r>
              <a:rPr lang="en-US" sz="1600" dirty="0">
                <a:solidFill>
                  <a:schemeClr val="bg1"/>
                </a:solidFill>
              </a:rPr>
              <a:t> </a:t>
            </a:r>
          </a:p>
        </p:txBody>
      </p:sp>
      <p:sp>
        <p:nvSpPr>
          <p:cNvPr id="10" name="Content Placeholder 9">
            <a:extLst>
              <a:ext uri="{FF2B5EF4-FFF2-40B4-BE49-F238E27FC236}">
                <a16:creationId xmlns:a16="http://schemas.microsoft.com/office/drawing/2014/main" id="{29D529C3-2C69-49ED-BDAA-7E23F25DBC91}"/>
              </a:ext>
            </a:extLst>
          </p:cNvPr>
          <p:cNvSpPr>
            <a:spLocks noGrp="1"/>
          </p:cNvSpPr>
          <p:nvPr>
            <p:ph sz="quarter" idx="4"/>
          </p:nvPr>
        </p:nvSpPr>
        <p:spPr>
          <a:xfrm>
            <a:off x="4953378" y="1505017"/>
            <a:ext cx="4190622" cy="3951288"/>
          </a:xfrm>
        </p:spPr>
        <p:txBody>
          <a:bodyPr>
            <a:noAutofit/>
          </a:bodyPr>
          <a:lstStyle/>
          <a:p>
            <a:r>
              <a:rPr lang="en-US" sz="1600" dirty="0">
                <a:solidFill>
                  <a:schemeClr val="bg1"/>
                </a:solidFill>
                <a:latin typeface="Calibri" panose="020F0502020204030204" pitchFamily="34" charset="0"/>
                <a:cs typeface="Calibri" panose="020F0502020204030204" pitchFamily="34" charset="0"/>
              </a:rPr>
              <a:t>Christiana Shoopman</a:t>
            </a:r>
          </a:p>
          <a:p>
            <a:pPr marL="0" indent="339725">
              <a:buNone/>
            </a:pPr>
            <a:r>
              <a:rPr lang="en-US" sz="1600" dirty="0">
                <a:solidFill>
                  <a:schemeClr val="bg1"/>
                </a:solidFill>
                <a:latin typeface="Calibri" panose="020F0502020204030204" pitchFamily="34" charset="0"/>
                <a:cs typeface="Calibri" panose="020F0502020204030204" pitchFamily="34" charset="0"/>
              </a:rPr>
              <a:t>Export Controls Specialist</a:t>
            </a:r>
          </a:p>
          <a:p>
            <a:pPr marL="0" indent="339725">
              <a:buNone/>
            </a:pPr>
            <a:r>
              <a:rPr lang="en-US" sz="1600" dirty="0">
                <a:solidFill>
                  <a:schemeClr val="bg1"/>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shoopmanc16@ecu.edu</a:t>
            </a:r>
            <a:endParaRPr lang="en-US" sz="1600" dirty="0">
              <a:solidFill>
                <a:schemeClr val="bg1"/>
              </a:solidFill>
              <a:latin typeface="Calibri" panose="020F0502020204030204" pitchFamily="34" charset="0"/>
              <a:cs typeface="Calibri" panose="020F0502020204030204" pitchFamily="34" charset="0"/>
            </a:endParaRPr>
          </a:p>
          <a:p>
            <a:pPr marL="0" indent="339725">
              <a:buNone/>
            </a:pPr>
            <a:r>
              <a:rPr lang="en-US" sz="1600" dirty="0">
                <a:solidFill>
                  <a:schemeClr val="bg1"/>
                </a:solidFill>
                <a:latin typeface="Calibri" panose="020F0502020204030204" pitchFamily="34" charset="0"/>
                <a:cs typeface="Calibri" panose="020F0502020204030204" pitchFamily="34" charset="0"/>
              </a:rPr>
              <a:t>(252) 744-1971</a:t>
            </a:r>
          </a:p>
          <a:p>
            <a:pPr marL="0" indent="339725">
              <a:buNone/>
            </a:pPr>
            <a:endParaRPr lang="en-US" sz="1600" dirty="0">
              <a:solidFill>
                <a:schemeClr val="bg1"/>
              </a:solidFill>
              <a:latin typeface="Calibri" panose="020F0502020204030204" pitchFamily="34" charset="0"/>
              <a:cs typeface="Calibri" panose="020F0502020204030204" pitchFamily="34" charset="0"/>
            </a:endParaRPr>
          </a:p>
          <a:p>
            <a:pPr marL="0" indent="339725">
              <a:buNone/>
            </a:pPr>
            <a:endParaRPr lang="en-US" sz="1600" dirty="0">
              <a:solidFill>
                <a:schemeClr val="bg1"/>
              </a:solidFill>
              <a:latin typeface="Calibri" panose="020F0502020204030204" pitchFamily="34" charset="0"/>
              <a:cs typeface="Calibri" panose="020F0502020204030204" pitchFamily="34" charset="0"/>
            </a:endParaRPr>
          </a:p>
          <a:p>
            <a:pPr marL="0" indent="339725">
              <a:buNone/>
            </a:pPr>
            <a:endParaRPr lang="en-US" sz="1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Tammy </a:t>
            </a:r>
            <a:r>
              <a:rPr lang="en-US" sz="1600" dirty="0" err="1">
                <a:solidFill>
                  <a:schemeClr val="bg1"/>
                </a:solidFill>
                <a:latin typeface="Calibri" panose="020F0502020204030204" pitchFamily="34" charset="0"/>
                <a:cs typeface="Calibri" panose="020F0502020204030204" pitchFamily="34" charset="0"/>
              </a:rPr>
              <a:t>Drapeaux</a:t>
            </a:r>
            <a:endParaRPr lang="en-US" sz="1600" dirty="0">
              <a:solidFill>
                <a:schemeClr val="bg1"/>
              </a:solidFill>
              <a:latin typeface="Calibri" panose="020F0502020204030204" pitchFamily="34" charset="0"/>
              <a:cs typeface="Calibri" panose="020F0502020204030204" pitchFamily="34" charset="0"/>
            </a:endParaRPr>
          </a:p>
          <a:p>
            <a:pPr marL="0" indent="339725">
              <a:buNone/>
            </a:pPr>
            <a:r>
              <a:rPr lang="en-US" sz="1600" dirty="0">
                <a:solidFill>
                  <a:schemeClr val="bg1"/>
                </a:solidFill>
                <a:latin typeface="Calibri" panose="020F0502020204030204" pitchFamily="34" charset="0"/>
                <a:cs typeface="Calibri" panose="020F0502020204030204" pitchFamily="34" charset="0"/>
              </a:rPr>
              <a:t>Research Compliance and Training Specialist</a:t>
            </a:r>
          </a:p>
          <a:p>
            <a:pPr marL="0" indent="339725">
              <a:buNone/>
            </a:pPr>
            <a:r>
              <a:rPr lang="en-US" sz="1600" dirty="0">
                <a:solidFill>
                  <a:schemeClr val="bg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drapeauxt22@ecu.edu</a:t>
            </a:r>
            <a:endParaRPr lang="en-US" sz="1600" dirty="0">
              <a:solidFill>
                <a:schemeClr val="bg1"/>
              </a:solidFill>
              <a:latin typeface="Calibri" panose="020F0502020204030204" pitchFamily="34" charset="0"/>
              <a:cs typeface="Calibri" panose="020F0502020204030204" pitchFamily="34" charset="0"/>
            </a:endParaRPr>
          </a:p>
          <a:p>
            <a:pPr marL="0" indent="339725">
              <a:buNone/>
            </a:pPr>
            <a:endParaRPr lang="en-US" sz="1600" dirty="0">
              <a:solidFill>
                <a:schemeClr val="bg1"/>
              </a:solidFill>
              <a:latin typeface="Calibri" panose="020F0502020204030204" pitchFamily="34" charset="0"/>
              <a:cs typeface="Calibri" panose="020F0502020204030204" pitchFamily="34" charset="0"/>
            </a:endParaRPr>
          </a:p>
          <a:p>
            <a:pPr marL="0" indent="0">
              <a:buNone/>
            </a:pPr>
            <a:endParaRPr lang="en-US" sz="1600" dirty="0">
              <a:solidFill>
                <a:schemeClr val="bg1"/>
              </a:solidFill>
              <a:latin typeface="Calibri" panose="020F0502020204030204" pitchFamily="34" charset="0"/>
              <a:cs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47DBF1AD-29C7-D040-8A6D-25E19B49952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93311267"/>
      </p:ext>
    </p:extLst>
  </p:cSld>
  <p:clrMapOvr>
    <a:masterClrMapping/>
  </p:clrMapOvr>
  <mc:AlternateContent xmlns:mc="http://schemas.openxmlformats.org/markup-compatibility/2006" xmlns:p14="http://schemas.microsoft.com/office/powerpoint/2010/main">
    <mc:Choice Requires="p14">
      <p:transition spd="slow" p14:dur="2000" advTm="36313"/>
    </mc:Choice>
    <mc:Fallback xmlns="">
      <p:transition spd="slow" advTm="36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r>
              <a:rPr lang="en-US" sz="4000" dirty="0"/>
              <a:t>COI Risk Manager</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lstStyle/>
          <a:p>
            <a:pPr marL="0" indent="0">
              <a:lnSpc>
                <a:spcPct val="150000"/>
              </a:lnSpc>
              <a:buNone/>
            </a:pPr>
            <a:r>
              <a:rPr lang="en-US" sz="2400" dirty="0">
                <a:effectLst/>
                <a:latin typeface="Calibri" panose="020F0502020204030204" pitchFamily="34" charset="0"/>
                <a:ea typeface="Calibri" panose="020F0502020204030204" pitchFamily="34" charset="0"/>
                <a:cs typeface="Calibri" panose="020F0502020204030204" pitchFamily="34" charset="0"/>
              </a:rPr>
              <a:t>COI Risk Manager is ECU’s electronic system </a:t>
            </a:r>
            <a:r>
              <a:rPr lang="en-US" sz="2400" dirty="0">
                <a:latin typeface="Calibri" panose="020F0502020204030204" pitchFamily="34" charset="0"/>
                <a:ea typeface="Calibri" panose="020F0502020204030204" pitchFamily="34" charset="0"/>
                <a:cs typeface="Calibri" panose="020F0502020204030204" pitchFamily="34" charset="0"/>
              </a:rPr>
              <a:t>used to submit:</a:t>
            </a: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Annual Conflict of Interest and Export Control Disclosure forms</a:t>
            </a:r>
          </a:p>
          <a:p>
            <a:pPr>
              <a:lnSpc>
                <a:spcPct val="150000"/>
              </a:lnSpc>
            </a:pPr>
            <a:r>
              <a:rPr lang="en-US" sz="2000" dirty="0">
                <a:latin typeface="Calibri" panose="020F0502020204030204" pitchFamily="34" charset="0"/>
                <a:ea typeface="Calibri" panose="020F0502020204030204" pitchFamily="34" charset="0"/>
                <a:cs typeface="Calibri" panose="020F0502020204030204" pitchFamily="34" charset="0"/>
              </a:rPr>
              <a:t>Project Specific Conflicts of Interest Disclosure forms</a:t>
            </a:r>
          </a:p>
          <a:p>
            <a:pPr>
              <a:lnSpc>
                <a:spcPct val="150000"/>
              </a:lnSpc>
            </a:pPr>
            <a:r>
              <a:rPr lang="en-US" sz="2000" dirty="0">
                <a:effectLst/>
                <a:latin typeface="Calibri" panose="020F0502020204030204" pitchFamily="34" charset="0"/>
                <a:ea typeface="Calibri" panose="020F0502020204030204" pitchFamily="34" charset="0"/>
                <a:cs typeface="Calibri" panose="020F0502020204030204" pitchFamily="34" charset="0"/>
              </a:rPr>
              <a:t>Notice of Intent to Engage in External Professional Activities for Pay forms</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7" name="Graphic 6" descr="Document with solid fill">
            <a:extLst>
              <a:ext uri="{FF2B5EF4-FFF2-40B4-BE49-F238E27FC236}">
                <a16:creationId xmlns:a16="http://schemas.microsoft.com/office/drawing/2014/main" id="{83988781-2351-1A40-8977-C13B19E029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3360" y="4264038"/>
            <a:ext cx="1097280" cy="1097280"/>
          </a:xfrm>
          <a:prstGeom prst="rect">
            <a:avLst/>
          </a:prstGeom>
        </p:spPr>
      </p:pic>
      <p:pic>
        <p:nvPicPr>
          <p:cNvPr id="6" name="Audio 5">
            <a:hlinkClick r:id="" action="ppaction://media"/>
            <a:extLst>
              <a:ext uri="{FF2B5EF4-FFF2-40B4-BE49-F238E27FC236}">
                <a16:creationId xmlns:a16="http://schemas.microsoft.com/office/drawing/2014/main" id="{6C8721B3-7843-404C-AD89-93BF8D7E83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91431666"/>
      </p:ext>
    </p:extLst>
  </p:cSld>
  <p:clrMapOvr>
    <a:masterClrMapping/>
  </p:clrMapOvr>
  <mc:AlternateContent xmlns:mc="http://schemas.openxmlformats.org/markup-compatibility/2006" xmlns:p14="http://schemas.microsoft.com/office/powerpoint/2010/main">
    <mc:Choice Requires="p14">
      <p:transition spd="slow" p14:dur="2000" advTm="19929"/>
    </mc:Choice>
    <mc:Fallback xmlns="">
      <p:transition spd="slow" advTm="19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r>
              <a:rPr lang="en-US" sz="4000" dirty="0"/>
              <a:t>Getting Started in COI Risk Manager</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922147" y="3553803"/>
            <a:ext cx="8229600" cy="4525963"/>
          </a:xfrm>
        </p:spPr>
        <p:txBody>
          <a:bodyPr>
            <a:norm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How to access:</a:t>
            </a:r>
          </a:p>
          <a:p>
            <a:pPr lvl="1"/>
            <a:r>
              <a:rPr lang="en-US" sz="1800" dirty="0">
                <a:latin typeface="Calibri" panose="020F0502020204030204" pitchFamily="34" charset="0"/>
                <a:ea typeface="Calibri" panose="020F0502020204030204" pitchFamily="34" charset="0"/>
                <a:cs typeface="Calibri" panose="020F0502020204030204" pitchFamily="34" charset="0"/>
              </a:rPr>
              <a:t>S</a:t>
            </a:r>
            <a:r>
              <a:rPr lang="en-US" sz="1800" dirty="0">
                <a:effectLst/>
                <a:latin typeface="Calibri" panose="020F0502020204030204" pitchFamily="34" charset="0"/>
                <a:ea typeface="Calibri" panose="020F0502020204030204" pitchFamily="34" charset="0"/>
                <a:cs typeface="Calibri" panose="020F0502020204030204" pitchFamily="34" charset="0"/>
              </a:rPr>
              <a:t>elect COI Risk Manager in </a:t>
            </a:r>
            <a:r>
              <a:rPr lang="en-US" sz="1800" b="1" dirty="0" err="1">
                <a:effectLst/>
                <a:latin typeface="Calibri" panose="020F0502020204030204" pitchFamily="34" charset="0"/>
                <a:ea typeface="Calibri" panose="020F0502020204030204" pitchFamily="34" charset="0"/>
                <a:cs typeface="Calibri" panose="020F0502020204030204" pitchFamily="34" charset="0"/>
              </a:rPr>
              <a:t>PiratePort</a:t>
            </a:r>
            <a:r>
              <a:rPr lang="en-US" sz="1800" b="1" dirty="0">
                <a:effectLst/>
                <a:latin typeface="Calibri" panose="020F0502020204030204" pitchFamily="34" charset="0"/>
                <a:ea typeface="Calibri" panose="020F0502020204030204" pitchFamily="34" charset="0"/>
                <a:cs typeface="Calibri" panose="020F0502020204030204" pitchFamily="34" charset="0"/>
              </a:rPr>
              <a:t> </a:t>
            </a:r>
          </a:p>
          <a:p>
            <a:pPr lvl="1"/>
            <a:r>
              <a:rPr lang="en-US" sz="1800" dirty="0">
                <a:latin typeface="Calibri" panose="020F0502020204030204" pitchFamily="34" charset="0"/>
                <a:ea typeface="Calibri" panose="020F0502020204030204" pitchFamily="34" charset="0"/>
                <a:cs typeface="Calibri" panose="020F0502020204030204" pitchFamily="34" charset="0"/>
              </a:rPr>
              <a:t>Or, at </a:t>
            </a:r>
            <a:r>
              <a:rPr lang="en-US" sz="1800" b="1" u="sng" dirty="0">
                <a:solidFill>
                  <a:srgbClr val="592A8A"/>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https://ecu.ospreycompliancesuite.com/coiriskmanager</a:t>
            </a:r>
            <a:endParaRPr lang="en-US" sz="1800" b="1" u="sng" dirty="0">
              <a:solidFill>
                <a:srgbClr val="592A8A"/>
              </a:solidFill>
              <a:effectLst/>
              <a:latin typeface="Calibri" panose="020F0502020204030204" pitchFamily="34" charset="0"/>
              <a:ea typeface="Calibri" panose="020F0502020204030204" pitchFamily="34" charset="0"/>
              <a:cs typeface="Calibri" panose="020F0502020204030204" pitchFamily="34" charset="0"/>
            </a:endParaRP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Recommended browsers: </a:t>
            </a:r>
          </a:p>
          <a:p>
            <a:pPr lvl="1"/>
            <a:r>
              <a:rPr lang="en-US" sz="1800" dirty="0">
                <a:latin typeface="Calibri" panose="020F0502020204030204" pitchFamily="34" charset="0"/>
                <a:cs typeface="Calibri" panose="020F0502020204030204" pitchFamily="34" charset="0"/>
              </a:rPr>
              <a:t>Chrome, Firefox, or Microsoft Edge using </a:t>
            </a:r>
            <a:r>
              <a:rPr lang="en-US" sz="1800" b="1" dirty="0">
                <a:latin typeface="Calibri" panose="020F0502020204030204" pitchFamily="34" charset="0"/>
                <a:cs typeface="Calibri" panose="020F0502020204030204" pitchFamily="34" charset="0"/>
              </a:rPr>
              <a:t>desktop or laptop </a:t>
            </a:r>
            <a:r>
              <a:rPr lang="en-US" sz="1800" dirty="0">
                <a:latin typeface="Calibri" panose="020F0502020204030204" pitchFamily="34" charset="0"/>
                <a:cs typeface="Calibri" panose="020F0502020204030204" pitchFamily="34" charset="0"/>
              </a:rPr>
              <a:t>computer</a:t>
            </a:r>
          </a:p>
          <a:p>
            <a:pPr lvl="2"/>
            <a:r>
              <a:rPr lang="en-US" sz="1600" dirty="0">
                <a:latin typeface="Calibri" panose="020F0502020204030204" pitchFamily="34" charset="0"/>
                <a:cs typeface="Calibri" panose="020F0502020204030204" pitchFamily="34" charset="0"/>
              </a:rPr>
              <a:t>Safari is not recommended</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03FDA5FB-15BC-49E3-B86D-6F598DB4EE00}"/>
              </a:ext>
            </a:extLst>
          </p:cNvPr>
          <p:cNvPicPr>
            <a:picLocks noChangeAspect="1"/>
          </p:cNvPicPr>
          <p:nvPr/>
        </p:nvPicPr>
        <p:blipFill>
          <a:blip r:embed="rId7"/>
          <a:stretch>
            <a:fillRect/>
          </a:stretch>
        </p:blipFill>
        <p:spPr>
          <a:xfrm>
            <a:off x="739929" y="1331760"/>
            <a:ext cx="5943600" cy="615460"/>
          </a:xfrm>
          <a:prstGeom prst="rect">
            <a:avLst/>
          </a:prstGeom>
        </p:spPr>
      </p:pic>
      <p:pic>
        <p:nvPicPr>
          <p:cNvPr id="16" name="Picture 15">
            <a:extLst>
              <a:ext uri="{FF2B5EF4-FFF2-40B4-BE49-F238E27FC236}">
                <a16:creationId xmlns:a16="http://schemas.microsoft.com/office/drawing/2014/main" id="{00450651-6F0F-4A9B-AE12-AD2463F8FD00}"/>
              </a:ext>
            </a:extLst>
          </p:cNvPr>
          <p:cNvPicPr>
            <a:picLocks noChangeAspect="1"/>
          </p:cNvPicPr>
          <p:nvPr/>
        </p:nvPicPr>
        <p:blipFill rotWithShape="1">
          <a:blip r:embed="rId8"/>
          <a:srcRect t="3624"/>
          <a:stretch/>
        </p:blipFill>
        <p:spPr>
          <a:xfrm>
            <a:off x="841529" y="1868286"/>
            <a:ext cx="3931920" cy="1542337"/>
          </a:xfrm>
          <a:prstGeom prst="rect">
            <a:avLst/>
          </a:prstGeom>
        </p:spPr>
      </p:pic>
      <p:pic>
        <p:nvPicPr>
          <p:cNvPr id="6" name="Audio 5">
            <a:hlinkClick r:id="" action="ppaction://media"/>
            <a:extLst>
              <a:ext uri="{FF2B5EF4-FFF2-40B4-BE49-F238E27FC236}">
                <a16:creationId xmlns:a16="http://schemas.microsoft.com/office/drawing/2014/main" id="{B827EF03-F8D9-2943-BF13-6AE0A600FE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321950"/>
      </p:ext>
    </p:extLst>
  </p:cSld>
  <p:clrMapOvr>
    <a:masterClrMapping/>
  </p:clrMapOvr>
  <mc:AlternateContent xmlns:mc="http://schemas.openxmlformats.org/markup-compatibility/2006" xmlns:p14="http://schemas.microsoft.com/office/powerpoint/2010/main">
    <mc:Choice Requires="p14">
      <p:transition spd="slow" p14:dur="2000" advTm="23160"/>
    </mc:Choice>
    <mc:Fallback xmlns="">
      <p:transition spd="slow" advTm="2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r>
              <a:rPr lang="en-US" sz="4000" dirty="0"/>
              <a:t>Disclosure Forms</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6">
            <a:extLst>
              <a:ext uri="{FF2B5EF4-FFF2-40B4-BE49-F238E27FC236}">
                <a16:creationId xmlns:a16="http://schemas.microsoft.com/office/drawing/2014/main" id="{BF918D4B-75FB-491F-A41F-2299830C2B68}"/>
              </a:ext>
            </a:extLst>
          </p:cNvPr>
          <p:cNvSpPr>
            <a:spLocks noGrp="1"/>
          </p:cNvSpPr>
          <p:nvPr>
            <p:ph idx="1"/>
          </p:nvPr>
        </p:nvSpPr>
        <p:spPr>
          <a:xfrm>
            <a:off x="457200" y="1496682"/>
            <a:ext cx="8229600" cy="4525963"/>
          </a:xfrm>
        </p:spPr>
        <p:txBody>
          <a:bodyPr>
            <a:normAutofit/>
          </a:bodyPr>
          <a:lstStyle/>
          <a:p>
            <a:r>
              <a:rPr lang="en-US" sz="2000" dirty="0"/>
              <a:t>Annual Conflicts of Interest (COI) and Export Control Disclosure Form</a:t>
            </a:r>
          </a:p>
          <a:p>
            <a:r>
              <a:rPr lang="en-US" sz="2000" dirty="0"/>
              <a:t>Project Specific Conflict of Interest Disclosure Form</a:t>
            </a:r>
          </a:p>
          <a:p>
            <a:r>
              <a:rPr lang="en-US" sz="2000" dirty="0"/>
              <a:t>Notice of Intent to Engage in External Professional Activities for Pay Form</a:t>
            </a:r>
          </a:p>
          <a:p>
            <a:pPr marL="457200" lvl="1" indent="0">
              <a:buNone/>
            </a:pPr>
            <a:r>
              <a:rPr lang="en-US" sz="1600" dirty="0"/>
              <a:t>	</a:t>
            </a:r>
          </a:p>
          <a:p>
            <a:pPr lvl="1"/>
            <a:endParaRPr lang="en-US" sz="1600" dirty="0"/>
          </a:p>
        </p:txBody>
      </p:sp>
      <p:pic>
        <p:nvPicPr>
          <p:cNvPr id="12" name="Picture 11">
            <a:extLst>
              <a:ext uri="{FF2B5EF4-FFF2-40B4-BE49-F238E27FC236}">
                <a16:creationId xmlns:a16="http://schemas.microsoft.com/office/drawing/2014/main" id="{740D5BD8-AE13-498D-A1DF-84B61F102178}"/>
              </a:ext>
            </a:extLst>
          </p:cNvPr>
          <p:cNvPicPr>
            <a:picLocks noChangeAspect="1"/>
          </p:cNvPicPr>
          <p:nvPr/>
        </p:nvPicPr>
        <p:blipFill>
          <a:blip r:embed="rId6"/>
          <a:stretch>
            <a:fillRect/>
          </a:stretch>
        </p:blipFill>
        <p:spPr>
          <a:xfrm>
            <a:off x="777240" y="3086039"/>
            <a:ext cx="7589520" cy="2399237"/>
          </a:xfrm>
          <a:prstGeom prst="rect">
            <a:avLst/>
          </a:prstGeom>
        </p:spPr>
      </p:pic>
      <p:pic>
        <p:nvPicPr>
          <p:cNvPr id="6" name="Audio 5">
            <a:hlinkClick r:id="" action="ppaction://media"/>
            <a:extLst>
              <a:ext uri="{FF2B5EF4-FFF2-40B4-BE49-F238E27FC236}">
                <a16:creationId xmlns:a16="http://schemas.microsoft.com/office/drawing/2014/main" id="{9BB42BB2-7E9E-9649-A726-877A00A741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91284318"/>
      </p:ext>
    </p:extLst>
  </p:cSld>
  <p:clrMapOvr>
    <a:masterClrMapping/>
  </p:clrMapOvr>
  <mc:AlternateContent xmlns:mc="http://schemas.openxmlformats.org/markup-compatibility/2006" xmlns:p14="http://schemas.microsoft.com/office/powerpoint/2010/main">
    <mc:Choice Requires="p14">
      <p:transition spd="slow" p14:dur="2000" advTm="25774"/>
    </mc:Choice>
    <mc:Fallback xmlns="">
      <p:transition spd="slow" advTm="25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r>
              <a:rPr lang="en-US" sz="4000" dirty="0"/>
              <a:t>User-Friendly Electronic System</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a:bodyPr>
          <a:lstStyle/>
          <a:p>
            <a:r>
              <a:rPr lang="en-US" sz="1800" dirty="0">
                <a:solidFill>
                  <a:srgbClr val="000000"/>
                </a:solidFill>
                <a:latin typeface="Calibri" panose="020F0502020204030204" pitchFamily="34" charset="0"/>
              </a:rPr>
              <a:t>Want to sa</a:t>
            </a:r>
            <a:r>
              <a:rPr lang="en-US" sz="1800" b="0" i="0" u="none" strike="noStrike" baseline="0" dirty="0">
                <a:solidFill>
                  <a:srgbClr val="000000"/>
                </a:solidFill>
                <a:latin typeface="Calibri" panose="020F0502020204030204" pitchFamily="34" charset="0"/>
              </a:rPr>
              <a:t>ve your progress and return later to complete your form? </a:t>
            </a:r>
          </a:p>
          <a:p>
            <a:pPr marL="457200" lvl="1" indent="0">
              <a:buNone/>
            </a:pPr>
            <a:r>
              <a:rPr lang="en-US" sz="1400" b="0" i="0" u="none" strike="noStrike" baseline="0" dirty="0">
                <a:solidFill>
                  <a:srgbClr val="000000"/>
                </a:solidFill>
                <a:latin typeface="Calibri" panose="020F0502020204030204" pitchFamily="34" charset="0"/>
              </a:rPr>
              <a:t>	</a:t>
            </a:r>
            <a:r>
              <a:rPr lang="en-US" sz="1600" b="0" i="0" u="none" strike="noStrike" baseline="0" dirty="0">
                <a:solidFill>
                  <a:srgbClr val="000000"/>
                </a:solidFill>
                <a:latin typeface="Calibri" panose="020F0502020204030204" pitchFamily="34" charset="0"/>
              </a:rPr>
              <a:t>Select “Save and complete later”</a:t>
            </a:r>
          </a:p>
          <a:p>
            <a:r>
              <a:rPr lang="en-US" sz="1800" dirty="0">
                <a:solidFill>
                  <a:srgbClr val="000000"/>
                </a:solidFill>
                <a:latin typeface="Calibri" panose="020F0502020204030204" pitchFamily="34" charset="0"/>
              </a:rPr>
              <a:t>Are you ready to s</a:t>
            </a:r>
            <a:r>
              <a:rPr lang="en-US" sz="1800" b="0" i="0" u="none" strike="noStrike" baseline="0" dirty="0">
                <a:solidFill>
                  <a:srgbClr val="000000"/>
                </a:solidFill>
                <a:latin typeface="Calibri" panose="020F0502020204030204" pitchFamily="34" charset="0"/>
              </a:rPr>
              <a:t>ubmit? </a:t>
            </a:r>
          </a:p>
          <a:p>
            <a:pPr marL="457200" lvl="1" indent="0">
              <a:buNone/>
            </a:pPr>
            <a:r>
              <a:rPr lang="en-US" sz="1800" dirty="0">
                <a:solidFill>
                  <a:srgbClr val="000000"/>
                </a:solidFill>
                <a:latin typeface="Calibri" panose="020F0502020204030204" pitchFamily="34" charset="0"/>
              </a:rPr>
              <a:t>	</a:t>
            </a:r>
            <a:r>
              <a:rPr lang="en-US" sz="1600" dirty="0">
                <a:solidFill>
                  <a:srgbClr val="000000"/>
                </a:solidFill>
                <a:latin typeface="Calibri" panose="020F0502020204030204" pitchFamily="34" charset="0"/>
              </a:rPr>
              <a:t>S</a:t>
            </a:r>
            <a:r>
              <a:rPr lang="en-US" sz="1600" b="0" i="0" u="none" strike="noStrike" baseline="0" dirty="0">
                <a:solidFill>
                  <a:srgbClr val="000000"/>
                </a:solidFill>
                <a:latin typeface="Calibri" panose="020F0502020204030204" pitchFamily="34" charset="0"/>
              </a:rPr>
              <a:t>elect “Save and Submit” and agree to attestation on following page</a:t>
            </a:r>
          </a:p>
          <a:p>
            <a:pPr marL="0" indent="0">
              <a:buNone/>
            </a:pPr>
            <a:endParaRPr lang="en-US" sz="1800" dirty="0">
              <a:solidFill>
                <a:srgbClr val="000000"/>
              </a:solidFill>
              <a:latin typeface="Calibri" panose="020F0502020204030204" pitchFamily="34" charset="0"/>
            </a:endParaRPr>
          </a:p>
          <a:p>
            <a:pPr marL="0" indent="0">
              <a:buNone/>
            </a:pPr>
            <a:endParaRPr lang="en-US" sz="240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Did you accidentally skip a question</a:t>
            </a:r>
            <a:r>
              <a:rPr lang="en-US" sz="1800" dirty="0">
                <a:solidFill>
                  <a:srgbClr val="000000"/>
                </a:solidFill>
                <a:latin typeface="Calibri" panose="020F0502020204030204" pitchFamily="34" charset="0"/>
              </a:rPr>
              <a:t>?</a:t>
            </a:r>
          </a:p>
          <a:p>
            <a:pPr marL="914400" lvl="2" indent="0">
              <a:buNone/>
            </a:pPr>
            <a:r>
              <a:rPr lang="en-US" sz="1600" dirty="0">
                <a:solidFill>
                  <a:srgbClr val="000000"/>
                </a:solidFill>
                <a:latin typeface="Calibri" panose="020F0502020204030204" pitchFamily="34" charset="0"/>
              </a:rPr>
              <a:t>If below notification appears, select the </a:t>
            </a:r>
            <a:r>
              <a:rPr lang="en-US" sz="1600" b="0" i="0" u="none" strike="noStrike" baseline="0" dirty="0">
                <a:solidFill>
                  <a:srgbClr val="000000"/>
                </a:solidFill>
                <a:latin typeface="Calibri" panose="020F0502020204030204" pitchFamily="34" charset="0"/>
              </a:rPr>
              <a:t>link in red to be redirected to missed question </a:t>
            </a:r>
            <a:endParaRPr lang="en-US" sz="1600" dirty="0"/>
          </a:p>
          <a:p>
            <a:endParaRPr lang="en-US" sz="1800" dirty="0">
              <a:solidFill>
                <a:srgbClr val="592A8A"/>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1885D17-F9AE-4CF1-83DF-E5C36E2900A3}"/>
              </a:ext>
            </a:extLst>
          </p:cNvPr>
          <p:cNvPicPr>
            <a:picLocks noChangeAspect="1"/>
          </p:cNvPicPr>
          <p:nvPr/>
        </p:nvPicPr>
        <p:blipFill>
          <a:blip r:embed="rId6"/>
          <a:stretch>
            <a:fillRect/>
          </a:stretch>
        </p:blipFill>
        <p:spPr>
          <a:xfrm>
            <a:off x="1556194" y="2917895"/>
            <a:ext cx="5058537" cy="500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BB470A9-7571-49B0-805C-A9FDB878AFF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556194" y="4348400"/>
            <a:ext cx="3843338" cy="1100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Audio 5">
            <a:hlinkClick r:id="" action="ppaction://media"/>
            <a:extLst>
              <a:ext uri="{FF2B5EF4-FFF2-40B4-BE49-F238E27FC236}">
                <a16:creationId xmlns:a16="http://schemas.microsoft.com/office/drawing/2014/main" id="{1A63685D-9C7C-CD44-9399-2374DC6202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45778962"/>
      </p:ext>
    </p:extLst>
  </p:cSld>
  <p:clrMapOvr>
    <a:masterClrMapping/>
  </p:clrMapOvr>
  <mc:AlternateContent xmlns:mc="http://schemas.openxmlformats.org/markup-compatibility/2006" xmlns:p14="http://schemas.microsoft.com/office/powerpoint/2010/main">
    <mc:Choice Requires="p14">
      <p:transition spd="slow" p14:dur="2000" advTm="27554"/>
    </mc:Choice>
    <mc:Fallback xmlns="">
      <p:transition spd="slow" advTm="2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r>
              <a:rPr lang="en-US" sz="4000" dirty="0"/>
              <a:t>Viewing Disclosures</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339120" cy="4525963"/>
          </a:xfrm>
        </p:spPr>
        <p:txBody>
          <a:bodyPr>
            <a:normAutofit/>
          </a:bodyPr>
          <a:lstStyle/>
          <a:p>
            <a:r>
              <a:rPr lang="en-US" sz="1800" b="0" i="0" u="none" strike="noStrike" baseline="0" dirty="0">
                <a:solidFill>
                  <a:srgbClr val="000000"/>
                </a:solidFill>
                <a:latin typeface="Calibri" panose="020F0502020204030204" pitchFamily="34" charset="0"/>
              </a:rPr>
              <a:t>Return to the “Home” page </a:t>
            </a:r>
            <a:r>
              <a:rPr lang="en-US" sz="1800" dirty="0">
                <a:solidFill>
                  <a:srgbClr val="000000"/>
                </a:solidFill>
                <a:latin typeface="Calibri" panose="020F0502020204030204" pitchFamily="34" charset="0"/>
              </a:rPr>
              <a:t>to view other disclosure forms you may need to submit</a:t>
            </a:r>
          </a:p>
          <a:p>
            <a:endParaRPr lang="en-US" sz="1800" dirty="0">
              <a:solidFill>
                <a:srgbClr val="000000"/>
              </a:solidFill>
              <a:latin typeface="Calibri" panose="020F0502020204030204" pitchFamily="34" charset="0"/>
            </a:endParaRPr>
          </a:p>
          <a:p>
            <a:endParaRPr lang="en-US" sz="1800" dirty="0">
              <a:solidFill>
                <a:srgbClr val="000000"/>
              </a:solidFill>
              <a:latin typeface="Calibri" panose="020F0502020204030204" pitchFamily="34" charset="0"/>
            </a:endParaRPr>
          </a:p>
          <a:p>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Selecting additional tabs on the “Home” page allows you to view </a:t>
            </a:r>
            <a:r>
              <a:rPr lang="en-US" sz="1800" dirty="0">
                <a:solidFill>
                  <a:srgbClr val="000000"/>
                </a:solidFill>
                <a:latin typeface="Calibri" panose="020F0502020204030204" pitchFamily="34" charset="0"/>
              </a:rPr>
              <a:t>your submitted disclosure forms</a:t>
            </a:r>
            <a:endParaRPr lang="en-US" sz="1800" b="0" i="0" u="none" strike="noStrike" baseline="0" dirty="0">
              <a:solidFill>
                <a:srgbClr val="000000"/>
              </a:solidFill>
              <a:latin typeface="Calibri" panose="020F0502020204030204" pitchFamily="34" charset="0"/>
            </a:endParaRPr>
          </a:p>
          <a:p>
            <a:pPr marL="457200" lvl="1" indent="0">
              <a:buNone/>
            </a:pPr>
            <a:r>
              <a:rPr lang="en-US" sz="1800" dirty="0">
                <a:solidFill>
                  <a:srgbClr val="000000"/>
                </a:solidFill>
                <a:latin typeface="Calibri" panose="020F0502020204030204" pitchFamily="34" charset="0"/>
              </a:rPr>
              <a:t>	</a:t>
            </a:r>
            <a:endParaRPr lang="en-US" sz="1800" dirty="0">
              <a:solidFill>
                <a:srgbClr val="592A8A"/>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5AE3182-BB95-42C7-9CA9-87C6478C424D}"/>
              </a:ext>
            </a:extLst>
          </p:cNvPr>
          <p:cNvPicPr>
            <a:picLocks noChangeAspect="1"/>
          </p:cNvPicPr>
          <p:nvPr/>
        </p:nvPicPr>
        <p:blipFill>
          <a:blip r:embed="rId6"/>
          <a:stretch>
            <a:fillRect/>
          </a:stretch>
        </p:blipFill>
        <p:spPr>
          <a:xfrm>
            <a:off x="1484027" y="2077773"/>
            <a:ext cx="6115050" cy="962025"/>
          </a:xfrm>
          <a:prstGeom prst="rect">
            <a:avLst/>
          </a:prstGeom>
        </p:spPr>
      </p:pic>
      <p:sp>
        <p:nvSpPr>
          <p:cNvPr id="11" name="TextBox 10">
            <a:extLst>
              <a:ext uri="{FF2B5EF4-FFF2-40B4-BE49-F238E27FC236}">
                <a16:creationId xmlns:a16="http://schemas.microsoft.com/office/drawing/2014/main" id="{DF737009-20EF-4309-987A-6B3111BBE16B}"/>
              </a:ext>
            </a:extLst>
          </p:cNvPr>
          <p:cNvSpPr txBox="1"/>
          <p:nvPr/>
        </p:nvSpPr>
        <p:spPr>
          <a:xfrm>
            <a:off x="2611781" y="2351156"/>
            <a:ext cx="5800197" cy="307777"/>
          </a:xfrm>
          <a:prstGeom prst="rect">
            <a:avLst/>
          </a:prstGeom>
          <a:noFill/>
        </p:spPr>
        <p:txBody>
          <a:bodyPr wrap="square" rtlCol="0">
            <a:spAutoFit/>
          </a:bodyPr>
          <a:lstStyle/>
          <a:p>
            <a:r>
              <a:rPr lang="en-US" sz="1400" dirty="0">
                <a:solidFill>
                  <a:srgbClr val="592A8A"/>
                </a:solidFill>
              </a:rPr>
              <a:t>“Fill Out” indicates user has not started answering questions in this form</a:t>
            </a:r>
          </a:p>
        </p:txBody>
      </p:sp>
      <p:sp>
        <p:nvSpPr>
          <p:cNvPr id="12" name="TextBox 11">
            <a:extLst>
              <a:ext uri="{FF2B5EF4-FFF2-40B4-BE49-F238E27FC236}">
                <a16:creationId xmlns:a16="http://schemas.microsoft.com/office/drawing/2014/main" id="{938A03B1-68BD-4120-B446-B726500BBE43}"/>
              </a:ext>
            </a:extLst>
          </p:cNvPr>
          <p:cNvSpPr txBox="1"/>
          <p:nvPr/>
        </p:nvSpPr>
        <p:spPr>
          <a:xfrm>
            <a:off x="2611781" y="2942750"/>
            <a:ext cx="5634444" cy="307777"/>
          </a:xfrm>
          <a:prstGeom prst="rect">
            <a:avLst/>
          </a:prstGeom>
          <a:noFill/>
        </p:spPr>
        <p:txBody>
          <a:bodyPr wrap="square" rtlCol="0">
            <a:spAutoFit/>
          </a:bodyPr>
          <a:lstStyle/>
          <a:p>
            <a:r>
              <a:rPr lang="en-US" sz="1400" dirty="0">
                <a:solidFill>
                  <a:srgbClr val="592A8A"/>
                </a:solidFill>
              </a:rPr>
              <a:t>“Finish” indicates user has started this form, but has not yet submitted</a:t>
            </a:r>
          </a:p>
        </p:txBody>
      </p:sp>
      <p:pic>
        <p:nvPicPr>
          <p:cNvPr id="14" name="Picture 13">
            <a:extLst>
              <a:ext uri="{FF2B5EF4-FFF2-40B4-BE49-F238E27FC236}">
                <a16:creationId xmlns:a16="http://schemas.microsoft.com/office/drawing/2014/main" id="{9E149179-4185-414B-8F3A-399D42E37476}"/>
              </a:ext>
            </a:extLst>
          </p:cNvPr>
          <p:cNvPicPr>
            <a:picLocks noChangeAspect="1"/>
          </p:cNvPicPr>
          <p:nvPr/>
        </p:nvPicPr>
        <p:blipFill>
          <a:blip r:embed="rId7"/>
          <a:stretch>
            <a:fillRect/>
          </a:stretch>
        </p:blipFill>
        <p:spPr>
          <a:xfrm>
            <a:off x="2300287" y="4581609"/>
            <a:ext cx="4543425"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A37401CF-0B09-49B4-A300-8BC29214BF41}"/>
              </a:ext>
            </a:extLst>
          </p:cNvPr>
          <p:cNvSpPr/>
          <p:nvPr/>
        </p:nvSpPr>
        <p:spPr>
          <a:xfrm>
            <a:off x="1484027" y="2056507"/>
            <a:ext cx="6632684" cy="126373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1ABC3AD3-B1CF-44BD-A771-04C199CC503D}"/>
              </a:ext>
            </a:extLst>
          </p:cNvPr>
          <p:cNvSpPr/>
          <p:nvPr/>
        </p:nvSpPr>
        <p:spPr>
          <a:xfrm rot="1084573">
            <a:off x="2356732" y="2370645"/>
            <a:ext cx="311494" cy="169355"/>
          </a:xfrm>
          <a:prstGeom prst="lef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1E3C618D-766E-47D6-966D-FB8AF02EAA41}"/>
              </a:ext>
            </a:extLst>
          </p:cNvPr>
          <p:cNvSpPr/>
          <p:nvPr/>
        </p:nvSpPr>
        <p:spPr>
          <a:xfrm rot="1084573">
            <a:off x="2362375" y="2950016"/>
            <a:ext cx="311494" cy="169355"/>
          </a:xfrm>
          <a:prstGeom prst="lef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24FA03-DCF7-406B-A32B-743A2F760166}"/>
              </a:ext>
            </a:extLst>
          </p:cNvPr>
          <p:cNvSpPr/>
          <p:nvPr/>
        </p:nvSpPr>
        <p:spPr>
          <a:xfrm>
            <a:off x="6124353" y="4667693"/>
            <a:ext cx="552894" cy="877718"/>
          </a:xfrm>
          <a:prstGeom prst="ellipse">
            <a:avLst/>
          </a:prstGeom>
          <a:noFill/>
          <a:ln w="19050">
            <a:solidFill>
              <a:srgbClr val="592A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D7162D14-A05A-664C-92B2-421826C12C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7980982"/>
      </p:ext>
    </p:extLst>
  </p:cSld>
  <p:clrMapOvr>
    <a:masterClrMapping/>
  </p:clrMapOvr>
  <mc:AlternateContent xmlns:mc="http://schemas.openxmlformats.org/markup-compatibility/2006" xmlns:p14="http://schemas.microsoft.com/office/powerpoint/2010/main">
    <mc:Choice Requires="p14">
      <p:transition spd="slow" p14:dur="2000" advTm="26732"/>
    </mc:Choice>
    <mc:Fallback xmlns="">
      <p:transition spd="slow" advTm="26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endParaRPr lang="en-US" dirty="0"/>
          </a:p>
        </p:txBody>
      </p:sp>
      <p:pic>
        <p:nvPicPr>
          <p:cNvPr id="5" name="Picture 4"/>
          <p:cNvPicPr>
            <a:picLocks noChangeAspect="1"/>
          </p:cNvPicPr>
          <p:nvPr/>
        </p:nvPicPr>
        <p:blipFill>
          <a:blip r:embed="rId5"/>
          <a:stretch>
            <a:fillRect/>
          </a:stretch>
        </p:blipFill>
        <p:spPr>
          <a:xfrm>
            <a:off x="339499" y="5982447"/>
            <a:ext cx="1476074" cy="540393"/>
          </a:xfrm>
          <a:prstGeom prst="rect">
            <a:avLst/>
          </a:prstGeom>
        </p:spPr>
      </p:pic>
      <p:cxnSp>
        <p:nvCxnSpPr>
          <p:cNvPr id="7" name="Straight Connector 6"/>
          <p:cNvCxnSpPr/>
          <p:nvPr/>
        </p:nvCxnSpPr>
        <p:spPr>
          <a:xfrm>
            <a:off x="0" y="6498486"/>
            <a:ext cx="417635"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CC99E85B-9063-4684-83BA-1E495EBEED5C}"/>
              </a:ext>
            </a:extLst>
          </p:cNvPr>
          <p:cNvSpPr>
            <a:spLocks noGrp="1"/>
          </p:cNvSpPr>
          <p:nvPr>
            <p:ph idx="1"/>
          </p:nvPr>
        </p:nvSpPr>
        <p:spPr/>
        <p:txBody>
          <a:bodyPr>
            <a:normAutofit/>
          </a:bodyPr>
          <a:lstStyle/>
          <a:p>
            <a:pPr marL="0" indent="0" algn="ctr">
              <a:buNone/>
            </a:pPr>
            <a:endParaRPr lang="en-US" dirty="0">
              <a:solidFill>
                <a:schemeClr val="bg1"/>
              </a:solidFill>
            </a:endParaRPr>
          </a:p>
          <a:p>
            <a:pPr marL="0" indent="0" algn="ctr">
              <a:buNone/>
            </a:pPr>
            <a:r>
              <a:rPr lang="en-US" dirty="0">
                <a:solidFill>
                  <a:schemeClr val="bg1"/>
                </a:solidFill>
              </a:rPr>
              <a:t>Submitting Your</a:t>
            </a:r>
          </a:p>
          <a:p>
            <a:pPr marL="0" indent="0" algn="ctr">
              <a:buNone/>
            </a:pPr>
            <a:r>
              <a:rPr lang="en-US" dirty="0">
                <a:solidFill>
                  <a:schemeClr val="bg1"/>
                </a:solidFill>
              </a:rPr>
              <a:t>Annual Conflicts of Interest </a:t>
            </a:r>
          </a:p>
          <a:p>
            <a:pPr marL="0" indent="0" algn="ctr">
              <a:buNone/>
            </a:pPr>
            <a:r>
              <a:rPr lang="en-US" dirty="0">
                <a:solidFill>
                  <a:schemeClr val="bg1"/>
                </a:solidFill>
              </a:rPr>
              <a:t>and Export Control Disclosure Form</a:t>
            </a:r>
          </a:p>
        </p:txBody>
      </p:sp>
      <p:pic>
        <p:nvPicPr>
          <p:cNvPr id="2" name="Audio 1">
            <a:hlinkClick r:id="" action="ppaction://media"/>
            <a:extLst>
              <a:ext uri="{FF2B5EF4-FFF2-40B4-BE49-F238E27FC236}">
                <a16:creationId xmlns:a16="http://schemas.microsoft.com/office/drawing/2014/main" id="{5A542ADB-18AD-BD4D-982F-BCF4296283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84346465"/>
      </p:ext>
    </p:extLst>
  </p:cSld>
  <p:clrMapOvr>
    <a:masterClrMapping/>
  </p:clrMapOvr>
  <mc:AlternateContent xmlns:mc="http://schemas.openxmlformats.org/markup-compatibility/2006" xmlns:p14="http://schemas.microsoft.com/office/powerpoint/2010/main">
    <mc:Choice Requires="p14">
      <p:transition spd="slow" p14:dur="2000" advTm="7127"/>
    </mc:Choice>
    <mc:Fallback xmlns="">
      <p:transition spd="slow" advTm="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a:xfrm>
            <a:off x="0" y="274638"/>
            <a:ext cx="9143999" cy="1143000"/>
          </a:xfrm>
        </p:spPr>
        <p:txBody>
          <a:bodyPr>
            <a:noAutofit/>
          </a:bodyPr>
          <a:lstStyle/>
          <a:p>
            <a:r>
              <a:rPr lang="en-US" sz="4000" dirty="0"/>
              <a:t>Annual COI &amp; Export Control Disclosure</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a:bodyPr>
          <a:lstStyle/>
          <a:p>
            <a:r>
              <a:rPr lang="en-US" sz="1800" dirty="0">
                <a:solidFill>
                  <a:srgbClr val="000000"/>
                </a:solidFill>
                <a:latin typeface="Calibri" panose="020F0502020204030204" pitchFamily="34" charset="0"/>
              </a:rPr>
              <a:t>Who discloses? </a:t>
            </a:r>
          </a:p>
          <a:p>
            <a:pPr lvl="1"/>
            <a:r>
              <a:rPr lang="en-US" sz="1400" b="1" dirty="0">
                <a:solidFill>
                  <a:srgbClr val="592A8A"/>
                </a:solidFill>
                <a:latin typeface="Calibri" panose="020F0502020204030204" pitchFamily="34" charset="0"/>
              </a:rPr>
              <a:t>All EHRA </a:t>
            </a:r>
            <a:r>
              <a:rPr lang="en-US" sz="1400" dirty="0">
                <a:solidFill>
                  <a:srgbClr val="000000"/>
                </a:solidFill>
                <a:latin typeface="Calibri" panose="020F0502020204030204" pitchFamily="34" charset="0"/>
              </a:rPr>
              <a:t>employees at ECU (to include part-time and temporary employees)</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When do I disclose? </a:t>
            </a:r>
          </a:p>
          <a:p>
            <a:pPr lvl="1"/>
            <a:r>
              <a:rPr lang="en-US" sz="1400" dirty="0">
                <a:solidFill>
                  <a:srgbClr val="000000"/>
                </a:solidFill>
                <a:latin typeface="Calibri" panose="020F0502020204030204" pitchFamily="34" charset="0"/>
              </a:rPr>
              <a:t>Between </a:t>
            </a:r>
            <a:r>
              <a:rPr lang="en-US" sz="1400" b="1" i="0" u="none" strike="noStrike" baseline="0" dirty="0">
                <a:solidFill>
                  <a:srgbClr val="000000"/>
                </a:solidFill>
                <a:latin typeface="Calibri" panose="020F0502020204030204" pitchFamily="34" charset="0"/>
              </a:rPr>
              <a:t>July 1</a:t>
            </a:r>
            <a:r>
              <a:rPr lang="en-US" sz="1400" b="1" i="0" u="none" strike="noStrike" baseline="30000" dirty="0">
                <a:solidFill>
                  <a:srgbClr val="000000"/>
                </a:solidFill>
                <a:latin typeface="Calibri" panose="020F0502020204030204" pitchFamily="34" charset="0"/>
              </a:rPr>
              <a:t>st </a:t>
            </a:r>
            <a:r>
              <a:rPr lang="en-US" sz="1400" b="1" i="0" u="none" strike="noStrike" baseline="0" dirty="0">
                <a:solidFill>
                  <a:srgbClr val="000000"/>
                </a:solidFill>
                <a:latin typeface="Calibri" panose="020F0502020204030204" pitchFamily="34" charset="0"/>
              </a:rPr>
              <a:t>- April 30</a:t>
            </a:r>
            <a:r>
              <a:rPr lang="en-US" sz="1400" b="1" i="0" u="none" strike="noStrike" baseline="30000" dirty="0">
                <a:solidFill>
                  <a:srgbClr val="000000"/>
                </a:solidFill>
                <a:latin typeface="Calibri" panose="020F0502020204030204" pitchFamily="34" charset="0"/>
              </a:rPr>
              <a:t>th</a:t>
            </a:r>
            <a:r>
              <a:rPr lang="en-US" sz="1400" b="1" i="0" u="none" strike="noStrike" baseline="0" dirty="0">
                <a:solidFill>
                  <a:srgbClr val="000000"/>
                </a:solidFill>
                <a:latin typeface="Calibri" panose="020F0502020204030204" pitchFamily="34" charset="0"/>
              </a:rPr>
              <a:t> </a:t>
            </a:r>
            <a:r>
              <a:rPr lang="en-US" sz="1400" b="0" i="0" u="none" strike="noStrike" baseline="0" dirty="0">
                <a:solidFill>
                  <a:srgbClr val="000000"/>
                </a:solidFill>
                <a:latin typeface="Calibri" panose="020F0502020204030204" pitchFamily="34" charset="0"/>
              </a:rPr>
              <a:t>each fiscal year </a:t>
            </a:r>
          </a:p>
          <a:p>
            <a:pPr lvl="1"/>
            <a:r>
              <a:rPr lang="en-US" sz="1400" b="1" dirty="0">
                <a:solidFill>
                  <a:srgbClr val="000000"/>
                </a:solidFill>
                <a:latin typeface="Calibri" panose="020F0502020204030204" pitchFamily="34" charset="0"/>
              </a:rPr>
              <a:t>And</a:t>
            </a:r>
            <a:r>
              <a:rPr lang="en-US" sz="1400" b="1" i="0" u="none" strike="noStrike" baseline="0" dirty="0">
                <a:solidFill>
                  <a:srgbClr val="000000"/>
                </a:solidFill>
                <a:latin typeface="Calibri" panose="020F0502020204030204" pitchFamily="34" charset="0"/>
              </a:rPr>
              <a:t> again </a:t>
            </a:r>
            <a:r>
              <a:rPr lang="en-US" sz="1400" b="0" i="0" u="none" strike="noStrike" baseline="0" dirty="0">
                <a:solidFill>
                  <a:srgbClr val="000000"/>
                </a:solidFill>
                <a:latin typeface="Calibri" panose="020F0502020204030204" pitchFamily="34" charset="0"/>
              </a:rPr>
              <a:t>within 30 days of </a:t>
            </a:r>
            <a:r>
              <a:rPr lang="en-US" sz="1400" b="1" i="0" u="none" strike="noStrike" baseline="0" dirty="0">
                <a:solidFill>
                  <a:srgbClr val="000000"/>
                </a:solidFill>
                <a:latin typeface="Calibri" panose="020F0502020204030204" pitchFamily="34" charset="0"/>
              </a:rPr>
              <a:t>obtaining a new financial interest</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What do I disclose? </a:t>
            </a:r>
          </a:p>
          <a:p>
            <a:pPr marL="457200" lvl="1" indent="0">
              <a:buNone/>
            </a:pPr>
            <a:r>
              <a:rPr lang="en-US" sz="1400" b="0" i="0" u="none" strike="noStrike" baseline="0" dirty="0">
                <a:solidFill>
                  <a:srgbClr val="000000"/>
                </a:solidFill>
                <a:latin typeface="Calibri" panose="020F0502020204030204" pitchFamily="34" charset="0"/>
              </a:rPr>
              <a:t>Some examples include:</a:t>
            </a:r>
          </a:p>
          <a:p>
            <a:pPr lvl="1"/>
            <a:r>
              <a:rPr lang="en-US" sz="1400" b="0" i="0" u="none" strike="noStrike" baseline="0" dirty="0">
                <a:solidFill>
                  <a:srgbClr val="000000"/>
                </a:solidFill>
                <a:latin typeface="Calibri" panose="020F0502020204030204" pitchFamily="34" charset="0"/>
              </a:rPr>
              <a:t>Receiving income or honoraria for consulting or speaking engagements</a:t>
            </a:r>
          </a:p>
          <a:p>
            <a:pPr lvl="1"/>
            <a:r>
              <a:rPr lang="en-US" sz="1400" b="0" i="0" u="none" strike="noStrike" baseline="0" dirty="0">
                <a:solidFill>
                  <a:srgbClr val="000000"/>
                </a:solidFill>
                <a:latin typeface="Calibri" panose="020F0502020204030204" pitchFamily="34" charset="0"/>
              </a:rPr>
              <a:t>Ownership or equity interests</a:t>
            </a:r>
          </a:p>
          <a:p>
            <a:pPr lvl="1"/>
            <a:r>
              <a:rPr lang="en-US" sz="1400" b="0" i="0" u="none" strike="noStrike" baseline="0" dirty="0">
                <a:solidFill>
                  <a:srgbClr val="000000"/>
                </a:solidFill>
                <a:latin typeface="Calibri" panose="020F0502020204030204" pitchFamily="34" charset="0"/>
              </a:rPr>
              <a:t>Board memberships</a:t>
            </a:r>
          </a:p>
          <a:p>
            <a:pPr lvl="1"/>
            <a:r>
              <a:rPr lang="en-US" sz="1400" dirty="0">
                <a:solidFill>
                  <a:srgbClr val="000000"/>
                </a:solidFill>
                <a:latin typeface="Calibri" panose="020F0502020204030204" pitchFamily="34" charset="0"/>
              </a:rPr>
              <a:t>Self-authorship</a:t>
            </a:r>
            <a:endParaRPr lang="en-US" sz="1400" b="0" i="0" u="none" strike="noStrike" baseline="0" dirty="0">
              <a:solidFill>
                <a:srgbClr val="000000"/>
              </a:solidFill>
              <a:latin typeface="Calibri" panose="020F0502020204030204" pitchFamily="34" charset="0"/>
            </a:endParaRPr>
          </a:p>
          <a:p>
            <a:pPr lvl="1"/>
            <a:r>
              <a:rPr lang="en-US" sz="1400" b="0" i="0" u="none" strike="noStrike" baseline="0" dirty="0">
                <a:solidFill>
                  <a:srgbClr val="000000"/>
                </a:solidFill>
                <a:latin typeface="Calibri" panose="020F0502020204030204" pitchFamily="34" charset="0"/>
              </a:rPr>
              <a:t>Intellectual property</a:t>
            </a:r>
          </a:p>
          <a:p>
            <a:pPr lvl="1"/>
            <a:r>
              <a:rPr lang="en-US" sz="1400" b="0" i="0" u="none" strike="noStrike" baseline="0" dirty="0">
                <a:solidFill>
                  <a:srgbClr val="000000"/>
                </a:solidFill>
                <a:latin typeface="Calibri" panose="020F0502020204030204" pitchFamily="34" charset="0"/>
              </a:rPr>
              <a:t>Positions or collaborations outside of the U.S. </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BB786872-2BA0-CF4D-A6D8-49E89B1164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13944317"/>
      </p:ext>
    </p:extLst>
  </p:cSld>
  <p:clrMapOvr>
    <a:masterClrMapping/>
  </p:clrMapOvr>
  <mc:AlternateContent xmlns:mc="http://schemas.openxmlformats.org/markup-compatibility/2006" xmlns:p14="http://schemas.microsoft.com/office/powerpoint/2010/main">
    <mc:Choice Requires="p14">
      <p:transition spd="slow" p14:dur="2000" advTm="48787"/>
    </mc:Choice>
    <mc:Fallback xmlns="">
      <p:transition spd="slow" advTm="4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East Carolina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C2FF6E4-14C1-2F44-A35D-0B2A303A4271}" vid="{DB42BA02-22F5-3D41-A9B0-84104F502E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Powerpointtemplate_ECU-Cupola</Template>
  <TotalTime>3073</TotalTime>
  <Words>3443</Words>
  <Application>Microsoft Office PowerPoint</Application>
  <PresentationFormat>On-screen Show (4:3)</PresentationFormat>
  <Paragraphs>357</Paragraphs>
  <Slides>23</Slides>
  <Notes>23</Notes>
  <HiddenSlides>0</HiddenSlides>
  <MMClips>23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East Carolina University</vt:lpstr>
      <vt:lpstr> Submitting Conflict of Interest (COI) Disclosures   </vt:lpstr>
      <vt:lpstr>Learning Objectives</vt:lpstr>
      <vt:lpstr>COI Risk Manager</vt:lpstr>
      <vt:lpstr>Getting Started in COI Risk Manager</vt:lpstr>
      <vt:lpstr>Disclosure Forms</vt:lpstr>
      <vt:lpstr>User-Friendly Electronic System</vt:lpstr>
      <vt:lpstr>Viewing Disclosures</vt:lpstr>
      <vt:lpstr>PowerPoint Presentation</vt:lpstr>
      <vt:lpstr>Annual COI &amp; Export Control Disclosure</vt:lpstr>
      <vt:lpstr>Annual COI &amp; Export Control Disclosure</vt:lpstr>
      <vt:lpstr>PowerPoint Presentation</vt:lpstr>
      <vt:lpstr>Project Specific COI Disclosure</vt:lpstr>
      <vt:lpstr>Project Specific COI Disclosure</vt:lpstr>
      <vt:lpstr>PowerPoint Presentation</vt:lpstr>
      <vt:lpstr>Notice of Intent to Engage in  External Activities for Pay</vt:lpstr>
      <vt:lpstr>Notice of Intent to Engage in  External Activities for Pay</vt:lpstr>
      <vt:lpstr>PowerPoint Presentation</vt:lpstr>
      <vt:lpstr>Reviewing Notices of Intent (NOI) for External Professional Activities for Pay</vt:lpstr>
      <vt:lpstr>Reviewing Notices of Intent (NOI) for External Professional Activities for Pay</vt:lpstr>
      <vt:lpstr>Reviewing NOIs (Continued)</vt:lpstr>
      <vt:lpstr>Reviewing NOIs (Continued)</vt:lpstr>
      <vt:lpstr>Reviewing NOIs (Continued)</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Brandon</dc:creator>
  <cp:lastModifiedBy>Baker, Erik Conrad</cp:lastModifiedBy>
  <cp:revision>236</cp:revision>
  <cp:lastPrinted>2021-09-01T15:40:17Z</cp:lastPrinted>
  <dcterms:created xsi:type="dcterms:W3CDTF">2017-09-21T17:49:04Z</dcterms:created>
  <dcterms:modified xsi:type="dcterms:W3CDTF">2023-06-27T13:29:43Z</dcterms:modified>
</cp:coreProperties>
</file>