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6" r:id="rId2"/>
    <p:sldId id="256" r:id="rId3"/>
    <p:sldId id="285" r:id="rId4"/>
    <p:sldId id="449" r:id="rId5"/>
    <p:sldId id="289" r:id="rId6"/>
    <p:sldId id="287" r:id="rId7"/>
    <p:sldId id="448" r:id="rId8"/>
    <p:sldId id="286" r:id="rId9"/>
    <p:sldId id="264" r:id="rId10"/>
    <p:sldId id="260" r:id="rId11"/>
    <p:sldId id="284" r:id="rId12"/>
    <p:sldId id="259" r:id="rId13"/>
    <p:sldId id="258" r:id="rId14"/>
    <p:sldId id="293" r:id="rId15"/>
    <p:sldId id="294" r:id="rId16"/>
    <p:sldId id="290" r:id="rId17"/>
    <p:sldId id="4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7738-0CD1-4B4F-99C9-FC1EF4E4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A73FC-ACD4-41E5-AAA1-EFE0CC2BE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F5D7-C7A3-4B1F-ACA5-CA1E1E2C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17A6E-7556-4CA2-9397-2A797DBE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8143-D020-481C-A6E8-A09F2829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C8D5-139B-4A64-B02E-C458D5D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0ECA2-C08C-4A03-9C47-15FF8D6F7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4A673-B851-447A-A778-B99B6FDE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C1B0C-4A93-44E1-AEB7-4B0942A8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9C59A-DC42-4621-8564-ACCD4C4A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09330-3AC7-41AA-A9A4-A6D925F7F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F3A40-AF19-4164-B6FA-CDDC25C0E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69FCF-91A2-4821-AAA3-AD4ABC5E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ABBDD-7B37-4A21-A9DE-90A3A679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06EE-FC4B-4075-8762-53DF8B83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0FDC-FC4A-4CEF-8AE5-9B0C3266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D871-1D1D-4C86-A1EF-187ADA1D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F2FE-ECB0-4B8C-9546-8053E982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2F557-F791-42BB-B7B9-17500679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F550B-9512-4BB0-948B-D5C5E779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6C55-A228-4445-B91A-BFCB50D6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0E238-C527-40CD-8C36-F9EAA601A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8AD17-7C09-40F5-A941-72F25C25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4297-357B-4B9B-857F-20649E3B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E845A-738A-4CBF-B349-EB745C0F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2C56-9D29-4EF7-BA24-AE9B1859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1CE3-AFFF-48D4-89E6-59C7CC3CF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70242-6021-4BE4-89A5-85A40A604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3620B-7E0B-46B4-B5D4-21E31DC0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B927-380F-4152-9D51-66360A83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4229E-6E77-44E4-B4CB-D1552268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E1C6-A6F1-4A11-B23B-E04848BB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A09E7-E813-4A84-BD90-46B8CFF4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69EB4-0EEE-4805-8773-CE1BD4E7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77571-646A-4112-AC7E-9641C6669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B83A-3C15-4C38-AEDE-9E9675E33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2EE75-BBB1-481C-BE03-5F26A219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02D2E-71DB-44F2-B022-20BE5C30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3E5A5-3F12-40CF-8171-08A60A59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8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4802-2B5A-4E09-89A3-41BEDFBF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2C61E-4738-41EF-B619-3D6C2EF1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67371-F3CF-4EF5-A6E5-309CA809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937C4-C369-4908-BFA2-B4CF743B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FD7A8F-1090-4D29-82BB-6B442143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E57E3-ECE9-4BAA-BE7E-13375868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7F3EB-6F7C-455F-B1B9-54685B75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58B7-F050-4739-A69D-BC793BCB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3D71-53AA-4B0D-A227-94F9A4D1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C8752-7B21-4481-8721-CAEA4BC4B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2E505-6F5D-443B-B939-57C834D6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1A54F-6476-49E7-809A-9992FE87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FCC5E-3FEF-4B6C-B083-9331CC6B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4FD2-0097-47F1-BBA0-2D7D1D9E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E91DA-C59D-4C0F-816C-AE60C32E2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6163E-3964-45C3-9B75-22C9331C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25518-5B0A-49E5-A310-50DE8D97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636FF-4F43-4BBC-B5A6-D17D4AD4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2FD86-279B-4E7A-B7BF-181B02A7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964F0-1E3E-465E-85C0-EB87A857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3925E-7716-437D-BE2A-5C7B63224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8286-B7A4-4416-83D4-A89347B13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4664-ED81-4A6B-9AB3-E5D3A2F5314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1983-50B9-45D2-8AD7-7DA106B8E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48558-3210-463D-9E08-C7A19459B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FAAC-B5E1-4568-9ECB-84F78EDC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rourked@ecu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arativemedicine.ecu.edu/intranet/about-u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xinc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249E3FDE-DE6F-4D14-8E14-80D055FB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12" y="247650"/>
            <a:ext cx="59531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1905E-DAF4-4D0E-8FBB-CED4852167B4}"/>
              </a:ext>
            </a:extLst>
          </p:cNvPr>
          <p:cNvSpPr txBox="1"/>
          <p:nvPr/>
        </p:nvSpPr>
        <p:spPr>
          <a:xfrm>
            <a:off x="2725953" y="3588337"/>
            <a:ext cx="6577442" cy="264687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cytometry core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8016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Core Director</a:t>
            </a:r>
          </a:p>
          <a:p>
            <a:pPr marL="80168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Cytek Aurora 5-Laser Spectral Flow Cytometer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BSL3 Laboratory in Department of Comparative Medicine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X-Irradiator in the Department of Comparative Medicine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overview of the </a:t>
            </a:r>
            <a:r>
              <a:rPr lang="en-US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MannieLab</a:t>
            </a:r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research program</a:t>
            </a:r>
          </a:p>
        </p:txBody>
      </p:sp>
    </p:spTree>
    <p:extLst>
      <p:ext uri="{BB962C8B-B14F-4D97-AF65-F5344CB8AC3E}">
        <p14:creationId xmlns:p14="http://schemas.microsoft.com/office/powerpoint/2010/main" val="340454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435780" y="81477"/>
            <a:ext cx="4688172" cy="3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</a:t>
            </a:r>
            <a:r>
              <a:rPr lang="en-US" altLang="sv-S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Immunophenotyping</a:t>
            </a:r>
            <a:r>
              <a:rPr lang="en-US" alt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!!!!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54072" y="879977"/>
            <a:ext cx="4419600" cy="51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activity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cell genomics/ index sorting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probes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molecule detection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Apoptosis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Autophagy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mRNA detection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Protein-protein interaction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 sorting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Multiplexing/ barcoding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throughput screening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line generation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232476" y="867726"/>
            <a:ext cx="4375150" cy="51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cell proliferation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efflux assays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Oceanography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management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protein quantification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Phosphoprotein detection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potential probe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vesicle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Nanoparticle analysis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bacteria/parasites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cycle analysis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Reporter assay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sv-S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sv-S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AD63AC-B89C-424C-ADCA-355D76EB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922" y="6255831"/>
            <a:ext cx="6966155" cy="3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sv-SE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analyses of individual cells or particles</a:t>
            </a:r>
          </a:p>
        </p:txBody>
      </p:sp>
    </p:spTree>
    <p:extLst>
      <p:ext uri="{BB962C8B-B14F-4D97-AF65-F5344CB8AC3E}">
        <p14:creationId xmlns:p14="http://schemas.microsoft.com/office/powerpoint/2010/main" val="276298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579A7-D5BC-4F12-90E2-20F5051F8AA6}"/>
              </a:ext>
            </a:extLst>
          </p:cNvPr>
          <p:cNvSpPr txBox="1"/>
          <p:nvPr/>
        </p:nvSpPr>
        <p:spPr>
          <a:xfrm>
            <a:off x="421337" y="726918"/>
            <a:ext cx="739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BD FACSAria Fusion Cell Sorter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(Kym Gowdy)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DC397-2903-4FB0-827D-D1A3A2D7D655}"/>
              </a:ext>
            </a:extLst>
          </p:cNvPr>
          <p:cNvSpPr txBox="1"/>
          <p:nvPr/>
        </p:nvSpPr>
        <p:spPr>
          <a:xfrm>
            <a:off x="421337" y="1395378"/>
            <a:ext cx="725962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Debajit has 10 years of sorting experience using BD machines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4-laser (405, 488, 561, 637 nm), 12-color sorter from BD Bioscience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analyze 25,000 cells/ second and sort up to 10,000 cells/ second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sort 4 populations simultaneously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sort single cells into/onto 384- or 96-well plates or glass slides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sorting into any type of tube or 6, 12, or 24 well plates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high power lasers, sorter can identify particles down to 200 nm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Cuvette-based detection provides excellent sensitivity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sorting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0C488-2F88-4FDA-A1D4-E0E06F601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4"/>
          <a:stretch/>
        </p:blipFill>
        <p:spPr bwMode="auto">
          <a:xfrm>
            <a:off x="7973568" y="247234"/>
            <a:ext cx="3943399" cy="66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5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100526BD-F5B8-41BE-BFA3-184254DF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561"/>
            <a:ext cx="10515600" cy="120412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specific information on BSL3 capability and access, please contact:</a:t>
            </a:r>
            <a:b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BAA6-EB9A-432C-BD4E-7FD793D7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48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Dorcas O’Rourke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and Chair, Department of Comparative Medicine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Brody School of Medicine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orourked@ecu.edu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(252) 744-2420</a:t>
            </a:r>
          </a:p>
        </p:txBody>
      </p:sp>
    </p:spTree>
    <p:extLst>
      <p:ext uri="{BB962C8B-B14F-4D97-AF65-F5344CB8AC3E}">
        <p14:creationId xmlns:p14="http://schemas.microsoft.com/office/powerpoint/2010/main" val="173245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6B2F-34FF-4CA6-AB7D-7EE1D77C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753088" cy="1325563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BSL3 Core for SARS-CoV-2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618D-0C87-4D24-A108-B49F8D48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753088" cy="29292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DCM manages a BSL3 core at the Brody School of Medicine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has 2 suites, each with animal holding cubicles and an associated shared research lab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Biocontainment housing units (individually ventilated cages) for small animals (mice, rats, hamsters,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in cubicles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BSL3 lab is available to both animal users and non-animal users</a:t>
            </a:r>
          </a:p>
          <a:p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4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6B2F-34FF-4CA6-AB7D-7EE1D77C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BSL3 Core for SARS-CoV-2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618D-0C87-4D24-A108-B49F8D48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1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shared lab space is equipped with: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minus 80 freezer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refrigerator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</a:t>
            </a:r>
            <a:r>
              <a:rPr lang="en-US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incubators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refrigerated centrifuge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 light microscope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microplate reader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cycler</a:t>
            </a:r>
          </a:p>
          <a:p>
            <a:pPr lvl="1"/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biosafety cabinets (one hard-ducted)</a:t>
            </a:r>
          </a:p>
          <a:p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8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451C-214B-44C2-A9E3-414F0FCA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Medicine website has details on BSL3 access requirements: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8A5148-D2F5-47FF-9C82-CCAB43BF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811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https://comparativemedicine.ecu.edu/intranet/about-us/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7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1F7A15-235B-41C4-95C2-5D6757169762}"/>
              </a:ext>
            </a:extLst>
          </p:cNvPr>
          <p:cNvSpPr txBox="1"/>
          <p:nvPr/>
        </p:nvSpPr>
        <p:spPr>
          <a:xfrm>
            <a:off x="719328" y="1048512"/>
            <a:ext cx="11094720" cy="409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114300" algn="l"/>
              </a:tabLst>
            </a:pPr>
            <a:r>
              <a:rPr lang="en-US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MultiRad 350 X-Ray Irradiator (Precision X-Ray Irradiation) (</a:t>
            </a:r>
            <a:r>
              <a:rPr lang="en-US" sz="2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www.pxinc.com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1143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1143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Utility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-1143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Irradiate cell cultures to prepare specialized cell culture systems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Sublethally irradiate recipient rodents (Humanized rodent models/ Irradiation bone marrow chimeras)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Features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4863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Motorized Variable Collimator (enables accurate uniform irradiation of rodents)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Fully Integrated Cabinet X-ray Irradiator capable of up to 350 </a:t>
            </a:r>
            <a:r>
              <a:rPr lang="en-US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kilovoltage peak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at 4 kilowatts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4863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Integrated dosimeter with advanced Automatic Dose Control (ADC) for setting exact dose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4863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Fully integrated system with closed-loop cooling system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4863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Easy-to-use intuitive touch screen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687387C0-9730-4AA6-9BBF-690F9B320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0" y="857250"/>
            <a:ext cx="6858000" cy="5143500"/>
          </a:xfrm>
          <a:prstGeom prst="rect">
            <a:avLst/>
          </a:prstGeom>
        </p:spPr>
      </p:pic>
      <p:pic>
        <p:nvPicPr>
          <p:cNvPr id="5" name="Picture 4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712A8482-9853-40A3-8DCF-5D88A72E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2865120"/>
            <a:ext cx="4798907" cy="3599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72BBD-DC42-43E9-8E81-8BDDC848E153}"/>
              </a:ext>
            </a:extLst>
          </p:cNvPr>
          <p:cNvSpPr txBox="1"/>
          <p:nvPr/>
        </p:nvSpPr>
        <p:spPr>
          <a:xfrm>
            <a:off x="5994654" y="546100"/>
            <a:ext cx="6099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The Ground Floor of the Brody Medical Sciences Building in the Department of Comparative Medicine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training by Mannie Lab or DCM personnel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Strausbauch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Radiation Safety Practitioner, Prospective Health  (252-744-3094)</a:t>
            </a:r>
          </a:p>
        </p:txBody>
      </p:sp>
    </p:spTree>
    <p:extLst>
      <p:ext uri="{BB962C8B-B14F-4D97-AF65-F5344CB8AC3E}">
        <p14:creationId xmlns:p14="http://schemas.microsoft.com/office/powerpoint/2010/main" val="87922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F1EEF7E2-8EE9-481B-8556-55436A9C5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1" y="207389"/>
            <a:ext cx="7189509" cy="53921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9725AB-AF34-4066-8A1D-ED3452AA338C}"/>
              </a:ext>
            </a:extLst>
          </p:cNvPr>
          <p:cNvSpPr/>
          <p:nvPr/>
        </p:nvSpPr>
        <p:spPr>
          <a:xfrm>
            <a:off x="7839456" y="1172621"/>
            <a:ext cx="32064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Debajit Bhowmick, PhD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Core Facility Director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bhowmickd20@ecu.edu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252-744-3245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Room: 4W-46A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Joined the ECU Faculty in December of 2020</a:t>
            </a:r>
          </a:p>
        </p:txBody>
      </p:sp>
    </p:spTree>
    <p:extLst>
      <p:ext uri="{BB962C8B-B14F-4D97-AF65-F5344CB8AC3E}">
        <p14:creationId xmlns:p14="http://schemas.microsoft.com/office/powerpoint/2010/main" val="184799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BC047769-A217-43ED-B0E7-7BA4F680D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84" y="30416"/>
            <a:ext cx="2471861" cy="6838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C5AB18-2434-4207-9802-A049BE44ACCE}"/>
              </a:ext>
            </a:extLst>
          </p:cNvPr>
          <p:cNvSpPr txBox="1"/>
          <p:nvPr/>
        </p:nvSpPr>
        <p:spPr>
          <a:xfrm>
            <a:off x="1345815" y="577353"/>
            <a:ext cx="7496901" cy="570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Cytek Aurora Spectral Flow Cytometry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Captures fluorescence emissions over a broad spectrum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optical filters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Five-laser configuration: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355 nm: 20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(16 channels from 365-829 nm)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405 nm: 100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(16 channels from 420-829 nm)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488 nm: 50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(14 channels from 498-829 nm)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561 nm: 50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(10 channels from 567-829 nm)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640 nm: 80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(8 channels from 652-829 nm)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Overall, 67 detecti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channels with FSC, 405 nm SSC, 488 nm SSC)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 nm SSC:  Can resolve 0.2 µm bea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 from noise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advantages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 of fluorochrome combinations with high spectral overlap</a:t>
            </a:r>
          </a:p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spectrum cytometry enables efficient autofluorescence extraction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Exceptional small particle detection</a:t>
            </a: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Automatic Micro-Sampling System (AMS) 96 well plate acquisition.</a:t>
            </a:r>
          </a:p>
        </p:txBody>
      </p:sp>
    </p:spTree>
    <p:extLst>
      <p:ext uri="{BB962C8B-B14F-4D97-AF65-F5344CB8AC3E}">
        <p14:creationId xmlns:p14="http://schemas.microsoft.com/office/powerpoint/2010/main" val="244974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BC047769-A217-43ED-B0E7-7BA4F680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92"/>
          <a:stretch/>
        </p:blipFill>
        <p:spPr>
          <a:xfrm>
            <a:off x="1455170" y="0"/>
            <a:ext cx="5466370" cy="6519134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6FAD11AC-6E2B-4BA7-AD19-31C48DD34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7"/>
          <a:stretch/>
        </p:blipFill>
        <p:spPr>
          <a:xfrm>
            <a:off x="6921539" y="228392"/>
            <a:ext cx="4212077" cy="66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F9EFE4-FFAC-4753-9A99-E74DB9DFBBB8}"/>
              </a:ext>
            </a:extLst>
          </p:cNvPr>
          <p:cNvSpPr txBox="1"/>
          <p:nvPr/>
        </p:nvSpPr>
        <p:spPr>
          <a:xfrm>
            <a:off x="190499" y="177800"/>
            <a:ext cx="482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Dimensional Flow Cytometry</a:t>
            </a:r>
          </a:p>
        </p:txBody>
      </p:sp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66D0C51-5320-495A-89AF-8A09F5F2D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8"/>
          <a:stretch/>
        </p:blipFill>
        <p:spPr>
          <a:xfrm>
            <a:off x="52754" y="1162033"/>
            <a:ext cx="12098347" cy="4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89575843-9BA1-42EB-B095-7DDCF5EBD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90" y="0"/>
            <a:ext cx="61053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6C009-1BF9-4EF9-BA01-415BEE247D05}"/>
              </a:ext>
            </a:extLst>
          </p:cNvPr>
          <p:cNvSpPr txBox="1"/>
          <p:nvPr/>
        </p:nvSpPr>
        <p:spPr>
          <a:xfrm>
            <a:off x="158265" y="397256"/>
            <a:ext cx="477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Dimensional Flow Cytometry</a:t>
            </a:r>
          </a:p>
        </p:txBody>
      </p:sp>
    </p:spTree>
    <p:extLst>
      <p:ext uri="{BB962C8B-B14F-4D97-AF65-F5344CB8AC3E}">
        <p14:creationId xmlns:p14="http://schemas.microsoft.com/office/powerpoint/2010/main" val="111167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0B81D9C7-4FD9-41D0-B58D-06CCBA5A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1"/>
          <a:stretch/>
        </p:blipFill>
        <p:spPr>
          <a:xfrm>
            <a:off x="1303143" y="62370"/>
            <a:ext cx="10795078" cy="6733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9EFE4-FFAC-4753-9A99-E74DB9DFBBB8}"/>
              </a:ext>
            </a:extLst>
          </p:cNvPr>
          <p:cNvSpPr txBox="1"/>
          <p:nvPr/>
        </p:nvSpPr>
        <p:spPr>
          <a:xfrm>
            <a:off x="190499" y="177800"/>
            <a:ext cx="4820413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Dimensional Flow Cytometry</a:t>
            </a:r>
          </a:p>
        </p:txBody>
      </p:sp>
    </p:spTree>
    <p:extLst>
      <p:ext uri="{BB962C8B-B14F-4D97-AF65-F5344CB8AC3E}">
        <p14:creationId xmlns:p14="http://schemas.microsoft.com/office/powerpoint/2010/main" val="387907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4B3C97-2F13-4386-A77C-9B6337A6D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473394"/>
            <a:ext cx="5332483" cy="61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041" y="479399"/>
            <a:ext cx="770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Debajit Bhowmick offers the following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5771" y="1394073"/>
            <a:ext cx="59450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development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design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&amp; interpretation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Sorting under BSL2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(all aspects)</a:t>
            </a:r>
          </a:p>
        </p:txBody>
      </p:sp>
    </p:spTree>
    <p:extLst>
      <p:ext uri="{BB962C8B-B14F-4D97-AF65-F5344CB8AC3E}">
        <p14:creationId xmlns:p14="http://schemas.microsoft.com/office/powerpoint/2010/main" val="262195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718</Words>
  <Application>Microsoft Office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specific information on BSL3 capability and access, please contact: </vt:lpstr>
      <vt:lpstr>BSL3 Core for SARS-CoV-2 Research</vt:lpstr>
      <vt:lpstr>BSL3 Core for SARS-CoV-2 Research</vt:lpstr>
      <vt:lpstr>Comparative Medicine website has details on BSL3 access requirements: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Bhowmick, Debajit</dc:creator>
  <cp:lastModifiedBy>Mannie, Mark D</cp:lastModifiedBy>
  <cp:revision>45</cp:revision>
  <dcterms:created xsi:type="dcterms:W3CDTF">2021-03-15T18:55:08Z</dcterms:created>
  <dcterms:modified xsi:type="dcterms:W3CDTF">2021-03-23T18:29:57Z</dcterms:modified>
</cp:coreProperties>
</file>