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2" r:id="rId2"/>
    <p:sldId id="284" r:id="rId3"/>
    <p:sldId id="256" r:id="rId4"/>
    <p:sldId id="279" r:id="rId5"/>
    <p:sldId id="280" r:id="rId6"/>
    <p:sldId id="278"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4"/>
  </p:normalViewPr>
  <p:slideViewPr>
    <p:cSldViewPr snapToGrid="0" snapToObjects="1">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E0B9-4B28-AD40-B87D-3AC84A80E5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97C6B1-DA7E-544A-8E39-73C8EDA6D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AFB60D-E40E-1F40-A03C-1CA3924DD3DD}"/>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5" name="Footer Placeholder 4">
            <a:extLst>
              <a:ext uri="{FF2B5EF4-FFF2-40B4-BE49-F238E27FC236}">
                <a16:creationId xmlns:a16="http://schemas.microsoft.com/office/drawing/2014/main" id="{C66E5559-D57C-244F-9566-1DFE62C538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31727-5619-464C-8205-DF632C703F8B}"/>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147144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8E778-D4C5-5249-8C39-735D3D230A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CD6263-9457-B345-85BE-D2D1AAAFF4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78FBAF-7F5E-B841-B72C-24A7B5F09DF0}"/>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5" name="Footer Placeholder 4">
            <a:extLst>
              <a:ext uri="{FF2B5EF4-FFF2-40B4-BE49-F238E27FC236}">
                <a16:creationId xmlns:a16="http://schemas.microsoft.com/office/drawing/2014/main" id="{0BB50A16-03A0-2C43-ABE1-146348DA6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87753-7E34-E74B-A436-856B3BD15F50}"/>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195090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0B3EFC-E4F1-3944-A92E-8275DCA3FC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8ECDD6-B311-314A-B696-0FABBC7EDC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533BC-3BF7-FE49-9F11-2958FAD1B7E0}"/>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5" name="Footer Placeholder 4">
            <a:extLst>
              <a:ext uri="{FF2B5EF4-FFF2-40B4-BE49-F238E27FC236}">
                <a16:creationId xmlns:a16="http://schemas.microsoft.com/office/drawing/2014/main" id="{084EE42F-7B6F-A24E-845A-DED90065B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F6A25-F44C-4343-8A96-BC4219566787}"/>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71691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7D2C-2EBE-0A4F-9253-976EB09083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E3A700-F54E-4944-8F35-C83DAA7F80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6B405-A180-0947-85BC-E8E04F65227B}"/>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5" name="Footer Placeholder 4">
            <a:extLst>
              <a:ext uri="{FF2B5EF4-FFF2-40B4-BE49-F238E27FC236}">
                <a16:creationId xmlns:a16="http://schemas.microsoft.com/office/drawing/2014/main" id="{00C55994-AFC2-1A4F-97BA-1C0E7B817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BF3CF-80C5-4441-BFF5-56CD4C9E784F}"/>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23353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138B7-1394-A844-863E-35BD585D9C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3A6050-D1BD-A249-B87E-B76B605E6C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7A71F5-F8EB-2F4B-BB74-663C1781F7AA}"/>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5" name="Footer Placeholder 4">
            <a:extLst>
              <a:ext uri="{FF2B5EF4-FFF2-40B4-BE49-F238E27FC236}">
                <a16:creationId xmlns:a16="http://schemas.microsoft.com/office/drawing/2014/main" id="{C371DD01-78C8-EC47-909F-0EEA02ADD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0F5624-1CA7-F140-BFFA-E28DC414143A}"/>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417203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170B-B8AE-F841-ACF4-A2CF42F5DB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40F050-312D-F541-9D68-6E88D6FE94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1C8388-C885-C048-9463-ABDA2330F1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8D1556-F51C-1045-9FC3-ACD68493D698}"/>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6" name="Footer Placeholder 5">
            <a:extLst>
              <a:ext uri="{FF2B5EF4-FFF2-40B4-BE49-F238E27FC236}">
                <a16:creationId xmlns:a16="http://schemas.microsoft.com/office/drawing/2014/main" id="{0280301D-A584-3346-9CC5-13D8D99F8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417228-A1BA-D94D-AF88-3C3D2E1AE5AF}"/>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83668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01CD0-C35D-C04C-8081-DA4F8D1066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E1F166-0EB8-4F49-A5BF-E3C9E91B8E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873657-6FED-D14B-9F4D-8ACC23DDBB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CD58C2-41A7-C34A-8D87-76D84813D2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81F873-838F-284E-98D9-863C0F0361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A9AF4E-02BA-E34C-802D-DE3A03EF1CE6}"/>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8" name="Footer Placeholder 7">
            <a:extLst>
              <a:ext uri="{FF2B5EF4-FFF2-40B4-BE49-F238E27FC236}">
                <a16:creationId xmlns:a16="http://schemas.microsoft.com/office/drawing/2014/main" id="{5BEA82C2-9B5F-2C42-84CA-98859C62A4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879A5F-B949-994E-A469-FF52C53FA815}"/>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206997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D1A10-CA1E-7643-B5A0-50BB36CF76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EBDB6A-49F9-A54C-8F46-396DA8691389}"/>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4" name="Footer Placeholder 3">
            <a:extLst>
              <a:ext uri="{FF2B5EF4-FFF2-40B4-BE49-F238E27FC236}">
                <a16:creationId xmlns:a16="http://schemas.microsoft.com/office/drawing/2014/main" id="{7FD5D322-D78D-6140-8D9E-37704538B6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7BF800-CC31-B344-9DAE-4BEF6B9B08C5}"/>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268391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DF52F1-AA29-B44D-8BD4-284D02CD2ED8}"/>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3" name="Footer Placeholder 2">
            <a:extLst>
              <a:ext uri="{FF2B5EF4-FFF2-40B4-BE49-F238E27FC236}">
                <a16:creationId xmlns:a16="http://schemas.microsoft.com/office/drawing/2014/main" id="{9CCBBBEC-BEFA-FA4C-B5F5-C6D0B8230C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7617E8-649E-EE42-962C-7A79E76BA9A0}"/>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355288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0D741-A110-8D43-AC96-F0AE34EF4B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8D644F-CDC8-A049-B8EE-3B6D7926FB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546094-E89D-4746-A437-15AAC2F62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906242-833F-514E-A398-2AF6DA82C7A7}"/>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6" name="Footer Placeholder 5">
            <a:extLst>
              <a:ext uri="{FF2B5EF4-FFF2-40B4-BE49-F238E27FC236}">
                <a16:creationId xmlns:a16="http://schemas.microsoft.com/office/drawing/2014/main" id="{4D1BBCC2-F0C1-3E4B-82EA-E93C5D5B0F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58556-4E8A-134C-AA19-D4D241C669C3}"/>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159329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A75E3-6D46-D743-A5F3-29AD7F62E1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B4369D-7400-C940-AFC0-7514C5329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537E28-6BBC-AB40-B7BC-77BCB7462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3B4DA2-5A21-194B-B358-F5AA2D7814E8}"/>
              </a:ext>
            </a:extLst>
          </p:cNvPr>
          <p:cNvSpPr>
            <a:spLocks noGrp="1"/>
          </p:cNvSpPr>
          <p:nvPr>
            <p:ph type="dt" sz="half" idx="10"/>
          </p:nvPr>
        </p:nvSpPr>
        <p:spPr/>
        <p:txBody>
          <a:bodyPr/>
          <a:lstStyle/>
          <a:p>
            <a:fld id="{3250466F-5220-D341-B509-122B3FDD4713}" type="datetimeFigureOut">
              <a:rPr lang="en-US" smtClean="0"/>
              <a:t>5/18/2020</a:t>
            </a:fld>
            <a:endParaRPr lang="en-US"/>
          </a:p>
        </p:txBody>
      </p:sp>
      <p:sp>
        <p:nvSpPr>
          <p:cNvPr id="6" name="Footer Placeholder 5">
            <a:extLst>
              <a:ext uri="{FF2B5EF4-FFF2-40B4-BE49-F238E27FC236}">
                <a16:creationId xmlns:a16="http://schemas.microsoft.com/office/drawing/2014/main" id="{45D02903-AE07-E442-9491-574A6CFA96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426A12-258D-4248-97AE-9119B6B14787}"/>
              </a:ext>
            </a:extLst>
          </p:cNvPr>
          <p:cNvSpPr>
            <a:spLocks noGrp="1"/>
          </p:cNvSpPr>
          <p:nvPr>
            <p:ph type="sldNum" sz="quarter" idx="12"/>
          </p:nvPr>
        </p:nvSpPr>
        <p:spPr/>
        <p:txBody>
          <a:bodyPr/>
          <a:lstStyle/>
          <a:p>
            <a:fld id="{AF461BB4-E8CA-D045-905C-A886DA4A7764}" type="slidenum">
              <a:rPr lang="en-US" smtClean="0"/>
              <a:t>‹#›</a:t>
            </a:fld>
            <a:endParaRPr lang="en-US"/>
          </a:p>
        </p:txBody>
      </p:sp>
    </p:spTree>
    <p:extLst>
      <p:ext uri="{BB962C8B-B14F-4D97-AF65-F5344CB8AC3E}">
        <p14:creationId xmlns:p14="http://schemas.microsoft.com/office/powerpoint/2010/main" val="134431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94FC99-A121-1345-9433-B9ED39193C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953DD1-0774-A443-8D3B-B9865E3887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9617C-4164-7E40-93B0-F06A41BCB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0466F-5220-D341-B509-122B3FDD4713}" type="datetimeFigureOut">
              <a:rPr lang="en-US" smtClean="0"/>
              <a:t>5/18/2020</a:t>
            </a:fld>
            <a:endParaRPr lang="en-US"/>
          </a:p>
        </p:txBody>
      </p:sp>
      <p:sp>
        <p:nvSpPr>
          <p:cNvPr id="5" name="Footer Placeholder 4">
            <a:extLst>
              <a:ext uri="{FF2B5EF4-FFF2-40B4-BE49-F238E27FC236}">
                <a16:creationId xmlns:a16="http://schemas.microsoft.com/office/drawing/2014/main" id="{7DF20EDE-89B3-3746-8DDF-770E29FF5E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D0FFEC-5D23-D049-A1A3-7A01779B81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1BB4-E8CA-D045-905C-A886DA4A7764}" type="slidenum">
              <a:rPr lang="en-US" smtClean="0"/>
              <a:t>‹#›</a:t>
            </a:fld>
            <a:endParaRPr lang="en-US"/>
          </a:p>
        </p:txBody>
      </p:sp>
    </p:spTree>
    <p:extLst>
      <p:ext uri="{BB962C8B-B14F-4D97-AF65-F5344CB8AC3E}">
        <p14:creationId xmlns:p14="http://schemas.microsoft.com/office/powerpoint/2010/main" val="1993794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osha.gov/Publications/OSHA3990.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dc.gov/coronavirus/2019-ncov/hcp/respirators-strateg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osha.gov/covid-19" TargetMode="External"/><Relationship Id="rId2" Type="http://schemas.openxmlformats.org/officeDocument/2006/relationships/hyperlink" Target="http://www.cdc.gov/coronavirus/2019-ncov/hcp/guidance-postmortem-specimen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dc.gov/biosafety/publications/bmbl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osha.gov/covid-1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osha.gov/covid-1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cdc.gov/hai/"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dc.gov/coronavirus/2019-nc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0CDFF-7D7B-E342-B689-48334D54CFA4}"/>
              </a:ext>
            </a:extLst>
          </p:cNvPr>
          <p:cNvSpPr>
            <a:spLocks noGrp="1"/>
          </p:cNvSpPr>
          <p:nvPr>
            <p:ph type="ctrTitle"/>
          </p:nvPr>
        </p:nvSpPr>
        <p:spPr>
          <a:xfrm>
            <a:off x="1524000" y="762599"/>
            <a:ext cx="9144000" cy="2387600"/>
          </a:xfrm>
        </p:spPr>
        <p:txBody>
          <a:bodyPr/>
          <a:lstStyle/>
          <a:p>
            <a:r>
              <a:rPr lang="en-US" dirty="0"/>
              <a:t>Guidance on Preparing Workplaces for COVID-19</a:t>
            </a:r>
          </a:p>
        </p:txBody>
      </p:sp>
      <p:sp>
        <p:nvSpPr>
          <p:cNvPr id="3" name="Subtitle 2">
            <a:extLst>
              <a:ext uri="{FF2B5EF4-FFF2-40B4-BE49-F238E27FC236}">
                <a16:creationId xmlns:a16="http://schemas.microsoft.com/office/drawing/2014/main" id="{843FF54B-6939-DC44-A7AD-6597FB8D325E}"/>
              </a:ext>
            </a:extLst>
          </p:cNvPr>
          <p:cNvSpPr>
            <a:spLocks noGrp="1"/>
          </p:cNvSpPr>
          <p:nvPr>
            <p:ph type="subTitle" idx="1"/>
          </p:nvPr>
        </p:nvSpPr>
        <p:spPr/>
        <p:txBody>
          <a:bodyPr>
            <a:normAutofit lnSpcReduction="10000"/>
          </a:bodyPr>
          <a:lstStyle/>
          <a:p>
            <a:r>
              <a:rPr lang="en-US" dirty="0"/>
              <a:t>The information in this presentation was obtained from: </a:t>
            </a:r>
            <a:r>
              <a:rPr lang="en-US" dirty="0">
                <a:hlinkClick r:id="rId2"/>
              </a:rPr>
              <a:t>https://www.osha.gov/Publications/OSHA3990.pdf</a:t>
            </a:r>
            <a:r>
              <a:rPr lang="en-US" dirty="0"/>
              <a:t> </a:t>
            </a:r>
          </a:p>
          <a:p>
            <a:endParaRPr lang="en-US" dirty="0"/>
          </a:p>
          <a:p>
            <a:r>
              <a:rPr lang="en-US" dirty="0"/>
              <a:t>For review by ECU students involved in experiential learning activities</a:t>
            </a:r>
          </a:p>
        </p:txBody>
      </p:sp>
    </p:spTree>
    <p:extLst>
      <p:ext uri="{BB962C8B-B14F-4D97-AF65-F5344CB8AC3E}">
        <p14:creationId xmlns:p14="http://schemas.microsoft.com/office/powerpoint/2010/main" val="3759249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Lower Exposure Risk (Caution):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lstStyle/>
          <a:p>
            <a:pPr marL="0" indent="0">
              <a:buNone/>
            </a:pPr>
            <a:r>
              <a:rPr lang="en-US" b="1" dirty="0"/>
              <a:t>Personal Protective Equipment</a:t>
            </a:r>
          </a:p>
          <a:p>
            <a:pPr marL="0" indent="0">
              <a:buNone/>
            </a:pPr>
            <a:endParaRPr lang="en-US" dirty="0"/>
          </a:p>
          <a:p>
            <a:r>
              <a:rPr lang="en-US" dirty="0"/>
              <a:t>Additional PPE is not recommended for workers in the lower exposure risk group. Workers should continue to use the PPE, if any, that they would ordinarily use for other job tasks.</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534577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Medium Exposure Risk</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lnSpcReduction="10000"/>
          </a:bodyPr>
          <a:lstStyle/>
          <a:p>
            <a:r>
              <a:rPr lang="en-US" dirty="0"/>
              <a:t>Medium exposure risk jobs include those that require frequent and/or close contact with (i.e., within 6 feet of) people who may be infected with SARS-CoV-2, but who are not known or suspected COVID-19 patients. </a:t>
            </a:r>
          </a:p>
          <a:p>
            <a:r>
              <a:rPr lang="en-US" dirty="0"/>
              <a:t>In areas without ongoing community transmission, workers in this risk group may have frequent contact with travelers who may return from international locations with widespread COVID-19 transmission. </a:t>
            </a:r>
          </a:p>
          <a:p>
            <a:r>
              <a:rPr lang="en-US" dirty="0"/>
              <a:t>In areas where there is ongoing community transmission, workers in this category may have contact with the general public (e.g., schools, high-population-density work environments, some high-volume retail settings).</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23825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Medium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a:bodyPr>
          <a:lstStyle/>
          <a:p>
            <a:pPr marL="0" indent="0">
              <a:buNone/>
            </a:pPr>
            <a:r>
              <a:rPr lang="en-US" b="1" dirty="0"/>
              <a:t>Engineering Controls</a:t>
            </a:r>
          </a:p>
          <a:p>
            <a:endParaRPr lang="en-US" dirty="0"/>
          </a:p>
          <a:p>
            <a:r>
              <a:rPr lang="en-US" dirty="0"/>
              <a:t>Install physical barriers, such as clear plastic sneeze guards, where feasible.</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671076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Medium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fontScale="92500" lnSpcReduction="10000"/>
          </a:bodyPr>
          <a:lstStyle/>
          <a:p>
            <a:pPr marL="0" indent="0">
              <a:buNone/>
            </a:pPr>
            <a:r>
              <a:rPr lang="en-US" b="1" dirty="0"/>
              <a:t>Administrative Controls</a:t>
            </a:r>
          </a:p>
          <a:p>
            <a:pPr marL="0" indent="0">
              <a:buNone/>
            </a:pPr>
            <a:endParaRPr lang="en-US" dirty="0"/>
          </a:p>
          <a:p>
            <a:r>
              <a:rPr lang="en-US" dirty="0"/>
              <a:t>Consider offering face masks to ill employees and customers to contain respiratory secretions until they are able leave the workplace (i.e., for medical evaluation/care or to return home). </a:t>
            </a:r>
          </a:p>
          <a:p>
            <a:r>
              <a:rPr lang="en-US" dirty="0"/>
              <a:t>In the event of a shortage of masks, a reusable face shield that can be decontaminated may be an acceptable method of protecting against droplet transmission. </a:t>
            </a:r>
          </a:p>
          <a:p>
            <a:r>
              <a:rPr lang="en-US" dirty="0"/>
              <a:t>See CDC/NIOSH guidance for optimizing respirator supplies, which discusses the use of surgical masks, at: </a:t>
            </a:r>
            <a:r>
              <a:rPr lang="en-US" dirty="0">
                <a:hlinkClick r:id="rId2"/>
              </a:rPr>
              <a:t>www.cdc.gov/coronavirus/2019-ncov/hcp/respirators-strategy</a:t>
            </a:r>
            <a:r>
              <a:rPr lang="en-US" dirty="0"/>
              <a:t>. </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520359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Medium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fontScale="92500" lnSpcReduction="20000"/>
          </a:bodyPr>
          <a:lstStyle/>
          <a:p>
            <a:pPr marL="0" indent="0">
              <a:buNone/>
            </a:pPr>
            <a:r>
              <a:rPr lang="en-US" b="1" dirty="0"/>
              <a:t>Administrative Controls</a:t>
            </a:r>
          </a:p>
          <a:p>
            <a:pPr marL="0" indent="0">
              <a:buNone/>
            </a:pPr>
            <a:endParaRPr lang="en-US" b="1" dirty="0"/>
          </a:p>
          <a:p>
            <a:r>
              <a:rPr lang="en-US" dirty="0"/>
              <a:t>Keep customers informed about symptoms of COVID-19 and ask sick customers to minimize contact with workers until healthy again, such as by posting signs about COVID-19 in stores where sick customers may visit (e.g., pharmacies) or including COVID-19 information in automated messages sent when prescriptions are ready for pick up.</a:t>
            </a:r>
          </a:p>
          <a:p>
            <a:r>
              <a:rPr lang="en-US" dirty="0"/>
              <a:t>Where appropriate, limit customers’ and the public’s access to the worksite, or restrict access to only certain workplace areas.</a:t>
            </a:r>
          </a:p>
          <a:p>
            <a:r>
              <a:rPr lang="en-US" dirty="0"/>
              <a:t>Consider strategies to minimize face-to-face contact (e.g., drive-through windows, phone-based communication, telework). </a:t>
            </a:r>
          </a:p>
          <a:p>
            <a:r>
              <a:rPr lang="en-US" dirty="0"/>
              <a:t>Communicate the availability of medical screening or other worker health resources (e.g., on-site nurse; telemedicine services)</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51411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Medium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normAutofit/>
          </a:bodyPr>
          <a:lstStyle/>
          <a:p>
            <a:pPr marL="0" indent="0">
              <a:buNone/>
            </a:pPr>
            <a:r>
              <a:rPr lang="en-US" b="1" dirty="0"/>
              <a:t>Personal Protective Equipment</a:t>
            </a:r>
          </a:p>
          <a:p>
            <a:pPr marL="0" indent="0">
              <a:buNone/>
            </a:pPr>
            <a:endParaRPr lang="en-US" b="1" dirty="0"/>
          </a:p>
          <a:p>
            <a:r>
              <a:rPr lang="en-US" dirty="0"/>
              <a:t>Workers with medium exposure risk may need to wear some combination of gloves, a gown, a face mask, and/or a face shield or goggles. </a:t>
            </a:r>
          </a:p>
          <a:p>
            <a:r>
              <a:rPr lang="en-US" dirty="0"/>
              <a:t>PPE ensembles for workers in the medium exposure risk category will vary by work task, the results of the employer’s hazard assessment, and the types of exposures workers have on the job.</a:t>
            </a:r>
            <a:endParaRPr lang="en-US" b="1" dirty="0"/>
          </a:p>
          <a:p>
            <a:pPr marL="0" indent="0">
              <a:buNone/>
            </a:pPr>
            <a:endParaRPr lang="en-US"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102008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High Exposure Risk</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fontScale="92500" lnSpcReduction="20000"/>
          </a:bodyPr>
          <a:lstStyle/>
          <a:p>
            <a:pPr marL="0" indent="0">
              <a:buNone/>
            </a:pPr>
            <a:r>
              <a:rPr lang="en-US" sz="3500" dirty="0"/>
              <a:t>High exposure risk jobs are those with high potential for exposure to known or suspected sources of COVID-19. Workers in this category include:</a:t>
            </a:r>
          </a:p>
          <a:p>
            <a:r>
              <a:rPr lang="en-US" dirty="0"/>
              <a:t>Healthcare delivery and support staff (e.g., doctors, nurses, and other hospital staff who must enter patients’ rooms) exposed to known or suspected COVID-19 patients. (Note: when such workers perform aerosol-generating procedures, their exposure risk level becomes very high.)</a:t>
            </a:r>
          </a:p>
          <a:p>
            <a:r>
              <a:rPr lang="en-US" dirty="0"/>
              <a:t>Medical transport workers (e.g., ambulance vehicle operators) moving known or suspected COVID-19 patients in enclosed vehicles.</a:t>
            </a:r>
          </a:p>
          <a:p>
            <a:r>
              <a:rPr lang="en-US" dirty="0"/>
              <a:t>Mortuary workers involved in preparing (e.g., for burial or cremation) the bodies of people who are known to have, or suspected of having, COVID-19 at the time of their death.</a:t>
            </a:r>
            <a:endParaRPr lang="en-US"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92850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Very High Exposure Risk</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fontScale="77500" lnSpcReduction="20000"/>
          </a:bodyPr>
          <a:lstStyle/>
          <a:p>
            <a:pPr marL="0" indent="0">
              <a:buNone/>
            </a:pPr>
            <a:r>
              <a:rPr lang="en-US" sz="3500" dirty="0"/>
              <a:t>Very high exposure risk jobs are those with high potential for exposure to known or suspected sources of COVID-19 during specific medical, postmortem, or laboratory procedures. Workers in this category include:</a:t>
            </a:r>
          </a:p>
          <a:p>
            <a:r>
              <a:rPr lang="en-US" sz="3100" dirty="0"/>
              <a:t>Healthcare workers (e.g., doctors, nurses, dentists, paramedics, emergency medical technicians) performing aerosol-generating procedures (e.g., intubation, cough induction procedures, bronchoscopies, some dental procedures and exams, or invasive specimen collection) on known or suspected COVID-19 patients.</a:t>
            </a:r>
          </a:p>
          <a:p>
            <a:r>
              <a:rPr lang="en-US" sz="3100" dirty="0"/>
              <a:t>Healthcare or laboratory personnel collecting or handling specimens from known or suspected COVID-19 patients (e.g., manipulating cultures from known or suspected COVID-19 patients).</a:t>
            </a:r>
          </a:p>
          <a:p>
            <a:r>
              <a:rPr lang="en-US" sz="3100" dirty="0"/>
              <a:t>Morgue workers performing autopsies, which generally involve aerosol-generating procedures, on the bodies of people who are known to have, or suspected of having, COVID-19 at the time of their death</a:t>
            </a:r>
            <a:endParaRPr lang="en-US" sz="3100"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080273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Engineering Controls </a:t>
            </a:r>
            <a:endParaRPr lang="en-US" dirty="0"/>
          </a:p>
          <a:p>
            <a:r>
              <a:rPr lang="en-US" dirty="0"/>
              <a:t>Ensure appropriate air-handling systems are installed and maintained in healthcare facilities. See “Guidelines for Environmental Infection Control in Healthcare Facilities” for more recommendations on air handling systems at: </a:t>
            </a:r>
            <a:r>
              <a:rPr lang="en-US" dirty="0" err="1"/>
              <a:t>www.cdc.gov</a:t>
            </a:r>
            <a:r>
              <a:rPr lang="en-US" dirty="0"/>
              <a:t>/</a:t>
            </a:r>
            <a:r>
              <a:rPr lang="en-US" dirty="0" err="1"/>
              <a:t>mmwr</a:t>
            </a:r>
            <a:r>
              <a:rPr lang="en-US" dirty="0"/>
              <a:t>/preview/</a:t>
            </a:r>
            <a:r>
              <a:rPr lang="en-US" dirty="0" err="1"/>
              <a:t>mmwrhtml</a:t>
            </a:r>
            <a:r>
              <a:rPr lang="en-US" dirty="0"/>
              <a:t>/rr5210a1.htm. </a:t>
            </a:r>
          </a:p>
          <a:p>
            <a:r>
              <a:rPr lang="en-US" dirty="0"/>
              <a:t>CDC recommends that patients with known or suspected COVID-19 (i.e., person under investigation) should be placed in an airborne infection isolation room (AIIR), if available. </a:t>
            </a:r>
          </a:p>
          <a:p>
            <a:pPr marL="0" indent="0">
              <a:buNone/>
            </a:pPr>
            <a:endParaRPr lang="en-US" sz="3100"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662248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lnSpcReduction="10000"/>
          </a:bodyPr>
          <a:lstStyle/>
          <a:p>
            <a:pPr marL="0" indent="0">
              <a:buNone/>
            </a:pPr>
            <a:r>
              <a:rPr lang="en-US" b="1" dirty="0"/>
              <a:t>Engineering Controls </a:t>
            </a:r>
            <a:br>
              <a:rPr lang="en-US" dirty="0"/>
            </a:br>
            <a:endParaRPr lang="en-US" dirty="0"/>
          </a:p>
          <a:p>
            <a:r>
              <a:rPr lang="en-US" dirty="0"/>
              <a:t>Use isolation rooms when available for performing aerosol-generating procedures on patients with known or suspected COVID-19. For postmortem activities, use autopsy suites or other similar isolation facilities when performing aerosol-generating procedures on the bodies of people who are known to have, or suspected of having, COVID-19 at the time of their death. </a:t>
            </a:r>
          </a:p>
          <a:p>
            <a:r>
              <a:rPr lang="en-US" dirty="0"/>
              <a:t>See the CDC postmortem guidance at: </a:t>
            </a:r>
            <a:r>
              <a:rPr lang="en-US" dirty="0">
                <a:hlinkClick r:id="rId2"/>
              </a:rPr>
              <a:t>www.cdc.gov/coronavirus/2019-ncov/hcp/guidance-postmortem-specimens.html</a:t>
            </a:r>
            <a:r>
              <a:rPr lang="en-US" dirty="0"/>
              <a:t>. OSHA also provides guidance for postmortem activities on its COVID-19 webpage: </a:t>
            </a:r>
            <a:r>
              <a:rPr lang="en-US" dirty="0">
                <a:hlinkClick r:id="rId3"/>
              </a:rPr>
              <a:t>www.osha.gov/covid-19</a:t>
            </a:r>
            <a:r>
              <a:rPr lang="en-US" dirty="0"/>
              <a:t>.   </a:t>
            </a:r>
          </a:p>
          <a:p>
            <a:pPr marL="0" indent="0">
              <a:buNone/>
            </a:pPr>
            <a:endParaRPr lang="en-US" sz="3100"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35377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EB143-7776-1540-856A-43DBC4D42FCE}"/>
              </a:ext>
            </a:extLst>
          </p:cNvPr>
          <p:cNvSpPr>
            <a:spLocks noGrp="1"/>
          </p:cNvSpPr>
          <p:nvPr>
            <p:ph type="title"/>
          </p:nvPr>
        </p:nvSpPr>
        <p:spPr/>
        <p:txBody>
          <a:bodyPr/>
          <a:lstStyle/>
          <a:p>
            <a:r>
              <a:rPr lang="en-US" dirty="0"/>
              <a:t>Purpose	</a:t>
            </a:r>
          </a:p>
        </p:txBody>
      </p:sp>
      <p:sp>
        <p:nvSpPr>
          <p:cNvPr id="3" name="Content Placeholder 2">
            <a:extLst>
              <a:ext uri="{FF2B5EF4-FFF2-40B4-BE49-F238E27FC236}">
                <a16:creationId xmlns:a16="http://schemas.microsoft.com/office/drawing/2014/main" id="{26760925-5A35-7243-924E-A474F9EBA912}"/>
              </a:ext>
            </a:extLst>
          </p:cNvPr>
          <p:cNvSpPr>
            <a:spLocks noGrp="1"/>
          </p:cNvSpPr>
          <p:nvPr>
            <p:ph idx="1"/>
          </p:nvPr>
        </p:nvSpPr>
        <p:spPr/>
        <p:txBody>
          <a:bodyPr>
            <a:normAutofit lnSpcReduction="10000"/>
          </a:bodyPr>
          <a:lstStyle/>
          <a:p>
            <a:r>
              <a:rPr lang="en-US" dirty="0"/>
              <a:t>As a student who is completing experiential learning activities off-campus, it is important that you understand workplace risk and strategies used to protect workers in the context of the COVID-19 pandemic</a:t>
            </a:r>
          </a:p>
          <a:p>
            <a:endParaRPr lang="en-US" dirty="0"/>
          </a:p>
          <a:p>
            <a:r>
              <a:rPr lang="en-US" dirty="0"/>
              <a:t>OSHA has developed guidelines to help workplaces mitigate risks</a:t>
            </a:r>
          </a:p>
          <a:p>
            <a:endParaRPr lang="en-US" dirty="0"/>
          </a:p>
          <a:p>
            <a:r>
              <a:rPr lang="en-US" dirty="0"/>
              <a:t>If you are ever concerned about conditions at your work site, you should contact your training site supervisor and program </a:t>
            </a:r>
            <a:r>
              <a:rPr lang="en-US"/>
              <a:t>coordinator immediately</a:t>
            </a:r>
            <a:endParaRPr lang="en-US" dirty="0"/>
          </a:p>
          <a:p>
            <a:endParaRPr lang="en-US" dirty="0"/>
          </a:p>
        </p:txBody>
      </p:sp>
    </p:spTree>
    <p:extLst>
      <p:ext uri="{BB962C8B-B14F-4D97-AF65-F5344CB8AC3E}">
        <p14:creationId xmlns:p14="http://schemas.microsoft.com/office/powerpoint/2010/main" val="1000703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Engineering Controls </a:t>
            </a:r>
            <a:br>
              <a:rPr lang="en-US" dirty="0"/>
            </a:br>
            <a:endParaRPr lang="en-US" dirty="0"/>
          </a:p>
          <a:p>
            <a:r>
              <a:rPr lang="en-US" dirty="0"/>
              <a:t>Use special precautions associated with Biosafety Level 3 when handling specimens from known or suspected COVID-19 patients. For more information about biosafety levels, consult the U.S. Department of Health and Human Services (HHS) “Biosafety in Microbiological and Biomedical Laboratories” at </a:t>
            </a:r>
            <a:r>
              <a:rPr lang="en-US" dirty="0">
                <a:hlinkClick r:id="rId2"/>
              </a:rPr>
              <a:t>www.cdc.gov/biosafety/publications/bmbl5</a:t>
            </a:r>
            <a:r>
              <a:rPr lang="en-US" dirty="0"/>
              <a:t>.</a:t>
            </a:r>
          </a:p>
          <a:p>
            <a:pPr marL="0" indent="0">
              <a:buNone/>
            </a:pPr>
            <a:endParaRPr lang="en-US" sz="3100" b="1"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642916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Administrative Controls</a:t>
            </a:r>
            <a:endParaRPr lang="en-US" dirty="0"/>
          </a:p>
          <a:p>
            <a:pPr marL="0" indent="0">
              <a:buNone/>
            </a:pPr>
            <a:r>
              <a:rPr lang="en-US" dirty="0"/>
              <a:t>If working in a healthcare facility, follow existing guidelines and facility standards of practice for identifying and isolating infected individuals and for protecting workers. </a:t>
            </a:r>
          </a:p>
          <a:p>
            <a:r>
              <a:rPr lang="en-US" dirty="0"/>
              <a:t>Develop and implement policies that reduce exposure, such as </a:t>
            </a:r>
            <a:r>
              <a:rPr lang="en-US" dirty="0" err="1"/>
              <a:t>cohorting</a:t>
            </a:r>
            <a:r>
              <a:rPr lang="en-US" dirty="0"/>
              <a:t> (i.e., grouping) COVID-19 patients when single rooms are not available. </a:t>
            </a:r>
          </a:p>
          <a:p>
            <a:r>
              <a:rPr lang="en-US" dirty="0"/>
              <a:t>Post signs requesting patients and family members to immediately report symptoms of respiratory illness on arrival at the healthcare facility and use disposable face masks. </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467063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Administrative Controls</a:t>
            </a:r>
            <a:endParaRPr lang="en-US" dirty="0"/>
          </a:p>
          <a:p>
            <a:pPr marL="0" indent="0">
              <a:buNone/>
            </a:pPr>
            <a:endParaRPr lang="en-US" dirty="0"/>
          </a:p>
          <a:p>
            <a:r>
              <a:rPr lang="en-US" dirty="0"/>
              <a:t>Consider offering enhanced medical monitoring of workers during COVID-19 outbreaks. </a:t>
            </a:r>
          </a:p>
          <a:p>
            <a:r>
              <a:rPr lang="en-US" dirty="0"/>
              <a:t>Provide all workers with job-specific education and training on preventing transmission of COVID-19, including initial and routine/refresher training. </a:t>
            </a:r>
          </a:p>
          <a:p>
            <a:r>
              <a:rPr lang="en-US" dirty="0"/>
              <a:t>Ensure that psychological and behavioral support is available to address employee stress.</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943857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Safe Work Practices </a:t>
            </a:r>
          </a:p>
          <a:p>
            <a:pPr marL="0" indent="0">
              <a:buNone/>
            </a:pPr>
            <a:endParaRPr lang="en-US" dirty="0"/>
          </a:p>
          <a:p>
            <a:r>
              <a:rPr lang="en-US" dirty="0"/>
              <a:t>Provide emergency responders and other essential personnel who may be exposed while working away from fixed facilities with alcohol-based hand rubs containing at least 60% alcohol for decontamination in the field. </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133982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Personal Protective Equipment (PPE)</a:t>
            </a:r>
          </a:p>
          <a:p>
            <a:pPr marL="0" indent="0">
              <a:buNone/>
            </a:pPr>
            <a:endParaRPr lang="en-US" dirty="0"/>
          </a:p>
          <a:p>
            <a:r>
              <a:rPr lang="en-US" dirty="0"/>
              <a:t>Most workers at high or very high exposure risk likely need to wear gloves, a gown, a face shield or goggles, and either a face mask or a respirator, depending on their job tasks and exposure risks. </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71500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Personal Protective Equipment (PPE)</a:t>
            </a:r>
          </a:p>
          <a:p>
            <a:pPr marL="0" indent="0">
              <a:buNone/>
            </a:pPr>
            <a:endParaRPr lang="en-US" dirty="0"/>
          </a:p>
          <a:p>
            <a:r>
              <a:rPr lang="en-US" dirty="0"/>
              <a:t>Those who work closely with (either in contact with or within 6 feet of) patients known to be, or suspected of being, infected with SARS-CoV-2, the virus that causes COVID-19, should wear respirators. In these instances, see the PPE section beginning on page 14 of this booklet, which provides more details about respirators. For the most up-to-date information, also visit OSHA’s COVID-19 webpage: </a:t>
            </a:r>
            <a:r>
              <a:rPr lang="en-US" dirty="0">
                <a:hlinkClick r:id="rId2"/>
              </a:rPr>
              <a:t>www.osha.gov/covid-19</a:t>
            </a:r>
            <a:r>
              <a:rPr lang="en-US" dirty="0"/>
              <a:t>. </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543852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lnSpcReduction="10000"/>
          </a:bodyPr>
          <a:lstStyle/>
          <a:p>
            <a:pPr marL="0" indent="0">
              <a:buNone/>
            </a:pPr>
            <a:r>
              <a:rPr lang="en-US" b="1" dirty="0"/>
              <a:t>Personal Protective Equipment (PPE)</a:t>
            </a:r>
          </a:p>
          <a:p>
            <a:pPr marL="0" indent="0">
              <a:buNone/>
            </a:pPr>
            <a:endParaRPr lang="en-US" dirty="0"/>
          </a:p>
          <a:p>
            <a:r>
              <a:rPr lang="en-US" dirty="0"/>
              <a:t>PPE ensembles may vary, especially for workers in laboratories or morgue/mortuary facilities who may need additional protection against blood, body fluids, chemicals, and other materials to which they may be exposed. </a:t>
            </a:r>
          </a:p>
          <a:p>
            <a:r>
              <a:rPr lang="en-US" dirty="0"/>
              <a:t>Additional PPE may include medical/surgical gowns, fluid-resistant coveralls, aprons, or other disposable or reusable protective clothing. Gowns should be large enough to cover the areas requiring protection. OSHA may also provide updated guidance for PPE use on its website: </a:t>
            </a:r>
            <a:r>
              <a:rPr lang="en-US" dirty="0">
                <a:hlinkClick r:id="rId2"/>
              </a:rPr>
              <a:t>www.osha.gov/covid-19</a:t>
            </a:r>
            <a:r>
              <a:rPr lang="en-US" dirty="0"/>
              <a:t>.</a:t>
            </a:r>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476646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High or Very High Exposure Risk: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a:xfrm>
            <a:off x="838200" y="1690688"/>
            <a:ext cx="10515600" cy="4486275"/>
          </a:xfrm>
        </p:spPr>
        <p:txBody>
          <a:bodyPr>
            <a:normAutofit/>
          </a:bodyPr>
          <a:lstStyle/>
          <a:p>
            <a:pPr marL="0" indent="0">
              <a:buNone/>
            </a:pPr>
            <a:r>
              <a:rPr lang="en-US" b="1" dirty="0"/>
              <a:t>Personal Protective Equipment (PPE)</a:t>
            </a:r>
          </a:p>
          <a:p>
            <a:pPr marL="0" indent="0">
              <a:buNone/>
            </a:pPr>
            <a:endParaRPr lang="en-US" b="1" dirty="0"/>
          </a:p>
          <a:p>
            <a:r>
              <a:rPr lang="en-US" b="1" dirty="0"/>
              <a:t>NOTE: </a:t>
            </a:r>
            <a:r>
              <a:rPr lang="en-US" dirty="0"/>
              <a:t>Workers who dispose of PPE and other infectious waste must also be trained and provided with appropriate PPE.</a:t>
            </a:r>
          </a:p>
          <a:p>
            <a:pPr marL="0" indent="0">
              <a:buNone/>
            </a:pPr>
            <a:endParaRPr lang="en-US" dirty="0"/>
          </a:p>
          <a:p>
            <a:r>
              <a:rPr lang="en-US" dirty="0"/>
              <a:t>The CDC webpage “Healthcare-associated Infections” </a:t>
            </a:r>
            <a:r>
              <a:rPr lang="en-US" dirty="0">
                <a:hlinkClick r:id="rId2"/>
              </a:rPr>
              <a:t>https://www.cdc.gov/hai/</a:t>
            </a:r>
            <a:r>
              <a:rPr lang="en-US" dirty="0"/>
              <a:t> provides additional information on infection control in healthcare facilities.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3687237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E2FF19-90D3-4251-9E60-A7556DE0FF46}"/>
              </a:ext>
            </a:extLst>
          </p:cNvPr>
          <p:cNvSpPr txBox="1"/>
          <p:nvPr/>
        </p:nvSpPr>
        <p:spPr>
          <a:xfrm>
            <a:off x="944251" y="2196446"/>
            <a:ext cx="10303497" cy="646331"/>
          </a:xfrm>
          <a:prstGeom prst="rect">
            <a:avLst/>
          </a:prstGeom>
          <a:noFill/>
        </p:spPr>
        <p:txBody>
          <a:bodyPr wrap="square" rtlCol="0">
            <a:spAutoFit/>
          </a:bodyPr>
          <a:lstStyle/>
          <a:p>
            <a:pPr algn="ctr"/>
            <a:r>
              <a:rPr lang="en-US" dirty="0"/>
              <a:t>By signing and dating below, I acknowledge that I have read and completed the content in this presentation</a:t>
            </a:r>
          </a:p>
          <a:p>
            <a:pPr algn="ctr"/>
            <a:r>
              <a:rPr lang="en-US" dirty="0"/>
              <a:t> and agree to follow the guidelines set forth to protect the safety and well-being of myself and others.                                </a:t>
            </a:r>
          </a:p>
        </p:txBody>
      </p:sp>
      <p:sp>
        <p:nvSpPr>
          <p:cNvPr id="3" name="TextBox 2">
            <a:extLst>
              <a:ext uri="{FF2B5EF4-FFF2-40B4-BE49-F238E27FC236}">
                <a16:creationId xmlns:a16="http://schemas.microsoft.com/office/drawing/2014/main" id="{0B196F97-5913-4F8E-96B4-1FDA841D73F6}"/>
              </a:ext>
            </a:extLst>
          </p:cNvPr>
          <p:cNvSpPr txBox="1"/>
          <p:nvPr/>
        </p:nvSpPr>
        <p:spPr>
          <a:xfrm>
            <a:off x="1319754" y="3723587"/>
            <a:ext cx="9756742" cy="646331"/>
          </a:xfrm>
          <a:prstGeom prst="rect">
            <a:avLst/>
          </a:prstGeom>
          <a:noFill/>
        </p:spPr>
        <p:txBody>
          <a:bodyPr wrap="square" rtlCol="0">
            <a:spAutoFit/>
          </a:bodyPr>
          <a:lstStyle/>
          <a:p>
            <a:pPr algn="ctr"/>
            <a:r>
              <a:rPr lang="en-US" dirty="0"/>
              <a:t>Printed Name ______________________________     Signature _______________________________ Date __________________</a:t>
            </a:r>
          </a:p>
        </p:txBody>
      </p:sp>
      <p:sp>
        <p:nvSpPr>
          <p:cNvPr id="4" name="TextBox 3">
            <a:extLst>
              <a:ext uri="{FF2B5EF4-FFF2-40B4-BE49-F238E27FC236}">
                <a16:creationId xmlns:a16="http://schemas.microsoft.com/office/drawing/2014/main" id="{A5D2DBA8-99B0-4BD3-B00B-2DC47D1A645B}"/>
              </a:ext>
            </a:extLst>
          </p:cNvPr>
          <p:cNvSpPr txBox="1"/>
          <p:nvPr/>
        </p:nvSpPr>
        <p:spPr>
          <a:xfrm>
            <a:off x="2403835" y="4967926"/>
            <a:ext cx="7352907" cy="369332"/>
          </a:xfrm>
          <a:prstGeom prst="rect">
            <a:avLst/>
          </a:prstGeom>
          <a:noFill/>
        </p:spPr>
        <p:txBody>
          <a:bodyPr wrap="square" rtlCol="0">
            <a:spAutoFit/>
          </a:bodyPr>
          <a:lstStyle/>
          <a:p>
            <a:r>
              <a:rPr lang="en-US" dirty="0"/>
              <a:t>Please provide your program director with a completed copy of this page.</a:t>
            </a:r>
          </a:p>
        </p:txBody>
      </p:sp>
      <p:sp>
        <p:nvSpPr>
          <p:cNvPr id="7" name="Rectangle 6">
            <a:extLst>
              <a:ext uri="{FF2B5EF4-FFF2-40B4-BE49-F238E27FC236}">
                <a16:creationId xmlns:a16="http://schemas.microsoft.com/office/drawing/2014/main" id="{A2F10292-B586-4556-910A-055FF5DEE4DD}"/>
              </a:ext>
            </a:extLst>
          </p:cNvPr>
          <p:cNvSpPr/>
          <p:nvPr/>
        </p:nvSpPr>
        <p:spPr>
          <a:xfrm>
            <a:off x="3045563" y="1002618"/>
            <a:ext cx="6305124" cy="369332"/>
          </a:xfrm>
          <a:prstGeom prst="rect">
            <a:avLst/>
          </a:prstGeom>
        </p:spPr>
        <p:txBody>
          <a:bodyPr wrap="none">
            <a:spAutoFit/>
          </a:bodyPr>
          <a:lstStyle/>
          <a:p>
            <a:pPr algn="ctr"/>
            <a:r>
              <a:rPr lang="en-US" dirty="0"/>
              <a:t>Guidance on Preparing Workplaces for COVID-19 – OSHA Training</a:t>
            </a:r>
          </a:p>
        </p:txBody>
      </p:sp>
    </p:spTree>
    <p:extLst>
      <p:ext uri="{BB962C8B-B14F-4D97-AF65-F5344CB8AC3E}">
        <p14:creationId xmlns:p14="http://schemas.microsoft.com/office/powerpoint/2010/main" val="97689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30D83-D364-8B44-A4E5-250E8ABC6D08}"/>
              </a:ext>
            </a:extLst>
          </p:cNvPr>
          <p:cNvSpPr>
            <a:spLocks noGrp="1"/>
          </p:cNvSpPr>
          <p:nvPr>
            <p:ph type="title"/>
          </p:nvPr>
        </p:nvSpPr>
        <p:spPr/>
        <p:txBody>
          <a:bodyPr/>
          <a:lstStyle/>
          <a:p>
            <a:r>
              <a:rPr lang="en-US" dirty="0"/>
              <a:t>Guidance on Preparing Workplaces for COVID-19</a:t>
            </a:r>
          </a:p>
        </p:txBody>
      </p:sp>
      <p:sp>
        <p:nvSpPr>
          <p:cNvPr id="8" name="TextBox 7">
            <a:extLst>
              <a:ext uri="{FF2B5EF4-FFF2-40B4-BE49-F238E27FC236}">
                <a16:creationId xmlns:a16="http://schemas.microsoft.com/office/drawing/2014/main" id="{322AB552-0540-0549-A40B-1A7243C67ECB}"/>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
        <p:nvSpPr>
          <p:cNvPr id="13" name="Content Placeholder 12">
            <a:extLst>
              <a:ext uri="{FF2B5EF4-FFF2-40B4-BE49-F238E27FC236}">
                <a16:creationId xmlns:a16="http://schemas.microsoft.com/office/drawing/2014/main" id="{9A27EC51-B8D8-1C4A-9085-456D328A001B}"/>
              </a:ext>
            </a:extLst>
          </p:cNvPr>
          <p:cNvSpPr>
            <a:spLocks noGrp="1"/>
          </p:cNvSpPr>
          <p:nvPr>
            <p:ph idx="1"/>
          </p:nvPr>
        </p:nvSpPr>
        <p:spPr/>
        <p:txBody>
          <a:bodyPr/>
          <a:lstStyle/>
          <a:p>
            <a:r>
              <a:rPr lang="en-US" dirty="0"/>
              <a:t>The Occupational Safety and Health Administration (OSHA) developed this COVID-19 planning guidance based on traditional infection prevention and industrial hygiene practices. </a:t>
            </a:r>
          </a:p>
          <a:p>
            <a:endParaRPr lang="en-US" dirty="0"/>
          </a:p>
          <a:p>
            <a:r>
              <a:rPr lang="en-US" dirty="0"/>
              <a:t>It focuses on the need for employers to implement engineering, administrative, and work practice controls and personal protective equipment (PPE), as well as considerations for doing so</a:t>
            </a:r>
          </a:p>
        </p:txBody>
      </p:sp>
    </p:spTree>
    <p:extLst>
      <p:ext uri="{BB962C8B-B14F-4D97-AF65-F5344CB8AC3E}">
        <p14:creationId xmlns:p14="http://schemas.microsoft.com/office/powerpoint/2010/main" val="382557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30D83-D364-8B44-A4E5-250E8ABC6D08}"/>
              </a:ext>
            </a:extLst>
          </p:cNvPr>
          <p:cNvSpPr>
            <a:spLocks noGrp="1"/>
          </p:cNvSpPr>
          <p:nvPr>
            <p:ph type="title"/>
          </p:nvPr>
        </p:nvSpPr>
        <p:spPr/>
        <p:txBody>
          <a:bodyPr/>
          <a:lstStyle/>
          <a:p>
            <a:r>
              <a:rPr lang="en-US" dirty="0"/>
              <a:t>Guidance on Preparing Workplaces for COVID-19</a:t>
            </a:r>
          </a:p>
        </p:txBody>
      </p:sp>
      <p:sp>
        <p:nvSpPr>
          <p:cNvPr id="8" name="TextBox 7">
            <a:extLst>
              <a:ext uri="{FF2B5EF4-FFF2-40B4-BE49-F238E27FC236}">
                <a16:creationId xmlns:a16="http://schemas.microsoft.com/office/drawing/2014/main" id="{322AB552-0540-0549-A40B-1A7243C67ECB}"/>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
        <p:nvSpPr>
          <p:cNvPr id="13" name="Content Placeholder 12">
            <a:extLst>
              <a:ext uri="{FF2B5EF4-FFF2-40B4-BE49-F238E27FC236}">
                <a16:creationId xmlns:a16="http://schemas.microsoft.com/office/drawing/2014/main" id="{9A27EC51-B8D8-1C4A-9085-456D328A001B}"/>
              </a:ext>
            </a:extLst>
          </p:cNvPr>
          <p:cNvSpPr>
            <a:spLocks noGrp="1"/>
          </p:cNvSpPr>
          <p:nvPr>
            <p:ph idx="1"/>
          </p:nvPr>
        </p:nvSpPr>
        <p:spPr/>
        <p:txBody>
          <a:bodyPr/>
          <a:lstStyle/>
          <a:p>
            <a:endParaRPr lang="en-US"/>
          </a:p>
          <a:p>
            <a:r>
              <a:rPr lang="en-US"/>
              <a:t>All </a:t>
            </a:r>
            <a:r>
              <a:rPr lang="en-US" dirty="0"/>
              <a:t>students should review the guidelines in their entirety, with particular emphasis on guidelines for the anticipated work environment</a:t>
            </a:r>
          </a:p>
          <a:p>
            <a:endParaRPr lang="en-US" dirty="0"/>
          </a:p>
          <a:p>
            <a:r>
              <a:rPr lang="en-US" dirty="0"/>
              <a:t>In addition to specific exposure level recommendations, review section entitled </a:t>
            </a:r>
            <a:r>
              <a:rPr lang="en-US" i="1" dirty="0"/>
              <a:t>Steps All Employers Can Take to Reduce Workers’ Risk of Exposure to SARS-CoV-2</a:t>
            </a:r>
          </a:p>
        </p:txBody>
      </p:sp>
    </p:spTree>
    <p:extLst>
      <p:ext uri="{BB962C8B-B14F-4D97-AF65-F5344CB8AC3E}">
        <p14:creationId xmlns:p14="http://schemas.microsoft.com/office/powerpoint/2010/main" val="3838002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30D83-D364-8B44-A4E5-250E8ABC6D08}"/>
              </a:ext>
            </a:extLst>
          </p:cNvPr>
          <p:cNvSpPr>
            <a:spLocks noGrp="1"/>
          </p:cNvSpPr>
          <p:nvPr>
            <p:ph type="title"/>
          </p:nvPr>
        </p:nvSpPr>
        <p:spPr/>
        <p:txBody>
          <a:bodyPr/>
          <a:lstStyle/>
          <a:p>
            <a:r>
              <a:rPr lang="en-US" dirty="0"/>
              <a:t>COVID-19 Symptoms (check CDC link below for updates)</a:t>
            </a:r>
          </a:p>
        </p:txBody>
      </p:sp>
      <p:sp>
        <p:nvSpPr>
          <p:cNvPr id="8" name="TextBox 7">
            <a:extLst>
              <a:ext uri="{FF2B5EF4-FFF2-40B4-BE49-F238E27FC236}">
                <a16:creationId xmlns:a16="http://schemas.microsoft.com/office/drawing/2014/main" id="{322AB552-0540-0549-A40B-1A7243C67ECB}"/>
              </a:ext>
            </a:extLst>
          </p:cNvPr>
          <p:cNvSpPr txBox="1"/>
          <p:nvPr/>
        </p:nvSpPr>
        <p:spPr>
          <a:xfrm>
            <a:off x="579120" y="6263640"/>
            <a:ext cx="8214360" cy="369332"/>
          </a:xfrm>
          <a:prstGeom prst="rect">
            <a:avLst/>
          </a:prstGeom>
          <a:noFill/>
        </p:spPr>
        <p:txBody>
          <a:bodyPr wrap="square" rtlCol="0">
            <a:spAutoFit/>
          </a:bodyPr>
          <a:lstStyle/>
          <a:p>
            <a:r>
              <a:rPr lang="en-US" dirty="0"/>
              <a:t>https://</a:t>
            </a:r>
            <a:r>
              <a:rPr lang="en-US" dirty="0" err="1"/>
              <a:t>www.cdc.gov</a:t>
            </a:r>
            <a:r>
              <a:rPr lang="en-US" dirty="0"/>
              <a:t>/coronavirus/2019-ncov/symptoms-testing/</a:t>
            </a:r>
            <a:r>
              <a:rPr lang="en-US" dirty="0" err="1"/>
              <a:t>symptoms.html</a:t>
            </a:r>
            <a:endParaRPr lang="en-US" dirty="0"/>
          </a:p>
        </p:txBody>
      </p:sp>
      <p:sp>
        <p:nvSpPr>
          <p:cNvPr id="13" name="Content Placeholder 12">
            <a:extLst>
              <a:ext uri="{FF2B5EF4-FFF2-40B4-BE49-F238E27FC236}">
                <a16:creationId xmlns:a16="http://schemas.microsoft.com/office/drawing/2014/main" id="{9A27EC51-B8D8-1C4A-9085-456D328A001B}"/>
              </a:ext>
            </a:extLst>
          </p:cNvPr>
          <p:cNvSpPr>
            <a:spLocks noGrp="1"/>
          </p:cNvSpPr>
          <p:nvPr>
            <p:ph idx="1"/>
          </p:nvPr>
        </p:nvSpPr>
        <p:spPr/>
        <p:txBody>
          <a:bodyPr>
            <a:normAutofit lnSpcReduction="10000"/>
          </a:bodyPr>
          <a:lstStyle/>
          <a:p>
            <a:r>
              <a:rPr lang="en-US" dirty="0"/>
              <a:t>People with COVID-19 have had a wide range of symptoms reported – ranging from mild symptoms to severe illness.</a:t>
            </a:r>
          </a:p>
          <a:p>
            <a:r>
              <a:rPr lang="en-US" dirty="0"/>
              <a:t>Symptoms may appear </a:t>
            </a:r>
            <a:r>
              <a:rPr lang="en-US" b="1" dirty="0"/>
              <a:t>2-14 days after exposure</a:t>
            </a:r>
            <a:r>
              <a:rPr lang="en-US" dirty="0"/>
              <a:t> </a:t>
            </a:r>
            <a:r>
              <a:rPr lang="en-US" b="1" dirty="0"/>
              <a:t>to the virus.</a:t>
            </a:r>
            <a:r>
              <a:rPr lang="en-US" dirty="0"/>
              <a:t> People with these symptoms may have COVID-19:</a:t>
            </a:r>
          </a:p>
          <a:p>
            <a:pPr lvl="1"/>
            <a:r>
              <a:rPr lang="en-US" dirty="0"/>
              <a:t>Cough</a:t>
            </a:r>
          </a:p>
          <a:p>
            <a:pPr lvl="1"/>
            <a:r>
              <a:rPr lang="en-US" dirty="0"/>
              <a:t>Shortness of breath or difficulty breathing</a:t>
            </a:r>
          </a:p>
          <a:p>
            <a:pPr lvl="1"/>
            <a:r>
              <a:rPr lang="en-US" dirty="0"/>
              <a:t>Fever</a:t>
            </a:r>
          </a:p>
          <a:p>
            <a:pPr lvl="1"/>
            <a:r>
              <a:rPr lang="en-US" dirty="0"/>
              <a:t>Chills</a:t>
            </a:r>
          </a:p>
          <a:p>
            <a:pPr lvl="1"/>
            <a:r>
              <a:rPr lang="en-US" dirty="0"/>
              <a:t>Muscle pain</a:t>
            </a:r>
          </a:p>
          <a:p>
            <a:pPr lvl="1"/>
            <a:r>
              <a:rPr lang="en-US" dirty="0"/>
              <a:t>Sore throat</a:t>
            </a:r>
          </a:p>
          <a:p>
            <a:pPr lvl="1"/>
            <a:r>
              <a:rPr lang="en-US" dirty="0"/>
              <a:t>New loss of taste or smell</a:t>
            </a:r>
          </a:p>
          <a:p>
            <a:endParaRPr lang="en-US" dirty="0"/>
          </a:p>
        </p:txBody>
      </p:sp>
    </p:spTree>
    <p:extLst>
      <p:ext uri="{BB962C8B-B14F-4D97-AF65-F5344CB8AC3E}">
        <p14:creationId xmlns:p14="http://schemas.microsoft.com/office/powerpoint/2010/main" val="144613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30D83-D364-8B44-A4E5-250E8ABC6D08}"/>
              </a:ext>
            </a:extLst>
          </p:cNvPr>
          <p:cNvSpPr>
            <a:spLocks noGrp="1"/>
          </p:cNvSpPr>
          <p:nvPr>
            <p:ph type="title"/>
          </p:nvPr>
        </p:nvSpPr>
        <p:spPr/>
        <p:txBody>
          <a:bodyPr/>
          <a:lstStyle/>
          <a:p>
            <a:r>
              <a:rPr lang="en-US" dirty="0"/>
              <a:t>Occupational Risk Pyramid for COVID-19</a:t>
            </a:r>
          </a:p>
        </p:txBody>
      </p:sp>
      <p:pic>
        <p:nvPicPr>
          <p:cNvPr id="6" name="Content Placeholder 5">
            <a:extLst>
              <a:ext uri="{FF2B5EF4-FFF2-40B4-BE49-F238E27FC236}">
                <a16:creationId xmlns:a16="http://schemas.microsoft.com/office/drawing/2014/main" id="{2B0CA564-4480-AE42-B054-A6DF07203457}"/>
              </a:ext>
            </a:extLst>
          </p:cNvPr>
          <p:cNvPicPr>
            <a:picLocks noGrp="1" noChangeAspect="1"/>
          </p:cNvPicPr>
          <p:nvPr>
            <p:ph idx="1"/>
          </p:nvPr>
        </p:nvPicPr>
        <p:blipFill>
          <a:blip r:embed="rId2"/>
          <a:stretch>
            <a:fillRect/>
          </a:stretch>
        </p:blipFill>
        <p:spPr>
          <a:xfrm>
            <a:off x="6723458" y="2173857"/>
            <a:ext cx="4630342" cy="3664504"/>
          </a:xfrm>
          <a:prstGeom prst="rect">
            <a:avLst/>
          </a:prstGeom>
        </p:spPr>
      </p:pic>
      <p:sp>
        <p:nvSpPr>
          <p:cNvPr id="7" name="TextBox 6">
            <a:extLst>
              <a:ext uri="{FF2B5EF4-FFF2-40B4-BE49-F238E27FC236}">
                <a16:creationId xmlns:a16="http://schemas.microsoft.com/office/drawing/2014/main" id="{23F8E1AE-F3AE-CA4A-AA99-4B8BEFBD0235}"/>
              </a:ext>
            </a:extLst>
          </p:cNvPr>
          <p:cNvSpPr txBox="1"/>
          <p:nvPr/>
        </p:nvSpPr>
        <p:spPr>
          <a:xfrm>
            <a:off x="1052423" y="1932317"/>
            <a:ext cx="5671035"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To help employers determine appropriate precautions, OSHA has divided job tasks into four risk exposure levels: very high, high, medium, and lower risk.</a:t>
            </a:r>
          </a:p>
          <a:p>
            <a:pPr marL="285750" indent="-285750">
              <a:buFont typeface="Arial" panose="020B0604020202020204" pitchFamily="34" charset="0"/>
              <a:buChar char="•"/>
            </a:pPr>
            <a:r>
              <a:rPr lang="en-US" sz="2400" dirty="0"/>
              <a:t> The Occupational Risk Pyramid shows the four exposure risk levels in the shape of a pyramid to represent probable distribution of risk. </a:t>
            </a:r>
          </a:p>
          <a:p>
            <a:pPr marL="285750" indent="-285750">
              <a:buFont typeface="Arial" panose="020B0604020202020204" pitchFamily="34" charset="0"/>
              <a:buChar char="•"/>
            </a:pPr>
            <a:r>
              <a:rPr lang="en-US" sz="2400" dirty="0"/>
              <a:t>Most American workers will likely fall in the lower exposure risk (caution) or medium exposure risk levels.</a:t>
            </a:r>
          </a:p>
        </p:txBody>
      </p:sp>
      <p:sp>
        <p:nvSpPr>
          <p:cNvPr id="8" name="TextBox 7">
            <a:extLst>
              <a:ext uri="{FF2B5EF4-FFF2-40B4-BE49-F238E27FC236}">
                <a16:creationId xmlns:a16="http://schemas.microsoft.com/office/drawing/2014/main" id="{322AB552-0540-0549-A40B-1A7243C67ECB}"/>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6933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Lower Exposure Risk (caution)</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lstStyle/>
          <a:p>
            <a:r>
              <a:rPr lang="en-US" dirty="0"/>
              <a:t>Lower exposure risk (caution) jobs are those that do not require contact with people known to be, or suspected of being, infected with SARS-CoV-2 nor frequent close contact with (i.e., within 6 feet of) the general public. </a:t>
            </a:r>
          </a:p>
          <a:p>
            <a:r>
              <a:rPr lang="en-US" dirty="0"/>
              <a:t>Workers in this category have minimal occupational contact with the public and other coworkers.</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30219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Lower Exposure Risk (Caution):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lstStyle/>
          <a:p>
            <a:pPr marL="0" indent="0">
              <a:buNone/>
            </a:pPr>
            <a:r>
              <a:rPr lang="en-US" b="1" dirty="0"/>
              <a:t>Engineering Controls</a:t>
            </a:r>
          </a:p>
          <a:p>
            <a:endParaRPr lang="en-US" dirty="0"/>
          </a:p>
          <a:p>
            <a:r>
              <a:rPr lang="en-US" dirty="0"/>
              <a:t>Additional engineering controls are not recommended for workers in the lower exposure risk group. Employers should ensure that engineering controls, if any, used to protect workers from other job hazards continue to function as intended. </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2213736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B493-E2CE-DA4D-80B2-D47D0C2F9C2E}"/>
              </a:ext>
            </a:extLst>
          </p:cNvPr>
          <p:cNvSpPr>
            <a:spLocks noGrp="1"/>
          </p:cNvSpPr>
          <p:nvPr>
            <p:ph type="title"/>
          </p:nvPr>
        </p:nvSpPr>
        <p:spPr/>
        <p:txBody>
          <a:bodyPr/>
          <a:lstStyle/>
          <a:p>
            <a:r>
              <a:rPr lang="en-US" dirty="0"/>
              <a:t>Jobs Classified at Lower Exposure Risk (Caution): What to Do to Protect Workers</a:t>
            </a:r>
          </a:p>
        </p:txBody>
      </p:sp>
      <p:sp>
        <p:nvSpPr>
          <p:cNvPr id="3" name="Content Placeholder 2">
            <a:extLst>
              <a:ext uri="{FF2B5EF4-FFF2-40B4-BE49-F238E27FC236}">
                <a16:creationId xmlns:a16="http://schemas.microsoft.com/office/drawing/2014/main" id="{22978D59-CA8D-924D-A97B-FDE571900F03}"/>
              </a:ext>
            </a:extLst>
          </p:cNvPr>
          <p:cNvSpPr>
            <a:spLocks noGrp="1"/>
          </p:cNvSpPr>
          <p:nvPr>
            <p:ph idx="1"/>
          </p:nvPr>
        </p:nvSpPr>
        <p:spPr/>
        <p:txBody>
          <a:bodyPr/>
          <a:lstStyle/>
          <a:p>
            <a:pPr marL="0" indent="0">
              <a:buNone/>
            </a:pPr>
            <a:r>
              <a:rPr lang="en-US" b="1" dirty="0"/>
              <a:t>Administrative Controls</a:t>
            </a:r>
          </a:p>
          <a:p>
            <a:pPr marL="0" indent="0">
              <a:buNone/>
            </a:pPr>
            <a:endParaRPr lang="en-US" dirty="0"/>
          </a:p>
          <a:p>
            <a:r>
              <a:rPr lang="en-US" dirty="0"/>
              <a:t>Monitor public health communications about COVID-19 recommendations and ensure that workers have access to that information. Frequently check the CDC COVID-19 website: </a:t>
            </a:r>
            <a:r>
              <a:rPr lang="en-US" dirty="0">
                <a:hlinkClick r:id="rId2"/>
              </a:rPr>
              <a:t>www.cdc.gov/coronavirus/2019-ncov</a:t>
            </a:r>
            <a:r>
              <a:rPr lang="en-US" dirty="0"/>
              <a:t>.</a:t>
            </a:r>
          </a:p>
          <a:p>
            <a:r>
              <a:rPr lang="en-US" dirty="0"/>
              <a:t>Collaborate with workers to designate effective means of communicating important COVID-19 information.</a:t>
            </a:r>
          </a:p>
        </p:txBody>
      </p:sp>
      <p:sp>
        <p:nvSpPr>
          <p:cNvPr id="4" name="TextBox 3">
            <a:extLst>
              <a:ext uri="{FF2B5EF4-FFF2-40B4-BE49-F238E27FC236}">
                <a16:creationId xmlns:a16="http://schemas.microsoft.com/office/drawing/2014/main" id="{3B3AC167-9245-7649-A675-5ADDA5C86BE9}"/>
              </a:ext>
            </a:extLst>
          </p:cNvPr>
          <p:cNvSpPr txBox="1"/>
          <p:nvPr/>
        </p:nvSpPr>
        <p:spPr>
          <a:xfrm>
            <a:off x="579120" y="6263640"/>
            <a:ext cx="5516880" cy="369332"/>
          </a:xfrm>
          <a:prstGeom prst="rect">
            <a:avLst/>
          </a:prstGeom>
          <a:noFill/>
        </p:spPr>
        <p:txBody>
          <a:bodyPr wrap="square" rtlCol="0">
            <a:spAutoFit/>
          </a:bodyPr>
          <a:lstStyle/>
          <a:p>
            <a:r>
              <a:rPr lang="en-US" dirty="0"/>
              <a:t>https://</a:t>
            </a:r>
            <a:r>
              <a:rPr lang="en-US" dirty="0" err="1"/>
              <a:t>www.osha.gov</a:t>
            </a:r>
            <a:r>
              <a:rPr lang="en-US" dirty="0"/>
              <a:t>/Publications/OSHA3990.pdf</a:t>
            </a:r>
          </a:p>
        </p:txBody>
      </p:sp>
    </p:spTree>
    <p:extLst>
      <p:ext uri="{BB962C8B-B14F-4D97-AF65-F5344CB8AC3E}">
        <p14:creationId xmlns:p14="http://schemas.microsoft.com/office/powerpoint/2010/main" val="1233084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2261</Words>
  <Application>Microsoft Office PowerPoint</Application>
  <PresentationFormat>Widescreen</PresentationFormat>
  <Paragraphs>160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Guidance on Preparing Workplaces for COVID-19</vt:lpstr>
      <vt:lpstr>Purpose </vt:lpstr>
      <vt:lpstr>Guidance on Preparing Workplaces for COVID-19</vt:lpstr>
      <vt:lpstr>Guidance on Preparing Workplaces for COVID-19</vt:lpstr>
      <vt:lpstr>COVID-19 Symptoms (check CDC link below for updates)</vt:lpstr>
      <vt:lpstr>Occupational Risk Pyramid for COVID-19</vt:lpstr>
      <vt:lpstr>Lower Exposure Risk (caution)</vt:lpstr>
      <vt:lpstr>Jobs Classified at Lower Exposure Risk (Caution): What to Do to Protect Workers</vt:lpstr>
      <vt:lpstr>Jobs Classified at Lower Exposure Risk (Caution): What to Do to Protect Workers</vt:lpstr>
      <vt:lpstr>Jobs Classified at Lower Exposure Risk (Caution): What to Do to Protect Workers</vt:lpstr>
      <vt:lpstr>Medium Exposure Risk</vt:lpstr>
      <vt:lpstr>Jobs Classified at Medium Exposure Risk: What to Do to Protect Workers</vt:lpstr>
      <vt:lpstr>Jobs Classified at Medium Exposure Risk: What to Do to Protect Workers</vt:lpstr>
      <vt:lpstr>Jobs Classified at Medium Exposure Risk: What to Do to Protect Workers</vt:lpstr>
      <vt:lpstr>Jobs Classified at Medium Exposure Risk: What to Do to Protect Workers</vt:lpstr>
      <vt:lpstr>High Exposure Risk</vt:lpstr>
      <vt:lpstr>Very High Exposure Risk</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Jobs Classified at High or Very High Exposure Risk: What to Do to Protect Workers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Risk Pyramid for COVID-19</dc:title>
  <dc:creator>Eblin, William James, Jr</dc:creator>
  <cp:lastModifiedBy>Annette Peery</cp:lastModifiedBy>
  <cp:revision>27</cp:revision>
  <dcterms:created xsi:type="dcterms:W3CDTF">2020-05-12T08:33:36Z</dcterms:created>
  <dcterms:modified xsi:type="dcterms:W3CDTF">2020-05-18T17:30:51Z</dcterms:modified>
</cp:coreProperties>
</file>