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5" r:id="rId8"/>
    <p:sldId id="262" r:id="rId9"/>
    <p:sldId id="263" r:id="rId10"/>
    <p:sldId id="545" r:id="rId11"/>
    <p:sldId id="2145706517" r:id="rId12"/>
    <p:sldId id="2145706515" r:id="rId13"/>
    <p:sldId id="2145706514" r:id="rId14"/>
    <p:sldId id="214570651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2D7F"/>
    <a:srgbClr val="7A746A"/>
    <a:srgbClr val="0E4460"/>
    <a:srgbClr val="20ACB0"/>
    <a:srgbClr val="69307A"/>
    <a:srgbClr val="EBB135"/>
    <a:srgbClr val="3B235C"/>
    <a:srgbClr val="752A6E"/>
    <a:srgbClr val="FF7344"/>
    <a:srgbClr val="1C7C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BAEAF1-EED5-8045-8087-46DBA869A54E}" v="412" dt="2021-03-25T12:52:47.0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12" autoAdjust="0"/>
    <p:restoredTop sz="94660"/>
  </p:normalViewPr>
  <p:slideViewPr>
    <p:cSldViewPr snapToGrid="0">
      <p:cViewPr varScale="1">
        <p:scale>
          <a:sx n="205" d="100"/>
          <a:sy n="205" d="100"/>
        </p:scale>
        <p:origin x="188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595D26-EF05-4C05-8B00-A84D9CD96B09}" type="doc">
      <dgm:prSet loTypeId="urn:microsoft.com/office/officeart/2005/8/layout/hChevron3" loCatId="process" qsTypeId="urn:microsoft.com/office/officeart/2005/8/quickstyle/3d1" qsCatId="3D" csTypeId="urn:microsoft.com/office/officeart/2005/8/colors/accent1_2" csCatId="accent1" phldr="1"/>
      <dgm:spPr/>
    </dgm:pt>
    <dgm:pt modelId="{23E32E36-7DE8-482D-B0A0-904ED1CDB14C}">
      <dgm:prSet phldrT="[Text]" custT="1"/>
      <dgm:spPr>
        <a:solidFill>
          <a:schemeClr val="bg2">
            <a:lumMod val="75000"/>
          </a:schemeClr>
        </a:solidFill>
        <a:ln>
          <a:solidFill>
            <a:schemeClr val="tx1"/>
          </a:solidFill>
        </a:ln>
      </dgm:spPr>
      <dgm:t>
        <a:bodyPr anchor="ctr"/>
        <a:lstStyle/>
        <a:p>
          <a:pPr algn="ctr"/>
          <a:r>
            <a:rPr lang="en-US" sz="1800" dirty="0"/>
            <a:t>1970 – 1995</a:t>
          </a:r>
        </a:p>
      </dgm:t>
    </dgm:pt>
    <dgm:pt modelId="{1578EC7D-0AD6-4F0B-AC66-082DC6E318F4}" type="parTrans" cxnId="{7C190D88-01FB-4830-8E22-33F354C8CF09}">
      <dgm:prSet/>
      <dgm:spPr/>
      <dgm:t>
        <a:bodyPr/>
        <a:lstStyle/>
        <a:p>
          <a:endParaRPr lang="en-US" sz="1800"/>
        </a:p>
      </dgm:t>
    </dgm:pt>
    <dgm:pt modelId="{5F9BA58F-8EB8-4B04-9D71-18FD8361F641}" type="sibTrans" cxnId="{7C190D88-01FB-4830-8E22-33F354C8CF09}">
      <dgm:prSet/>
      <dgm:spPr/>
      <dgm:t>
        <a:bodyPr/>
        <a:lstStyle/>
        <a:p>
          <a:endParaRPr lang="en-US" sz="1800"/>
        </a:p>
      </dgm:t>
    </dgm:pt>
    <dgm:pt modelId="{CBFB770E-0958-4172-B936-8A783F7B57F8}">
      <dgm:prSet phldrT="[Text]" custT="1"/>
      <dgm:spPr>
        <a:solidFill>
          <a:schemeClr val="bg1">
            <a:lumMod val="50000"/>
          </a:schemeClr>
        </a:solidFill>
        <a:ln>
          <a:solidFill>
            <a:schemeClr val="tx1"/>
          </a:solidFill>
        </a:ln>
      </dgm:spPr>
      <dgm:t>
        <a:bodyPr anchor="ctr"/>
        <a:lstStyle/>
        <a:p>
          <a:r>
            <a:rPr lang="en-US" sz="1800" dirty="0"/>
            <a:t>1995 – 1997</a:t>
          </a:r>
        </a:p>
      </dgm:t>
    </dgm:pt>
    <dgm:pt modelId="{B3E36337-BB8D-45BB-A5A6-3AD92BD24F74}" type="parTrans" cxnId="{88F5CA5C-773E-4AA8-ABE1-2F15C533CB92}">
      <dgm:prSet/>
      <dgm:spPr/>
      <dgm:t>
        <a:bodyPr/>
        <a:lstStyle/>
        <a:p>
          <a:endParaRPr lang="en-US" sz="1800"/>
        </a:p>
      </dgm:t>
    </dgm:pt>
    <dgm:pt modelId="{4976A8C0-9104-4237-AFAC-8AE9A3A25E82}" type="sibTrans" cxnId="{88F5CA5C-773E-4AA8-ABE1-2F15C533CB92}">
      <dgm:prSet/>
      <dgm:spPr/>
      <dgm:t>
        <a:bodyPr/>
        <a:lstStyle/>
        <a:p>
          <a:endParaRPr lang="en-US" sz="1800"/>
        </a:p>
      </dgm:t>
    </dgm:pt>
    <dgm:pt modelId="{215452DF-A276-49F0-BE83-84D44D368CFB}">
      <dgm:prSet phldrT="[Text]" custT="1"/>
      <dgm:spPr>
        <a:solidFill>
          <a:schemeClr val="bg2">
            <a:lumMod val="75000"/>
          </a:schemeClr>
        </a:solidFill>
        <a:ln>
          <a:solidFill>
            <a:schemeClr val="tx1"/>
          </a:solidFill>
        </a:ln>
      </dgm:spPr>
      <dgm:t>
        <a:bodyPr anchor="ctr"/>
        <a:lstStyle/>
        <a:p>
          <a:pPr algn="ctr"/>
          <a:r>
            <a:rPr lang="en-US" sz="1800" dirty="0"/>
            <a:t>1997 – 2000</a:t>
          </a:r>
        </a:p>
      </dgm:t>
    </dgm:pt>
    <dgm:pt modelId="{5CA00E5D-53BF-4CAE-8689-31D6E637E907}" type="parTrans" cxnId="{18B592EA-A641-4367-8629-83E8FC754A45}">
      <dgm:prSet/>
      <dgm:spPr/>
      <dgm:t>
        <a:bodyPr/>
        <a:lstStyle/>
        <a:p>
          <a:endParaRPr lang="en-US" sz="1800"/>
        </a:p>
      </dgm:t>
    </dgm:pt>
    <dgm:pt modelId="{861CF962-E000-40DD-B37C-DE50C8D4414E}" type="sibTrans" cxnId="{18B592EA-A641-4367-8629-83E8FC754A45}">
      <dgm:prSet/>
      <dgm:spPr/>
      <dgm:t>
        <a:bodyPr/>
        <a:lstStyle/>
        <a:p>
          <a:endParaRPr lang="en-US" sz="1800"/>
        </a:p>
      </dgm:t>
    </dgm:pt>
    <dgm:pt modelId="{CE317843-A83F-4770-BF07-68AC87E5F388}">
      <dgm:prSet phldrT="[Text]" custT="1"/>
      <dgm:spPr>
        <a:solidFill>
          <a:schemeClr val="bg1">
            <a:lumMod val="50000"/>
          </a:schemeClr>
        </a:solidFill>
        <a:ln>
          <a:solidFill>
            <a:schemeClr val="tx1"/>
          </a:solidFill>
        </a:ln>
      </dgm:spPr>
      <dgm:t>
        <a:bodyPr anchor="ctr"/>
        <a:lstStyle/>
        <a:p>
          <a:pPr algn="ctr"/>
          <a:r>
            <a:rPr lang="en-US" sz="1800" dirty="0"/>
            <a:t>2000 – 2014</a:t>
          </a:r>
        </a:p>
      </dgm:t>
    </dgm:pt>
    <dgm:pt modelId="{5E1F31B0-D8A3-47F6-9B9B-53E3E19B90D0}" type="parTrans" cxnId="{93E95B03-D37D-4FCB-ABEE-74C53AF4F3BD}">
      <dgm:prSet/>
      <dgm:spPr/>
      <dgm:t>
        <a:bodyPr/>
        <a:lstStyle/>
        <a:p>
          <a:endParaRPr lang="en-US" sz="1800"/>
        </a:p>
      </dgm:t>
    </dgm:pt>
    <dgm:pt modelId="{3935889E-43F9-42F5-8AE7-F63D07AFD026}" type="sibTrans" cxnId="{93E95B03-D37D-4FCB-ABEE-74C53AF4F3BD}">
      <dgm:prSet/>
      <dgm:spPr/>
      <dgm:t>
        <a:bodyPr/>
        <a:lstStyle/>
        <a:p>
          <a:endParaRPr lang="en-US" sz="1800"/>
        </a:p>
      </dgm:t>
    </dgm:pt>
    <dgm:pt modelId="{7701DCAE-AF82-427E-BFB8-F5066DED3B3B}">
      <dgm:prSet phldrT="[Text]" custT="1"/>
      <dgm:spPr>
        <a:solidFill>
          <a:schemeClr val="bg2">
            <a:lumMod val="75000"/>
          </a:schemeClr>
        </a:solidFill>
        <a:ln>
          <a:solidFill>
            <a:schemeClr val="tx1"/>
          </a:solidFill>
        </a:ln>
      </dgm:spPr>
      <dgm:t>
        <a:bodyPr anchor="ctr"/>
        <a:lstStyle/>
        <a:p>
          <a:pPr algn="ctr"/>
          <a:r>
            <a:rPr lang="en-US" sz="1800" dirty="0"/>
            <a:t>2014 – 2017</a:t>
          </a:r>
        </a:p>
      </dgm:t>
    </dgm:pt>
    <dgm:pt modelId="{84037720-47C5-4BCE-8398-E43387AEFF23}" type="parTrans" cxnId="{2B2EBD93-6AC0-4E17-A4D1-C2C88F5B7815}">
      <dgm:prSet/>
      <dgm:spPr/>
      <dgm:t>
        <a:bodyPr/>
        <a:lstStyle/>
        <a:p>
          <a:endParaRPr lang="en-US" sz="1800"/>
        </a:p>
      </dgm:t>
    </dgm:pt>
    <dgm:pt modelId="{A3A48498-10A1-4DA4-8B1F-3B1BB9AC79DD}" type="sibTrans" cxnId="{2B2EBD93-6AC0-4E17-A4D1-C2C88F5B7815}">
      <dgm:prSet/>
      <dgm:spPr/>
      <dgm:t>
        <a:bodyPr/>
        <a:lstStyle/>
        <a:p>
          <a:endParaRPr lang="en-US" sz="1800"/>
        </a:p>
      </dgm:t>
    </dgm:pt>
    <dgm:pt modelId="{9AC92ED5-4BB9-4AEE-8E6D-89B99214656A}">
      <dgm:prSet phldrT="[Text]" custT="1"/>
      <dgm:spPr>
        <a:solidFill>
          <a:srgbClr val="C00000"/>
        </a:solidFill>
        <a:ln>
          <a:solidFill>
            <a:schemeClr val="tx1"/>
          </a:solidFill>
        </a:ln>
      </dgm:spPr>
      <dgm:t>
        <a:bodyPr anchor="ctr"/>
        <a:lstStyle/>
        <a:p>
          <a:pPr algn="ctr"/>
          <a:r>
            <a:rPr lang="en-US" sz="1800" dirty="0"/>
            <a:t>Current</a:t>
          </a:r>
        </a:p>
      </dgm:t>
    </dgm:pt>
    <dgm:pt modelId="{11045AAC-7FC1-42DD-BEDB-8EDD71BEBF25}" type="parTrans" cxnId="{0E49D19F-512B-407F-8180-A1B4AC94DC2C}">
      <dgm:prSet/>
      <dgm:spPr/>
      <dgm:t>
        <a:bodyPr/>
        <a:lstStyle/>
        <a:p>
          <a:endParaRPr lang="en-US" sz="1800"/>
        </a:p>
      </dgm:t>
    </dgm:pt>
    <dgm:pt modelId="{87A95202-394B-43EE-BB19-C984B18E277E}" type="sibTrans" cxnId="{0E49D19F-512B-407F-8180-A1B4AC94DC2C}">
      <dgm:prSet/>
      <dgm:spPr/>
      <dgm:t>
        <a:bodyPr/>
        <a:lstStyle/>
        <a:p>
          <a:endParaRPr lang="en-US" sz="1800"/>
        </a:p>
      </dgm:t>
    </dgm:pt>
    <dgm:pt modelId="{8381E91F-93F6-4FF8-A972-B67AAC7CAC72}">
      <dgm:prSet phldrT="[Text]" custT="1"/>
      <dgm:spPr>
        <a:solidFill>
          <a:schemeClr val="bg2">
            <a:lumMod val="75000"/>
          </a:schemeClr>
        </a:solidFill>
        <a:ln>
          <a:solidFill>
            <a:schemeClr val="tx1"/>
          </a:solidFill>
        </a:ln>
      </dgm:spPr>
      <dgm:t>
        <a:bodyPr anchor="ctr"/>
        <a:lstStyle/>
        <a:p>
          <a:pPr algn="ctr"/>
          <a:r>
            <a:rPr lang="en-US" sz="1800" dirty="0"/>
            <a:t>Burroughs Wellcome</a:t>
          </a:r>
        </a:p>
      </dgm:t>
    </dgm:pt>
    <dgm:pt modelId="{1561AE72-3760-4476-803B-3DF15B355CD9}" type="parTrans" cxnId="{05866A0A-4376-4166-9F50-A56768C66CF7}">
      <dgm:prSet/>
      <dgm:spPr/>
      <dgm:t>
        <a:bodyPr/>
        <a:lstStyle/>
        <a:p>
          <a:endParaRPr lang="en-US" sz="1800"/>
        </a:p>
      </dgm:t>
    </dgm:pt>
    <dgm:pt modelId="{99E10AF8-223A-41A9-A66F-B188C9CD738E}" type="sibTrans" cxnId="{05866A0A-4376-4166-9F50-A56768C66CF7}">
      <dgm:prSet/>
      <dgm:spPr/>
      <dgm:t>
        <a:bodyPr/>
        <a:lstStyle/>
        <a:p>
          <a:endParaRPr lang="en-US" sz="1800"/>
        </a:p>
      </dgm:t>
    </dgm:pt>
    <dgm:pt modelId="{6DB4F6E7-4665-4553-BC55-BB5BD11AEFA2}">
      <dgm:prSet phldrT="[Text]" custT="1"/>
      <dgm:spPr>
        <a:solidFill>
          <a:schemeClr val="bg1">
            <a:lumMod val="50000"/>
          </a:schemeClr>
        </a:solidFill>
        <a:ln>
          <a:solidFill>
            <a:schemeClr val="tx1"/>
          </a:solidFill>
        </a:ln>
      </dgm:spPr>
      <dgm:t>
        <a:bodyPr anchor="ctr"/>
        <a:lstStyle/>
        <a:p>
          <a:r>
            <a:rPr lang="en-US" sz="1800" dirty="0"/>
            <a:t>Glaxo Wellcome</a:t>
          </a:r>
        </a:p>
      </dgm:t>
    </dgm:pt>
    <dgm:pt modelId="{133EC4C6-60ED-4019-94C6-6FDA8C872F69}" type="parTrans" cxnId="{C3E1050A-B705-4BFB-B474-C40135B518C3}">
      <dgm:prSet/>
      <dgm:spPr/>
      <dgm:t>
        <a:bodyPr/>
        <a:lstStyle/>
        <a:p>
          <a:endParaRPr lang="en-US" sz="1800"/>
        </a:p>
      </dgm:t>
    </dgm:pt>
    <dgm:pt modelId="{3C0ED137-268E-4C8C-8AD6-69FED76C0F26}" type="sibTrans" cxnId="{C3E1050A-B705-4BFB-B474-C40135B518C3}">
      <dgm:prSet/>
      <dgm:spPr/>
      <dgm:t>
        <a:bodyPr/>
        <a:lstStyle/>
        <a:p>
          <a:endParaRPr lang="en-US" sz="1800"/>
        </a:p>
      </dgm:t>
    </dgm:pt>
    <dgm:pt modelId="{E11572AE-3FA0-4AC6-BC72-8A471C0417B7}">
      <dgm:prSet phldrT="[Text]" custT="1"/>
      <dgm:spPr>
        <a:solidFill>
          <a:schemeClr val="bg2">
            <a:lumMod val="75000"/>
          </a:schemeClr>
        </a:solidFill>
        <a:ln>
          <a:solidFill>
            <a:schemeClr val="tx1"/>
          </a:solidFill>
        </a:ln>
      </dgm:spPr>
      <dgm:t>
        <a:bodyPr anchor="ctr"/>
        <a:lstStyle/>
        <a:p>
          <a:pPr algn="ctr"/>
          <a:r>
            <a:rPr lang="en-US" sz="1800" dirty="0"/>
            <a:t>Catalytica</a:t>
          </a:r>
        </a:p>
      </dgm:t>
    </dgm:pt>
    <dgm:pt modelId="{DF4AC889-5EAF-4BC6-8DDA-BCDF4E81A4E8}" type="parTrans" cxnId="{812BD736-C80E-4CA3-89AC-7C62B4AA9A21}">
      <dgm:prSet/>
      <dgm:spPr/>
      <dgm:t>
        <a:bodyPr/>
        <a:lstStyle/>
        <a:p>
          <a:endParaRPr lang="en-US" sz="1800"/>
        </a:p>
      </dgm:t>
    </dgm:pt>
    <dgm:pt modelId="{203E2FDF-CC6A-4DAC-B1E1-0DF4468835EF}" type="sibTrans" cxnId="{812BD736-C80E-4CA3-89AC-7C62B4AA9A21}">
      <dgm:prSet/>
      <dgm:spPr/>
      <dgm:t>
        <a:bodyPr/>
        <a:lstStyle/>
        <a:p>
          <a:endParaRPr lang="en-US" sz="1800"/>
        </a:p>
      </dgm:t>
    </dgm:pt>
    <dgm:pt modelId="{20A1CD61-A94C-40B5-BF20-C3B2EDA97724}">
      <dgm:prSet phldrT="[Text]" custT="1"/>
      <dgm:spPr>
        <a:solidFill>
          <a:schemeClr val="bg1">
            <a:lumMod val="50000"/>
          </a:schemeClr>
        </a:solidFill>
        <a:ln>
          <a:solidFill>
            <a:schemeClr val="tx1"/>
          </a:solidFill>
        </a:ln>
      </dgm:spPr>
      <dgm:t>
        <a:bodyPr anchor="ctr"/>
        <a:lstStyle/>
        <a:p>
          <a:pPr algn="ctr"/>
          <a:r>
            <a:rPr lang="en-US" sz="1800" dirty="0"/>
            <a:t>DSM</a:t>
          </a:r>
        </a:p>
      </dgm:t>
    </dgm:pt>
    <dgm:pt modelId="{21B3ABF9-7F48-470A-8111-CC5C04979521}" type="parTrans" cxnId="{B91F85E5-41A1-4945-80A2-DBCBEA87E1EE}">
      <dgm:prSet/>
      <dgm:spPr/>
      <dgm:t>
        <a:bodyPr/>
        <a:lstStyle/>
        <a:p>
          <a:endParaRPr lang="en-US" sz="1800"/>
        </a:p>
      </dgm:t>
    </dgm:pt>
    <dgm:pt modelId="{BE72CC7B-E27C-426C-AC6D-E5D9C829C8A9}" type="sibTrans" cxnId="{B91F85E5-41A1-4945-80A2-DBCBEA87E1EE}">
      <dgm:prSet/>
      <dgm:spPr/>
      <dgm:t>
        <a:bodyPr/>
        <a:lstStyle/>
        <a:p>
          <a:endParaRPr lang="en-US" sz="1800"/>
        </a:p>
      </dgm:t>
    </dgm:pt>
    <dgm:pt modelId="{4A34674F-B9AC-4E51-A9A3-49C43A40CF7B}">
      <dgm:prSet phldrT="[Text]" custT="1"/>
      <dgm:spPr>
        <a:solidFill>
          <a:schemeClr val="bg2">
            <a:lumMod val="75000"/>
          </a:schemeClr>
        </a:solidFill>
        <a:ln>
          <a:solidFill>
            <a:schemeClr val="tx1"/>
          </a:solidFill>
        </a:ln>
      </dgm:spPr>
      <dgm:t>
        <a:bodyPr anchor="ctr"/>
        <a:lstStyle/>
        <a:p>
          <a:pPr algn="ctr"/>
          <a:r>
            <a:rPr lang="en-US" sz="1800" dirty="0"/>
            <a:t>Patheon</a:t>
          </a:r>
        </a:p>
      </dgm:t>
    </dgm:pt>
    <dgm:pt modelId="{757A34DD-CDD2-447C-BC1C-FB9F20B6885A}" type="parTrans" cxnId="{FEA82BCA-604E-4629-8354-53EABFE3AADF}">
      <dgm:prSet/>
      <dgm:spPr/>
      <dgm:t>
        <a:bodyPr/>
        <a:lstStyle/>
        <a:p>
          <a:endParaRPr lang="en-US" sz="1800"/>
        </a:p>
      </dgm:t>
    </dgm:pt>
    <dgm:pt modelId="{295C34DF-74CE-4182-B8BB-7FE79590A58E}" type="sibTrans" cxnId="{FEA82BCA-604E-4629-8354-53EABFE3AADF}">
      <dgm:prSet/>
      <dgm:spPr/>
      <dgm:t>
        <a:bodyPr/>
        <a:lstStyle/>
        <a:p>
          <a:endParaRPr lang="en-US" sz="1800"/>
        </a:p>
      </dgm:t>
    </dgm:pt>
    <dgm:pt modelId="{C406F5FA-44E6-423A-979C-C02B7984DCD2}">
      <dgm:prSet phldrT="[Text]" custT="1"/>
      <dgm:spPr>
        <a:solidFill>
          <a:srgbClr val="C00000"/>
        </a:solidFill>
        <a:ln>
          <a:solidFill>
            <a:schemeClr val="tx1"/>
          </a:solidFill>
        </a:ln>
      </dgm:spPr>
      <dgm:t>
        <a:bodyPr anchor="ctr"/>
        <a:lstStyle/>
        <a:p>
          <a:pPr algn="ctr"/>
          <a:r>
            <a:rPr lang="en-US" sz="1800" dirty="0"/>
            <a:t>Thermo Fisher Scientific</a:t>
          </a:r>
        </a:p>
      </dgm:t>
    </dgm:pt>
    <dgm:pt modelId="{CF3C655F-973F-4C66-B958-585BF222E831}" type="parTrans" cxnId="{7591DFFC-EA19-49F5-9B6B-E71AF5B33EBF}">
      <dgm:prSet/>
      <dgm:spPr/>
      <dgm:t>
        <a:bodyPr/>
        <a:lstStyle/>
        <a:p>
          <a:endParaRPr lang="en-US" sz="1800"/>
        </a:p>
      </dgm:t>
    </dgm:pt>
    <dgm:pt modelId="{F2FDADE8-03C0-4E90-B37D-64C2238A5215}" type="sibTrans" cxnId="{7591DFFC-EA19-49F5-9B6B-E71AF5B33EBF}">
      <dgm:prSet/>
      <dgm:spPr/>
      <dgm:t>
        <a:bodyPr/>
        <a:lstStyle/>
        <a:p>
          <a:endParaRPr lang="en-US" sz="1800"/>
        </a:p>
      </dgm:t>
    </dgm:pt>
    <dgm:pt modelId="{34F310C0-B039-4165-B6D6-8ACEA7C5A431}" type="pres">
      <dgm:prSet presAssocID="{57595D26-EF05-4C05-8B00-A84D9CD96B09}" presName="Name0" presStyleCnt="0">
        <dgm:presLayoutVars>
          <dgm:dir/>
          <dgm:resizeHandles val="exact"/>
        </dgm:presLayoutVars>
      </dgm:prSet>
      <dgm:spPr/>
    </dgm:pt>
    <dgm:pt modelId="{6BF78D5A-0C89-4A3E-98C4-0D5C6E48C1B4}" type="pres">
      <dgm:prSet presAssocID="{23E32E36-7DE8-482D-B0A0-904ED1CDB14C}" presName="parAndChTx" presStyleLbl="node1" presStyleIdx="0" presStyleCnt="6">
        <dgm:presLayoutVars>
          <dgm:bulletEnabled val="1"/>
        </dgm:presLayoutVars>
      </dgm:prSet>
      <dgm:spPr/>
    </dgm:pt>
    <dgm:pt modelId="{BBC35903-FAF8-4C06-B763-3723C3CF69DF}" type="pres">
      <dgm:prSet presAssocID="{5F9BA58F-8EB8-4B04-9D71-18FD8361F641}" presName="parAndChSpace" presStyleCnt="0"/>
      <dgm:spPr/>
    </dgm:pt>
    <dgm:pt modelId="{0EA49A76-CD3D-4B3D-BDD7-0DCEA182EF8E}" type="pres">
      <dgm:prSet presAssocID="{CBFB770E-0958-4172-B936-8A783F7B57F8}" presName="parAndChTx" presStyleLbl="node1" presStyleIdx="1" presStyleCnt="6">
        <dgm:presLayoutVars>
          <dgm:bulletEnabled val="1"/>
        </dgm:presLayoutVars>
      </dgm:prSet>
      <dgm:spPr/>
    </dgm:pt>
    <dgm:pt modelId="{6730298F-7B9F-4FD1-A310-39CBD0A090EF}" type="pres">
      <dgm:prSet presAssocID="{4976A8C0-9104-4237-AFAC-8AE9A3A25E82}" presName="parAndChSpace" presStyleCnt="0"/>
      <dgm:spPr/>
    </dgm:pt>
    <dgm:pt modelId="{DFAB1F67-779B-4AE2-86E2-6CA1B80619E6}" type="pres">
      <dgm:prSet presAssocID="{215452DF-A276-49F0-BE83-84D44D368CFB}" presName="parAndChTx" presStyleLbl="node1" presStyleIdx="2" presStyleCnt="6">
        <dgm:presLayoutVars>
          <dgm:bulletEnabled val="1"/>
        </dgm:presLayoutVars>
      </dgm:prSet>
      <dgm:spPr/>
    </dgm:pt>
    <dgm:pt modelId="{A8C8718B-376F-41B7-810B-A3B0133FACDD}" type="pres">
      <dgm:prSet presAssocID="{861CF962-E000-40DD-B37C-DE50C8D4414E}" presName="parAndChSpace" presStyleCnt="0"/>
      <dgm:spPr/>
    </dgm:pt>
    <dgm:pt modelId="{8EBA69FE-CB5A-42D0-ABFF-6C5E61B3EC0E}" type="pres">
      <dgm:prSet presAssocID="{CE317843-A83F-4770-BF07-68AC87E5F388}" presName="parAndChTx" presStyleLbl="node1" presStyleIdx="3" presStyleCnt="6">
        <dgm:presLayoutVars>
          <dgm:bulletEnabled val="1"/>
        </dgm:presLayoutVars>
      </dgm:prSet>
      <dgm:spPr/>
    </dgm:pt>
    <dgm:pt modelId="{70EC0533-C34E-4450-BE89-8F4AFBD2D814}" type="pres">
      <dgm:prSet presAssocID="{3935889E-43F9-42F5-8AE7-F63D07AFD026}" presName="parAndChSpace" presStyleCnt="0"/>
      <dgm:spPr/>
    </dgm:pt>
    <dgm:pt modelId="{9B7C1E74-D14D-4F9A-BCCE-DF4DEB6660F3}" type="pres">
      <dgm:prSet presAssocID="{7701DCAE-AF82-427E-BFB8-F5066DED3B3B}" presName="parAndChTx" presStyleLbl="node1" presStyleIdx="4" presStyleCnt="6">
        <dgm:presLayoutVars>
          <dgm:bulletEnabled val="1"/>
        </dgm:presLayoutVars>
      </dgm:prSet>
      <dgm:spPr/>
    </dgm:pt>
    <dgm:pt modelId="{D695B677-45D3-4713-B023-FB98CF90D430}" type="pres">
      <dgm:prSet presAssocID="{A3A48498-10A1-4DA4-8B1F-3B1BB9AC79DD}" presName="parAndChSpace" presStyleCnt="0"/>
      <dgm:spPr/>
    </dgm:pt>
    <dgm:pt modelId="{B8C45635-E73F-4260-A6C6-261E522859D1}" type="pres">
      <dgm:prSet presAssocID="{9AC92ED5-4BB9-4AEE-8E6D-89B99214656A}" presName="parAndChTx" presStyleLbl="node1" presStyleIdx="5" presStyleCnt="6">
        <dgm:presLayoutVars>
          <dgm:bulletEnabled val="1"/>
        </dgm:presLayoutVars>
      </dgm:prSet>
      <dgm:spPr/>
    </dgm:pt>
  </dgm:ptLst>
  <dgm:cxnLst>
    <dgm:cxn modelId="{93E95B03-D37D-4FCB-ABEE-74C53AF4F3BD}" srcId="{57595D26-EF05-4C05-8B00-A84D9CD96B09}" destId="{CE317843-A83F-4770-BF07-68AC87E5F388}" srcOrd="3" destOrd="0" parTransId="{5E1F31B0-D8A3-47F6-9B9B-53E3E19B90D0}" sibTransId="{3935889E-43F9-42F5-8AE7-F63D07AFD026}"/>
    <dgm:cxn modelId="{04280204-0F13-4588-8DE0-07F8F5CEB1B1}" type="presOf" srcId="{CBFB770E-0958-4172-B936-8A783F7B57F8}" destId="{0EA49A76-CD3D-4B3D-BDD7-0DCEA182EF8E}" srcOrd="0" destOrd="0" presId="urn:microsoft.com/office/officeart/2005/8/layout/hChevron3"/>
    <dgm:cxn modelId="{C3E1050A-B705-4BFB-B474-C40135B518C3}" srcId="{CBFB770E-0958-4172-B936-8A783F7B57F8}" destId="{6DB4F6E7-4665-4553-BC55-BB5BD11AEFA2}" srcOrd="0" destOrd="0" parTransId="{133EC4C6-60ED-4019-94C6-6FDA8C872F69}" sibTransId="{3C0ED137-268E-4C8C-8AD6-69FED76C0F26}"/>
    <dgm:cxn modelId="{05866A0A-4376-4166-9F50-A56768C66CF7}" srcId="{23E32E36-7DE8-482D-B0A0-904ED1CDB14C}" destId="{8381E91F-93F6-4FF8-A972-B67AAC7CAC72}" srcOrd="0" destOrd="0" parTransId="{1561AE72-3760-4476-803B-3DF15B355CD9}" sibTransId="{99E10AF8-223A-41A9-A66F-B188C9CD738E}"/>
    <dgm:cxn modelId="{65220D20-A91D-4D40-B703-540B903ECD98}" type="presOf" srcId="{4A34674F-B9AC-4E51-A9A3-49C43A40CF7B}" destId="{9B7C1E74-D14D-4F9A-BCCE-DF4DEB6660F3}" srcOrd="0" destOrd="1" presId="urn:microsoft.com/office/officeart/2005/8/layout/hChevron3"/>
    <dgm:cxn modelId="{53FBD823-44BB-4C4D-80AD-B9C2F9D93A03}" type="presOf" srcId="{6DB4F6E7-4665-4553-BC55-BB5BD11AEFA2}" destId="{0EA49A76-CD3D-4B3D-BDD7-0DCEA182EF8E}" srcOrd="0" destOrd="1" presId="urn:microsoft.com/office/officeart/2005/8/layout/hChevron3"/>
    <dgm:cxn modelId="{D0547533-1673-4CF7-8157-EBEC0E7A8500}" type="presOf" srcId="{9AC92ED5-4BB9-4AEE-8E6D-89B99214656A}" destId="{B8C45635-E73F-4260-A6C6-261E522859D1}" srcOrd="0" destOrd="0" presId="urn:microsoft.com/office/officeart/2005/8/layout/hChevron3"/>
    <dgm:cxn modelId="{812BD736-C80E-4CA3-89AC-7C62B4AA9A21}" srcId="{215452DF-A276-49F0-BE83-84D44D368CFB}" destId="{E11572AE-3FA0-4AC6-BC72-8A471C0417B7}" srcOrd="0" destOrd="0" parTransId="{DF4AC889-5EAF-4BC6-8DDA-BCDF4E81A4E8}" sibTransId="{203E2FDF-CC6A-4DAC-B1E1-0DF4468835EF}"/>
    <dgm:cxn modelId="{04056048-C8D8-4FF0-B5F4-D40C686ADBC2}" type="presOf" srcId="{8381E91F-93F6-4FF8-A972-B67AAC7CAC72}" destId="{6BF78D5A-0C89-4A3E-98C4-0D5C6E48C1B4}" srcOrd="0" destOrd="1" presId="urn:microsoft.com/office/officeart/2005/8/layout/hChevron3"/>
    <dgm:cxn modelId="{88F5CA5C-773E-4AA8-ABE1-2F15C533CB92}" srcId="{57595D26-EF05-4C05-8B00-A84D9CD96B09}" destId="{CBFB770E-0958-4172-B936-8A783F7B57F8}" srcOrd="1" destOrd="0" parTransId="{B3E36337-BB8D-45BB-A5A6-3AD92BD24F74}" sibTransId="{4976A8C0-9104-4237-AFAC-8AE9A3A25E82}"/>
    <dgm:cxn modelId="{A7A3D275-F40B-494E-9103-2BBF161DAFF7}" type="presOf" srcId="{215452DF-A276-49F0-BE83-84D44D368CFB}" destId="{DFAB1F67-779B-4AE2-86E2-6CA1B80619E6}" srcOrd="0" destOrd="0" presId="urn:microsoft.com/office/officeart/2005/8/layout/hChevron3"/>
    <dgm:cxn modelId="{7C190D88-01FB-4830-8E22-33F354C8CF09}" srcId="{57595D26-EF05-4C05-8B00-A84D9CD96B09}" destId="{23E32E36-7DE8-482D-B0A0-904ED1CDB14C}" srcOrd="0" destOrd="0" parTransId="{1578EC7D-0AD6-4F0B-AC66-082DC6E318F4}" sibTransId="{5F9BA58F-8EB8-4B04-9D71-18FD8361F641}"/>
    <dgm:cxn modelId="{2B2EBD93-6AC0-4E17-A4D1-C2C88F5B7815}" srcId="{57595D26-EF05-4C05-8B00-A84D9CD96B09}" destId="{7701DCAE-AF82-427E-BFB8-F5066DED3B3B}" srcOrd="4" destOrd="0" parTransId="{84037720-47C5-4BCE-8398-E43387AEFF23}" sibTransId="{A3A48498-10A1-4DA4-8B1F-3B1BB9AC79DD}"/>
    <dgm:cxn modelId="{0E49D19F-512B-407F-8180-A1B4AC94DC2C}" srcId="{57595D26-EF05-4C05-8B00-A84D9CD96B09}" destId="{9AC92ED5-4BB9-4AEE-8E6D-89B99214656A}" srcOrd="5" destOrd="0" parTransId="{11045AAC-7FC1-42DD-BEDB-8EDD71BEBF25}" sibTransId="{87A95202-394B-43EE-BB19-C984B18E277E}"/>
    <dgm:cxn modelId="{572ED8A2-33C1-4A11-9D94-BBD29F15EF70}" type="presOf" srcId="{C406F5FA-44E6-423A-979C-C02B7984DCD2}" destId="{B8C45635-E73F-4260-A6C6-261E522859D1}" srcOrd="0" destOrd="1" presId="urn:microsoft.com/office/officeart/2005/8/layout/hChevron3"/>
    <dgm:cxn modelId="{B1F2A5B1-0A4F-4DCB-BF59-5015CA8C52EA}" type="presOf" srcId="{CE317843-A83F-4770-BF07-68AC87E5F388}" destId="{8EBA69FE-CB5A-42D0-ABFF-6C5E61B3EC0E}" srcOrd="0" destOrd="0" presId="urn:microsoft.com/office/officeart/2005/8/layout/hChevron3"/>
    <dgm:cxn modelId="{A82F19BA-E6DB-40A2-93FE-02FC3B5145F6}" type="presOf" srcId="{23E32E36-7DE8-482D-B0A0-904ED1CDB14C}" destId="{6BF78D5A-0C89-4A3E-98C4-0D5C6E48C1B4}" srcOrd="0" destOrd="0" presId="urn:microsoft.com/office/officeart/2005/8/layout/hChevron3"/>
    <dgm:cxn modelId="{FEA82BCA-604E-4629-8354-53EABFE3AADF}" srcId="{7701DCAE-AF82-427E-BFB8-F5066DED3B3B}" destId="{4A34674F-B9AC-4E51-A9A3-49C43A40CF7B}" srcOrd="0" destOrd="0" parTransId="{757A34DD-CDD2-447C-BC1C-FB9F20B6885A}" sibTransId="{295C34DF-74CE-4182-B8BB-7FE79590A58E}"/>
    <dgm:cxn modelId="{719045CA-C95D-44B8-BEBA-87D4D8E82E44}" type="presOf" srcId="{7701DCAE-AF82-427E-BFB8-F5066DED3B3B}" destId="{9B7C1E74-D14D-4F9A-BCCE-DF4DEB6660F3}" srcOrd="0" destOrd="0" presId="urn:microsoft.com/office/officeart/2005/8/layout/hChevron3"/>
    <dgm:cxn modelId="{B91F85E5-41A1-4945-80A2-DBCBEA87E1EE}" srcId="{CE317843-A83F-4770-BF07-68AC87E5F388}" destId="{20A1CD61-A94C-40B5-BF20-C3B2EDA97724}" srcOrd="0" destOrd="0" parTransId="{21B3ABF9-7F48-470A-8111-CC5C04979521}" sibTransId="{BE72CC7B-E27C-426C-AC6D-E5D9C829C8A9}"/>
    <dgm:cxn modelId="{18B592EA-A641-4367-8629-83E8FC754A45}" srcId="{57595D26-EF05-4C05-8B00-A84D9CD96B09}" destId="{215452DF-A276-49F0-BE83-84D44D368CFB}" srcOrd="2" destOrd="0" parTransId="{5CA00E5D-53BF-4CAE-8689-31D6E637E907}" sibTransId="{861CF962-E000-40DD-B37C-DE50C8D4414E}"/>
    <dgm:cxn modelId="{6F9831F9-63C9-4034-A5A3-F4B600F8E21F}" type="presOf" srcId="{E11572AE-3FA0-4AC6-BC72-8A471C0417B7}" destId="{DFAB1F67-779B-4AE2-86E2-6CA1B80619E6}" srcOrd="0" destOrd="1" presId="urn:microsoft.com/office/officeart/2005/8/layout/hChevron3"/>
    <dgm:cxn modelId="{31B576FB-53CB-4BAF-A4E9-76F4D206C53F}" type="presOf" srcId="{20A1CD61-A94C-40B5-BF20-C3B2EDA97724}" destId="{8EBA69FE-CB5A-42D0-ABFF-6C5E61B3EC0E}" srcOrd="0" destOrd="1" presId="urn:microsoft.com/office/officeart/2005/8/layout/hChevron3"/>
    <dgm:cxn modelId="{7591DFFC-EA19-49F5-9B6B-E71AF5B33EBF}" srcId="{9AC92ED5-4BB9-4AEE-8E6D-89B99214656A}" destId="{C406F5FA-44E6-423A-979C-C02B7984DCD2}" srcOrd="0" destOrd="0" parTransId="{CF3C655F-973F-4C66-B958-585BF222E831}" sibTransId="{F2FDADE8-03C0-4E90-B37D-64C2238A5215}"/>
    <dgm:cxn modelId="{32E19DFF-4EB5-4117-8CFE-D0674B59D250}" type="presOf" srcId="{57595D26-EF05-4C05-8B00-A84D9CD96B09}" destId="{34F310C0-B039-4165-B6D6-8ACEA7C5A431}" srcOrd="0" destOrd="0" presId="urn:microsoft.com/office/officeart/2005/8/layout/hChevron3"/>
    <dgm:cxn modelId="{949299EF-058C-4A6B-90F5-C850AA3ACF76}" type="presParOf" srcId="{34F310C0-B039-4165-B6D6-8ACEA7C5A431}" destId="{6BF78D5A-0C89-4A3E-98C4-0D5C6E48C1B4}" srcOrd="0" destOrd="0" presId="urn:microsoft.com/office/officeart/2005/8/layout/hChevron3"/>
    <dgm:cxn modelId="{AE859F67-557D-4F7C-A503-41BF1B93635E}" type="presParOf" srcId="{34F310C0-B039-4165-B6D6-8ACEA7C5A431}" destId="{BBC35903-FAF8-4C06-B763-3723C3CF69DF}" srcOrd="1" destOrd="0" presId="urn:microsoft.com/office/officeart/2005/8/layout/hChevron3"/>
    <dgm:cxn modelId="{E44D38F3-15DF-47DD-B118-9B2C0F8385F1}" type="presParOf" srcId="{34F310C0-B039-4165-B6D6-8ACEA7C5A431}" destId="{0EA49A76-CD3D-4B3D-BDD7-0DCEA182EF8E}" srcOrd="2" destOrd="0" presId="urn:microsoft.com/office/officeart/2005/8/layout/hChevron3"/>
    <dgm:cxn modelId="{8226A7C5-16D3-412E-BC77-C474ED27F8A8}" type="presParOf" srcId="{34F310C0-B039-4165-B6D6-8ACEA7C5A431}" destId="{6730298F-7B9F-4FD1-A310-39CBD0A090EF}" srcOrd="3" destOrd="0" presId="urn:microsoft.com/office/officeart/2005/8/layout/hChevron3"/>
    <dgm:cxn modelId="{6550E6F6-9854-4F3F-A599-DE98207F9485}" type="presParOf" srcId="{34F310C0-B039-4165-B6D6-8ACEA7C5A431}" destId="{DFAB1F67-779B-4AE2-86E2-6CA1B80619E6}" srcOrd="4" destOrd="0" presId="urn:microsoft.com/office/officeart/2005/8/layout/hChevron3"/>
    <dgm:cxn modelId="{ED67B5A1-1831-4DF0-B677-0AE1857EC3E3}" type="presParOf" srcId="{34F310C0-B039-4165-B6D6-8ACEA7C5A431}" destId="{A8C8718B-376F-41B7-810B-A3B0133FACDD}" srcOrd="5" destOrd="0" presId="urn:microsoft.com/office/officeart/2005/8/layout/hChevron3"/>
    <dgm:cxn modelId="{A8ED5ADC-6995-4C10-BA28-7BCCB8153595}" type="presParOf" srcId="{34F310C0-B039-4165-B6D6-8ACEA7C5A431}" destId="{8EBA69FE-CB5A-42D0-ABFF-6C5E61B3EC0E}" srcOrd="6" destOrd="0" presId="urn:microsoft.com/office/officeart/2005/8/layout/hChevron3"/>
    <dgm:cxn modelId="{AFBF3A6C-AB9B-450B-A489-852E69EF8C0D}" type="presParOf" srcId="{34F310C0-B039-4165-B6D6-8ACEA7C5A431}" destId="{70EC0533-C34E-4450-BE89-8F4AFBD2D814}" srcOrd="7" destOrd="0" presId="urn:microsoft.com/office/officeart/2005/8/layout/hChevron3"/>
    <dgm:cxn modelId="{063AFA66-5FF1-45DF-8D5A-688866F6559B}" type="presParOf" srcId="{34F310C0-B039-4165-B6D6-8ACEA7C5A431}" destId="{9B7C1E74-D14D-4F9A-BCCE-DF4DEB6660F3}" srcOrd="8" destOrd="0" presId="urn:microsoft.com/office/officeart/2005/8/layout/hChevron3"/>
    <dgm:cxn modelId="{17210C37-9C9F-4ECD-82C2-BBEEECBCF3F8}" type="presParOf" srcId="{34F310C0-B039-4165-B6D6-8ACEA7C5A431}" destId="{D695B677-45D3-4713-B023-FB98CF90D430}" srcOrd="9" destOrd="0" presId="urn:microsoft.com/office/officeart/2005/8/layout/hChevron3"/>
    <dgm:cxn modelId="{0CD6CF7F-BC4B-4742-A5C1-950F2ADCAE05}" type="presParOf" srcId="{34F310C0-B039-4165-B6D6-8ACEA7C5A431}" destId="{B8C45635-E73F-4260-A6C6-261E522859D1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F78D5A-0C89-4A3E-98C4-0D5C6E48C1B4}">
      <dsp:nvSpPr>
        <dsp:cNvPr id="0" name=""/>
        <dsp:cNvSpPr/>
      </dsp:nvSpPr>
      <dsp:spPr>
        <a:xfrm>
          <a:off x="1451" y="0"/>
          <a:ext cx="2377068" cy="1344705"/>
        </a:xfrm>
        <a:prstGeom prst="homePlate">
          <a:avLst>
            <a:gd name="adj" fmla="val 25000"/>
          </a:avLst>
        </a:prstGeom>
        <a:solidFill>
          <a:schemeClr val="bg2">
            <a:lumMod val="75000"/>
          </a:schemeClr>
        </a:solid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58" tIns="45720" rIns="335431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1970 – 1995</a:t>
          </a:r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Burroughs Wellcome</a:t>
          </a:r>
        </a:p>
      </dsp:txBody>
      <dsp:txXfrm>
        <a:off x="1451" y="0"/>
        <a:ext cx="2208980" cy="1344705"/>
      </dsp:txXfrm>
    </dsp:sp>
    <dsp:sp modelId="{0EA49A76-CD3D-4B3D-BDD7-0DCEA182EF8E}">
      <dsp:nvSpPr>
        <dsp:cNvPr id="0" name=""/>
        <dsp:cNvSpPr/>
      </dsp:nvSpPr>
      <dsp:spPr>
        <a:xfrm>
          <a:off x="1903105" y="0"/>
          <a:ext cx="2377068" cy="1344705"/>
        </a:xfrm>
        <a:prstGeom prst="chevron">
          <a:avLst>
            <a:gd name="adj" fmla="val 25000"/>
          </a:avLst>
        </a:prstGeom>
        <a:solidFill>
          <a:schemeClr val="bg1">
            <a:lumMod val="50000"/>
          </a:schemeClr>
        </a:solid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58" tIns="45720" rIns="83858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1995 – 1997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Glaxo Wellcome</a:t>
          </a:r>
        </a:p>
      </dsp:txBody>
      <dsp:txXfrm>
        <a:off x="2239281" y="0"/>
        <a:ext cx="1704716" cy="1344705"/>
      </dsp:txXfrm>
    </dsp:sp>
    <dsp:sp modelId="{DFAB1F67-779B-4AE2-86E2-6CA1B80619E6}">
      <dsp:nvSpPr>
        <dsp:cNvPr id="0" name=""/>
        <dsp:cNvSpPr/>
      </dsp:nvSpPr>
      <dsp:spPr>
        <a:xfrm>
          <a:off x="3804760" y="0"/>
          <a:ext cx="2377068" cy="1344705"/>
        </a:xfrm>
        <a:prstGeom prst="chevron">
          <a:avLst>
            <a:gd name="adj" fmla="val 25000"/>
          </a:avLst>
        </a:prstGeom>
        <a:solidFill>
          <a:schemeClr val="bg2">
            <a:lumMod val="75000"/>
          </a:schemeClr>
        </a:solid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58" tIns="45720" rIns="83858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1997 – 2000</a:t>
          </a:r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Catalytica</a:t>
          </a:r>
        </a:p>
      </dsp:txBody>
      <dsp:txXfrm>
        <a:off x="4140936" y="0"/>
        <a:ext cx="1704716" cy="1344705"/>
      </dsp:txXfrm>
    </dsp:sp>
    <dsp:sp modelId="{8EBA69FE-CB5A-42D0-ABFF-6C5E61B3EC0E}">
      <dsp:nvSpPr>
        <dsp:cNvPr id="0" name=""/>
        <dsp:cNvSpPr/>
      </dsp:nvSpPr>
      <dsp:spPr>
        <a:xfrm>
          <a:off x="5706414" y="0"/>
          <a:ext cx="2377068" cy="1344705"/>
        </a:xfrm>
        <a:prstGeom prst="chevron">
          <a:avLst>
            <a:gd name="adj" fmla="val 25000"/>
          </a:avLst>
        </a:prstGeom>
        <a:solidFill>
          <a:schemeClr val="bg1">
            <a:lumMod val="50000"/>
          </a:schemeClr>
        </a:solid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58" tIns="45720" rIns="83858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2000 – 2014</a:t>
          </a:r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DSM</a:t>
          </a:r>
        </a:p>
      </dsp:txBody>
      <dsp:txXfrm>
        <a:off x="6042590" y="0"/>
        <a:ext cx="1704716" cy="1344705"/>
      </dsp:txXfrm>
    </dsp:sp>
    <dsp:sp modelId="{9B7C1E74-D14D-4F9A-BCCE-DF4DEB6660F3}">
      <dsp:nvSpPr>
        <dsp:cNvPr id="0" name=""/>
        <dsp:cNvSpPr/>
      </dsp:nvSpPr>
      <dsp:spPr>
        <a:xfrm>
          <a:off x="7608069" y="0"/>
          <a:ext cx="2377068" cy="1344705"/>
        </a:xfrm>
        <a:prstGeom prst="chevron">
          <a:avLst>
            <a:gd name="adj" fmla="val 25000"/>
          </a:avLst>
        </a:prstGeom>
        <a:solidFill>
          <a:schemeClr val="bg2">
            <a:lumMod val="75000"/>
          </a:schemeClr>
        </a:solid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58" tIns="45720" rIns="83858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2014 – 2017</a:t>
          </a:r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Patheon</a:t>
          </a:r>
        </a:p>
      </dsp:txBody>
      <dsp:txXfrm>
        <a:off x="7944245" y="0"/>
        <a:ext cx="1704716" cy="1344705"/>
      </dsp:txXfrm>
    </dsp:sp>
    <dsp:sp modelId="{B8C45635-E73F-4260-A6C6-261E522859D1}">
      <dsp:nvSpPr>
        <dsp:cNvPr id="0" name=""/>
        <dsp:cNvSpPr/>
      </dsp:nvSpPr>
      <dsp:spPr>
        <a:xfrm>
          <a:off x="9509723" y="0"/>
          <a:ext cx="2377068" cy="1344705"/>
        </a:xfrm>
        <a:prstGeom prst="chevron">
          <a:avLst>
            <a:gd name="adj" fmla="val 25000"/>
          </a:avLst>
        </a:prstGeom>
        <a:solidFill>
          <a:srgbClr val="C00000"/>
        </a:solid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58" tIns="45720" rIns="83858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Current</a:t>
          </a:r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Thermo Fisher Scientific</a:t>
          </a:r>
        </a:p>
      </dsp:txBody>
      <dsp:txXfrm>
        <a:off x="9845899" y="0"/>
        <a:ext cx="1704716" cy="13447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C7CE1-CF24-4769-8E31-F11C0108E2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0EFDCD-BE3D-4DDB-AF4A-186B85D505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83B262-866B-4270-93E4-AC1739FB0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E6291-269F-4017-8EF3-5876289F47E8}" type="datetimeFigureOut">
              <a:rPr lang="en-US" smtClean="0"/>
              <a:t>3/31/21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F42B51-4E84-4A41-8F59-7CE35D7E0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977E09-57C8-4C3E-954F-1B43EAFCC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3D4CB-B0FD-47F7-BD03-A2F41CD63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080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43B21-8A2F-451E-890D-2A775ECF3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0436B5-60A8-49A2-A02A-E2E72B07DA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CE28E4-AC8C-45FF-82B1-A9703C4E2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E6291-269F-4017-8EF3-5876289F47E8}" type="datetimeFigureOut">
              <a:rPr lang="en-US" smtClean="0"/>
              <a:t>3/31/21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F6F3B1-DF23-4CAA-A87C-FC2E785BF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77FF59-AA5D-4FCB-A49B-02F1F62C6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3D4CB-B0FD-47F7-BD03-A2F41CD63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643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0D59CE-D0DA-46A4-A10D-2D0C1A7E6B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A76E6F-7741-432E-82BE-47C487346D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B944C7-DEE4-45D3-8BBE-BB6CFCD98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E6291-269F-4017-8EF3-5876289F47E8}" type="datetimeFigureOut">
              <a:rPr lang="en-US" smtClean="0"/>
              <a:t>3/31/21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C67386-F3CA-412B-9D21-91179B5AF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209998-6838-43AA-ACED-6A5568D5C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3D4CB-B0FD-47F7-BD03-A2F41CD63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957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efault title slide 2">
    <p:bg>
      <p:bgPr>
        <a:gradFill flip="none" rotWithShape="1">
          <a:gsLst>
            <a:gs pos="0">
              <a:schemeClr val="bg1"/>
            </a:gs>
            <a:gs pos="45000">
              <a:schemeClr val="bg1"/>
            </a:gs>
            <a:gs pos="100000">
              <a:schemeClr val="bg2"/>
            </a:gs>
          </a:gsLst>
          <a:lin ang="108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7D997E8D-54A7-034E-BB18-43BE9D8B72AF}"/>
              </a:ext>
            </a:extLst>
          </p:cNvPr>
          <p:cNvGrpSpPr/>
          <p:nvPr userDrawn="1"/>
        </p:nvGrpSpPr>
        <p:grpSpPr>
          <a:xfrm>
            <a:off x="10015961" y="24564"/>
            <a:ext cx="2176039" cy="6833436"/>
            <a:chOff x="10024536" y="24564"/>
            <a:chExt cx="2176039" cy="6833436"/>
          </a:xfrm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72CE4260-6521-4748-93CA-26778BA70D03}"/>
                </a:ext>
              </a:extLst>
            </p:cNvPr>
            <p:cNvSpPr/>
            <p:nvPr userDrawn="1"/>
          </p:nvSpPr>
          <p:spPr bwMode="auto">
            <a:xfrm>
              <a:off x="10024536" y="24564"/>
              <a:ext cx="2176039" cy="6833436"/>
            </a:xfrm>
            <a:custGeom>
              <a:avLst/>
              <a:gdLst>
                <a:gd name="connsiteX0" fmla="*/ 1745961 w 1745961"/>
                <a:gd name="connsiteY0" fmla="*/ 0 h 5482857"/>
                <a:gd name="connsiteX1" fmla="*/ 1745961 w 1745961"/>
                <a:gd name="connsiteY1" fmla="*/ 5482857 h 5482857"/>
                <a:gd name="connsiteX2" fmla="*/ 0 w 1745961"/>
                <a:gd name="connsiteY2" fmla="*/ 5482857 h 5482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45961" h="5482857">
                  <a:moveTo>
                    <a:pt x="1745961" y="0"/>
                  </a:moveTo>
                  <a:lnTo>
                    <a:pt x="1745961" y="5482857"/>
                  </a:lnTo>
                  <a:lnTo>
                    <a:pt x="0" y="5482857"/>
                  </a:lnTo>
                  <a:close/>
                </a:path>
              </a:pathLst>
            </a:custGeom>
            <a:solidFill>
              <a:schemeClr val="tx2">
                <a:lumMod val="75000"/>
                <a:alpha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222222"/>
                  </a:solidFill>
                </a:rPr>
                <a:t> </a:t>
              </a:r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312BDDE4-0CBA-1748-A49D-A2A5F2CE8891}"/>
                </a:ext>
              </a:extLst>
            </p:cNvPr>
            <p:cNvSpPr/>
            <p:nvPr userDrawn="1"/>
          </p:nvSpPr>
          <p:spPr bwMode="auto">
            <a:xfrm>
              <a:off x="10805603" y="2477356"/>
              <a:ext cx="1394972" cy="4380644"/>
            </a:xfrm>
            <a:custGeom>
              <a:avLst/>
              <a:gdLst>
                <a:gd name="connsiteX0" fmla="*/ 1745961 w 1745961"/>
                <a:gd name="connsiteY0" fmla="*/ 0 h 5482857"/>
                <a:gd name="connsiteX1" fmla="*/ 1745961 w 1745961"/>
                <a:gd name="connsiteY1" fmla="*/ 5482857 h 5482857"/>
                <a:gd name="connsiteX2" fmla="*/ 0 w 1745961"/>
                <a:gd name="connsiteY2" fmla="*/ 5482857 h 5482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45961" h="5482857">
                  <a:moveTo>
                    <a:pt x="1745961" y="0"/>
                  </a:moveTo>
                  <a:lnTo>
                    <a:pt x="1745961" y="5482857"/>
                  </a:lnTo>
                  <a:lnTo>
                    <a:pt x="0" y="5482857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222222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0A6D8E5-0F1B-4F46-A75F-B4236465A272}"/>
              </a:ext>
            </a:extLst>
          </p:cNvPr>
          <p:cNvGrpSpPr/>
          <p:nvPr userDrawn="1"/>
        </p:nvGrpSpPr>
        <p:grpSpPr>
          <a:xfrm>
            <a:off x="9662260" y="818784"/>
            <a:ext cx="2529740" cy="6039216"/>
            <a:chOff x="9662260" y="818784"/>
            <a:chExt cx="2529740" cy="6039216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F29E788A-C660-B84C-99A5-D234AA41381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662260" y="1471202"/>
              <a:ext cx="2529740" cy="5386798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DFD590AF-386B-9048-ABEA-59B6BE9DA72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539851" y="4300794"/>
              <a:ext cx="1652148" cy="2095226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E2756107-63E2-5F45-8CC3-D5261B2411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585276">
              <a:off x="10888776" y="3404437"/>
              <a:ext cx="841085" cy="888470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0BBAF86D-A33D-1F45-96FF-45390C30D2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39843" y="4683251"/>
              <a:ext cx="608076" cy="626643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48104F42-09E4-4B40-858C-D0F13E205A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9848158">
              <a:off x="10621861" y="5789703"/>
              <a:ext cx="593846" cy="634660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2EBF489-D968-EB46-B15F-78B5BB5FD92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38854"/>
            <a:stretch/>
          </p:blipFill>
          <p:spPr>
            <a:xfrm>
              <a:off x="10588564" y="818784"/>
              <a:ext cx="1603435" cy="1703758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29B2BDF-CCF7-1348-A3D5-D71BE6DC81B3}"/>
              </a:ext>
            </a:extLst>
          </p:cNvPr>
          <p:cNvGrpSpPr/>
          <p:nvPr userDrawn="1"/>
        </p:nvGrpSpPr>
        <p:grpSpPr>
          <a:xfrm>
            <a:off x="304800" y="0"/>
            <a:ext cx="2427681" cy="1044934"/>
            <a:chOff x="0" y="0"/>
            <a:chExt cx="2447693" cy="1053548"/>
          </a:xfrm>
        </p:grpSpPr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5AC29362-88F4-1D4E-981B-656DAC0CCDA0}"/>
                </a:ext>
              </a:extLst>
            </p:cNvPr>
            <p:cNvSpPr/>
            <p:nvPr userDrawn="1"/>
          </p:nvSpPr>
          <p:spPr bwMode="auto">
            <a:xfrm>
              <a:off x="0" y="0"/>
              <a:ext cx="2447693" cy="1053548"/>
            </a:xfrm>
            <a:prstGeom prst="parallelogram">
              <a:avLst>
                <a:gd name="adj" fmla="val 0"/>
              </a:avLst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222222"/>
                  </a:solidFill>
                </a:rPr>
                <a:t>               </a:t>
              </a: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3FDEE4BE-E092-CA4F-AF35-8DF125AB25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5820" y="154984"/>
              <a:ext cx="2178058" cy="756021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29B0B5C-E093-DA4B-806C-77D92FB04B00}"/>
              </a:ext>
            </a:extLst>
          </p:cNvPr>
          <p:cNvGrpSpPr/>
          <p:nvPr userDrawn="1"/>
        </p:nvGrpSpPr>
        <p:grpSpPr>
          <a:xfrm>
            <a:off x="283193" y="5970590"/>
            <a:ext cx="5053203" cy="441233"/>
            <a:chOff x="5155556" y="6168462"/>
            <a:chExt cx="5053203" cy="441233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E3D34E8-07DE-DB49-893D-0283BBF248E0}"/>
                </a:ext>
              </a:extLst>
            </p:cNvPr>
            <p:cNvSpPr txBox="1"/>
            <p:nvPr userDrawn="1"/>
          </p:nvSpPr>
          <p:spPr>
            <a:xfrm>
              <a:off x="5656050" y="6168462"/>
              <a:ext cx="4552709" cy="441233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pPr defTabSz="457200"/>
              <a:r>
                <a:rPr lang="en-US" sz="2000" dirty="0">
                  <a:solidFill>
                    <a:srgbClr val="222222"/>
                  </a:solidFill>
                </a:rPr>
                <a:t>The world leader in serving science</a:t>
              </a:r>
            </a:p>
          </p:txBody>
        </p:sp>
        <p:sp>
          <p:nvSpPr>
            <p:cNvPr id="36" name="Parallelogram 35">
              <a:extLst>
                <a:ext uri="{FF2B5EF4-FFF2-40B4-BE49-F238E27FC236}">
                  <a16:creationId xmlns:a16="http://schemas.microsoft.com/office/drawing/2014/main" id="{BC757F20-58AC-5B4E-ACFF-20D22B6D507B}"/>
                </a:ext>
              </a:extLst>
            </p:cNvPr>
            <p:cNvSpPr/>
            <p:nvPr userDrawn="1"/>
          </p:nvSpPr>
          <p:spPr bwMode="auto">
            <a:xfrm>
              <a:off x="5155556" y="6302295"/>
              <a:ext cx="310510" cy="188737"/>
            </a:xfrm>
            <a:prstGeom prst="parallelogram">
              <a:avLst>
                <a:gd name="adj" fmla="val 31844"/>
              </a:avLst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222222"/>
                  </a:solidFill>
                </a:rPr>
                <a:t>               </a:t>
              </a:r>
            </a:p>
          </p:txBody>
        </p:sp>
      </p:grpSp>
      <p:sp>
        <p:nvSpPr>
          <p:cNvPr id="45" name="Footer Placeholder 1">
            <a:extLst>
              <a:ext uri="{FF2B5EF4-FFF2-40B4-BE49-F238E27FC236}">
                <a16:creationId xmlns:a16="http://schemas.microsoft.com/office/drawing/2014/main" id="{F96EC45B-102C-174F-9F23-FF784CDB7AB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04800" y="6553200"/>
            <a:ext cx="3657600" cy="304799"/>
          </a:xfrm>
        </p:spPr>
        <p:txBody>
          <a:bodyPr/>
          <a:lstStyle/>
          <a:p>
            <a:r>
              <a:rPr dirty="0">
                <a:solidFill>
                  <a:srgbClr val="545859"/>
                </a:solidFill>
              </a:rPr>
              <a:t>Proprietary &amp; confidential | globalbrand@thermofisher.com | 2020-01-01</a:t>
            </a:r>
          </a:p>
        </p:txBody>
      </p:sp>
      <p:sp>
        <p:nvSpPr>
          <p:cNvPr id="46" name="Slide Number Placeholder 2">
            <a:extLst>
              <a:ext uri="{FF2B5EF4-FFF2-40B4-BE49-F238E27FC236}">
                <a16:creationId xmlns:a16="http://schemas.microsoft.com/office/drawing/2014/main" id="{8D006509-7DB4-6541-835F-3B6972AE0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6553200"/>
            <a:ext cx="304799" cy="304799"/>
          </a:xfrm>
        </p:spPr>
        <p:txBody>
          <a:bodyPr/>
          <a:lstStyle/>
          <a:p>
            <a:fld id="{89006F1E-66CD-4A4B-9370-B4A3080F0E6C}" type="slidenum">
              <a:rPr lang="en-US" smtClean="0">
                <a:solidFill>
                  <a:srgbClr val="545859"/>
                </a:solidFill>
              </a:rPr>
              <a:pPr/>
              <a:t>‹#›</a:t>
            </a:fld>
            <a:endParaRPr lang="en-US" dirty="0">
              <a:solidFill>
                <a:srgbClr val="545859"/>
              </a:solidFill>
            </a:endParaRP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108EBC16-514C-7740-843A-F5174EAA96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3903896"/>
            <a:ext cx="7619999" cy="308120"/>
          </a:xfrm>
          <a:prstGeom prst="rect">
            <a:avLst/>
          </a:prstGeom>
        </p:spPr>
        <p:txBody>
          <a:bodyPr lIns="0" tIns="0" rIns="0" bIns="0" anchor="b"/>
          <a:lstStyle>
            <a:lvl1pPr>
              <a:spcBef>
                <a:spcPts val="0"/>
              </a:spcBef>
              <a:spcAft>
                <a:spcPts val="0"/>
              </a:spcAft>
              <a:buFontTx/>
              <a:buNone/>
              <a:defRPr sz="1600" b="0" baseline="0">
                <a:solidFill>
                  <a:schemeClr val="tx2"/>
                </a:solidFill>
              </a:defRPr>
            </a:lvl1pPr>
            <a:lvl2pPr marL="114300" indent="4763">
              <a:spcAft>
                <a:spcPts val="0"/>
              </a:spcAft>
              <a:buFontTx/>
              <a:buNone/>
              <a:defRPr sz="1400" i="1" baseline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Presenter name [16pt Arial] </a:t>
            </a:r>
          </a:p>
        </p:txBody>
      </p:sp>
      <p:sp>
        <p:nvSpPr>
          <p:cNvPr id="38" name="Title 16">
            <a:extLst>
              <a:ext uri="{FF2B5EF4-FFF2-40B4-BE49-F238E27FC236}">
                <a16:creationId xmlns:a16="http://schemas.microsoft.com/office/drawing/2014/main" id="{124A4A7F-4904-4645-AEF7-28AEBD45D1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1" y="1726100"/>
            <a:ext cx="7619999" cy="2071868"/>
          </a:xfrm>
          <a:prstGeom prst="rect">
            <a:avLst/>
          </a:prstGeom>
          <a:noFill/>
        </p:spPr>
        <p:txBody>
          <a:bodyPr wrap="square" lIns="0" tIns="0" rIns="0" bIns="0" anchor="b">
            <a:noAutofit/>
          </a:bodyPr>
          <a:lstStyle>
            <a:lvl1pPr>
              <a:lnSpc>
                <a:spcPct val="110000"/>
              </a:lnSpc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Title [28pt Arial Bold] </a:t>
            </a:r>
          </a:p>
        </p:txBody>
      </p:sp>
      <p:sp>
        <p:nvSpPr>
          <p:cNvPr id="39" name="Text Placeholder 15">
            <a:extLst>
              <a:ext uri="{FF2B5EF4-FFF2-40B4-BE49-F238E27FC236}">
                <a16:creationId xmlns:a16="http://schemas.microsoft.com/office/drawing/2014/main" id="{0DF0839E-0C0A-8E4B-9B47-CC686D2395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4255834"/>
            <a:ext cx="7619999" cy="1097215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179388" marR="0" indent="-179388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Tx/>
              <a:buNone/>
              <a:tabLst/>
              <a:defRPr sz="1400" b="0" baseline="0">
                <a:solidFill>
                  <a:schemeClr val="tx1"/>
                </a:solidFill>
              </a:defRPr>
            </a:lvl1pPr>
            <a:lvl2pPr marL="114300" indent="4763">
              <a:spcAft>
                <a:spcPts val="0"/>
              </a:spcAft>
              <a:buFontTx/>
              <a:buNone/>
              <a:defRPr sz="1400" i="1" baseline="0">
                <a:solidFill>
                  <a:schemeClr val="tx1"/>
                </a:solidFill>
              </a:defRPr>
            </a:lvl2pPr>
          </a:lstStyle>
          <a:p>
            <a:pPr marL="411480" marR="0" lvl="0" indent="-41148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Tx/>
              <a:buNone/>
              <a:tabLst/>
              <a:defRPr/>
            </a:pPr>
            <a:r>
              <a:rPr lang="en-US"/>
              <a:t>Presenter Title [14pt Arial]</a:t>
            </a:r>
            <a:br>
              <a:rPr lang="en-US"/>
            </a:br>
            <a:r>
              <a:rPr lang="en-US"/>
              <a:t>Date [14pt Arial] </a:t>
            </a:r>
          </a:p>
        </p:txBody>
      </p:sp>
    </p:spTree>
    <p:extLst>
      <p:ext uri="{BB962C8B-B14F-4D97-AF65-F5344CB8AC3E}">
        <p14:creationId xmlns:p14="http://schemas.microsoft.com/office/powerpoint/2010/main" val="3518165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gradFill flip="none" rotWithShape="1">
          <a:gsLst>
            <a:gs pos="0">
              <a:schemeClr val="bg1"/>
            </a:gs>
            <a:gs pos="45000">
              <a:schemeClr val="bg1"/>
            </a:gs>
            <a:gs pos="100000">
              <a:schemeClr val="bg2"/>
            </a:gs>
          </a:gsLst>
          <a:lin ang="108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42EC3-BB61-5A42-8BF1-1D2972BB0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11">
            <a:extLst>
              <a:ext uri="{FF2B5EF4-FFF2-40B4-BE49-F238E27FC236}">
                <a16:creationId xmlns:a16="http://schemas.microsoft.com/office/drawing/2014/main" id="{0D25D28A-A5EB-C240-A997-149159566C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" y="6553200"/>
            <a:ext cx="304799" cy="304799"/>
          </a:xfrm>
        </p:spPr>
        <p:txBody>
          <a:bodyPr lIns="0" tIns="0" rIns="0" bIns="0"/>
          <a:lstStyle/>
          <a:p>
            <a:fld id="{89006F1E-66CD-4A4B-9370-B4A3080F0E6C}" type="slidenum">
              <a:rPr lang="en-US" smtClean="0">
                <a:solidFill>
                  <a:srgbClr val="545859"/>
                </a:solidFill>
              </a:rPr>
              <a:pPr/>
              <a:t>‹#›</a:t>
            </a:fld>
            <a:endParaRPr lang="en-US" dirty="0">
              <a:solidFill>
                <a:srgbClr val="545859"/>
              </a:solidFill>
            </a:endParaRPr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EF39BEC2-E111-4A4B-836F-3D840152458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04799" y="6553201"/>
            <a:ext cx="3657601" cy="304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dirty="0">
                <a:solidFill>
                  <a:srgbClr val="545859"/>
                </a:solidFill>
                <a:ea typeface="MS PGothic" panose="020B0600070205080204" pitchFamily="34" charset="-128"/>
              </a:rPr>
              <a:t>Proprietary &amp; confidential | globalbrand@thermofisher.com | 2020-01-01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A4CF7CB-ACF9-2E40-8360-1F09EA0AC0A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0226" y="893063"/>
            <a:ext cx="11591547" cy="38100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</a:t>
            </a:r>
            <a:r>
              <a:rPr lang="en-US" err="1"/>
              <a:t>subheader</a:t>
            </a:r>
            <a:endParaRPr lang="en-US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EE5F834C-5A08-DA4E-82E7-AC5A7A2CC7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797" y="6055756"/>
            <a:ext cx="11582401" cy="48920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100"/>
              </a:spcBef>
              <a:buNone/>
              <a:defRPr sz="10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Source notes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FD7366D-1388-3D45-9C8A-11D05A5A431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00038" y="1481327"/>
            <a:ext cx="11587162" cy="45749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249912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gradFill flip="none" rotWithShape="1">
          <a:gsLst>
            <a:gs pos="0">
              <a:schemeClr val="bg1"/>
            </a:gs>
            <a:gs pos="45000">
              <a:schemeClr val="bg1"/>
            </a:gs>
            <a:gs pos="100000">
              <a:schemeClr val="bg2"/>
            </a:gs>
          </a:gsLst>
          <a:lin ang="108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42EC3-BB61-5A42-8BF1-1D2972BB0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11">
            <a:extLst>
              <a:ext uri="{FF2B5EF4-FFF2-40B4-BE49-F238E27FC236}">
                <a16:creationId xmlns:a16="http://schemas.microsoft.com/office/drawing/2014/main" id="{0D25D28A-A5EB-C240-A997-149159566C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" y="6553200"/>
            <a:ext cx="304799" cy="304799"/>
          </a:xfrm>
        </p:spPr>
        <p:txBody>
          <a:bodyPr lIns="0" tIns="0" rIns="0" bIns="0"/>
          <a:lstStyle/>
          <a:p>
            <a:fld id="{89006F1E-66CD-4A4B-9370-B4A3080F0E6C}" type="slidenum">
              <a:rPr lang="en-US" smtClean="0">
                <a:solidFill>
                  <a:srgbClr val="545859"/>
                </a:solidFill>
              </a:rPr>
              <a:pPr/>
              <a:t>‹#›</a:t>
            </a:fld>
            <a:endParaRPr lang="en-US" dirty="0">
              <a:solidFill>
                <a:srgbClr val="545859"/>
              </a:solidFill>
            </a:endParaRPr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EF39BEC2-E111-4A4B-836F-3D840152458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04799" y="6553201"/>
            <a:ext cx="3657601" cy="304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dirty="0">
                <a:solidFill>
                  <a:srgbClr val="545859"/>
                </a:solidFill>
                <a:ea typeface="MS PGothic" panose="020B0600070205080204" pitchFamily="34" charset="-128"/>
              </a:rPr>
              <a:t>Proprietary &amp; confidential | globalbrand@thermofisher.com | 2020-01-01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A4CF7CB-ACF9-2E40-8360-1F09EA0AC0A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0226" y="893063"/>
            <a:ext cx="11591547" cy="38100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</a:t>
            </a:r>
            <a:r>
              <a:rPr lang="en-US" err="1"/>
              <a:t>subheader</a:t>
            </a:r>
            <a:endParaRPr lang="en-US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EE5F834C-5A08-DA4E-82E7-AC5A7A2CC7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797" y="6055756"/>
            <a:ext cx="11582401" cy="48920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100"/>
              </a:spcBef>
              <a:buNone/>
              <a:defRPr sz="10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Source notes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FD7366D-1388-3D45-9C8A-11D05A5A431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00038" y="1481327"/>
            <a:ext cx="11587162" cy="45749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568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45D5D-0A17-4704-AC14-E236B8C84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6E078-C82F-497C-A0C8-50BBA0B752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513E16-0EF4-4CF6-9B1B-8F036B00B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E6291-269F-4017-8EF3-5876289F47E8}" type="datetimeFigureOut">
              <a:rPr lang="en-US" smtClean="0"/>
              <a:t>3/31/21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2326B3-3FC3-4AF9-BB29-092FB225C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271EDF-8AF7-4396-AED2-679902F63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3D4CB-B0FD-47F7-BD03-A2F41CD63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121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000F1-E7BE-480D-8FA1-22C4E81A7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A85AEA-D145-4BFC-A001-48CC52997F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9D5716-6110-489F-8770-FE5A20CB3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E6291-269F-4017-8EF3-5876289F47E8}" type="datetimeFigureOut">
              <a:rPr lang="en-US" smtClean="0"/>
              <a:t>3/31/21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BF841E-AFAF-4213-9325-19F9B9CBA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FAF83B-EC5E-4C1B-A09F-53AEA04F5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3D4CB-B0FD-47F7-BD03-A2F41CD63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347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36DB5-D9B5-45A4-827B-147A00871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61C6FA-CB1B-4844-9762-AA1813A76D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E7235F-AD27-45E4-AEE1-C0FF028483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29869F-3CE4-4382-A2E1-32453CA45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E6291-269F-4017-8EF3-5876289F47E8}" type="datetimeFigureOut">
              <a:rPr lang="en-US" smtClean="0"/>
              <a:t>3/31/21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8C1231-C522-48AE-8BE2-6E4B7EFD8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7896FE-83CB-40A0-8118-9CA13F89E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3D4CB-B0FD-47F7-BD03-A2F41CD63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205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2977D-23A9-4896-A375-0B6F9CD2C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E1C793-23E2-4FF5-BAF6-9903DBB11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ECD011-E09F-4315-8433-F2BA90B4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4A5A92-FE3C-40C2-8184-C984396650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580D5E-1B46-4135-9B15-5997089E1B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032408-E244-41F9-81A9-64246E8B0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E6291-269F-4017-8EF3-5876289F47E8}" type="datetimeFigureOut">
              <a:rPr lang="en-US" smtClean="0"/>
              <a:t>3/31/21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82FAA3-9CB6-4952-8136-68D47D259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0B73CF-004E-4FBE-963D-6F55BE8B2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3D4CB-B0FD-47F7-BD03-A2F41CD63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966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D51FB-5945-46A0-953E-3A39D2D64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82D69A-DF76-45B4-BB46-239B01B6A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E6291-269F-4017-8EF3-5876289F47E8}" type="datetimeFigureOut">
              <a:rPr lang="en-US" smtClean="0"/>
              <a:t>3/31/21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A76ECF-D5BF-4BC2-95DC-1B7FB18A7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268F7C-86E4-4733-AE91-74F096ACA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3D4CB-B0FD-47F7-BD03-A2F41CD63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030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2EFC07-23DE-42DC-8898-3D23F50E7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E6291-269F-4017-8EF3-5876289F47E8}" type="datetimeFigureOut">
              <a:rPr lang="en-US" smtClean="0"/>
              <a:t>3/31/21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A54AAF-0D39-41F9-A739-48D8AC24C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C40F39-43DB-40AC-88DF-DB040AB0E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3D4CB-B0FD-47F7-BD03-A2F41CD63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751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1EA9E-4C45-48CD-A3CF-0FB168D8E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47143C-61A4-4C82-ADEE-1E2278CF0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AA36CA-F425-4C5C-AFFF-9B219B7336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842C94-03AE-4EB3-87EB-CAC01785F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E6291-269F-4017-8EF3-5876289F47E8}" type="datetimeFigureOut">
              <a:rPr lang="en-US" smtClean="0"/>
              <a:t>3/31/21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7E987A-F033-418F-9EB9-667BA7F2C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487739-01F6-45D6-82FC-DF5FB96CB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3D4CB-B0FD-47F7-BD03-A2F41CD63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218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848C7-1670-4C6A-BF8B-43C9FA757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521C3B-DF11-4406-8A51-8996E30F37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6FF02A-950E-465C-B541-59A1CC389E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7390D5-5DF1-4B28-BE8D-06C5E81E7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E6291-269F-4017-8EF3-5876289F47E8}" type="datetimeFigureOut">
              <a:rPr lang="en-US" smtClean="0"/>
              <a:t>3/31/21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411D92-FB45-4F82-8C06-5394EAC85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2BA03E-0BA3-4704-A3B3-92946D329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3D4CB-B0FD-47F7-BD03-A2F41CD63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66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85F8B1-6EAD-4065-BDCA-6425F4F2B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ED54BC-2A8C-4CFF-BFFD-2C7C988C1A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C74132-4BCF-4F0B-BFB4-EB24C07F58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E6291-269F-4017-8EF3-5876289F47E8}" type="datetimeFigureOut">
              <a:rPr lang="en-US" smtClean="0"/>
              <a:t>3/31/21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9F61B8-BA3E-4781-90C4-A20219587E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DF4328-7F84-4677-9714-D5A04CFDBD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3D4CB-B0FD-47F7-BD03-A2F41CD63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660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jpeg"/><Relationship Id="rId2" Type="http://schemas.openxmlformats.org/officeDocument/2006/relationships/image" Target="../media/image8.png"/><Relationship Id="rId16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19" Type="http://schemas.openxmlformats.org/officeDocument/2006/relationships/image" Target="../media/image25.emf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8.emf"/><Relationship Id="rId7" Type="http://schemas.openxmlformats.org/officeDocument/2006/relationships/diagramColors" Target="../diagrams/colors1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7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272CB9A-11DA-403F-8A2C-8ACABB9E55E3}"/>
              </a:ext>
            </a:extLst>
          </p:cNvPr>
          <p:cNvCxnSpPr/>
          <p:nvPr/>
        </p:nvCxnSpPr>
        <p:spPr>
          <a:xfrm>
            <a:off x="6175088" y="3995319"/>
            <a:ext cx="225287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67E87360-F24A-47BA-928F-2F0179FA8620}"/>
              </a:ext>
            </a:extLst>
          </p:cNvPr>
          <p:cNvCxnSpPr/>
          <p:nvPr/>
        </p:nvCxnSpPr>
        <p:spPr>
          <a:xfrm>
            <a:off x="8413015" y="3995319"/>
            <a:ext cx="225287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8346D99-21A2-4F27-AB30-6BF25A60C3AC}"/>
              </a:ext>
            </a:extLst>
          </p:cNvPr>
          <p:cNvCxnSpPr>
            <a:cxnSpLocks/>
          </p:cNvCxnSpPr>
          <p:nvPr/>
        </p:nvCxnSpPr>
        <p:spPr>
          <a:xfrm>
            <a:off x="10665885" y="3995319"/>
            <a:ext cx="1538514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92DD698-41EA-44B3-A338-53428D7D5050}"/>
              </a:ext>
            </a:extLst>
          </p:cNvPr>
          <p:cNvCxnSpPr/>
          <p:nvPr/>
        </p:nvCxnSpPr>
        <p:spPr>
          <a:xfrm>
            <a:off x="3911339" y="3995319"/>
            <a:ext cx="225287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141C71E-E08E-4C35-AF33-12A46FFB4E28}"/>
              </a:ext>
            </a:extLst>
          </p:cNvPr>
          <p:cNvCxnSpPr/>
          <p:nvPr/>
        </p:nvCxnSpPr>
        <p:spPr>
          <a:xfrm>
            <a:off x="1657906" y="3995319"/>
            <a:ext cx="225287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rc 10">
            <a:extLst>
              <a:ext uri="{FF2B5EF4-FFF2-40B4-BE49-F238E27FC236}">
                <a16:creationId xmlns:a16="http://schemas.microsoft.com/office/drawing/2014/main" id="{AF54DAFC-72BF-4C18-B451-30110FC8EBCC}"/>
              </a:ext>
            </a:extLst>
          </p:cNvPr>
          <p:cNvSpPr/>
          <p:nvPr/>
        </p:nvSpPr>
        <p:spPr>
          <a:xfrm>
            <a:off x="1150597" y="3535738"/>
            <a:ext cx="919162" cy="919162"/>
          </a:xfrm>
          <a:prstGeom prst="arc">
            <a:avLst>
              <a:gd name="adj1" fmla="val 5420354"/>
              <a:gd name="adj2" fmla="val 10853341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B54977-33F8-4105-824C-3D0C493D5B00}"/>
              </a:ext>
            </a:extLst>
          </p:cNvPr>
          <p:cNvCxnSpPr>
            <a:cxnSpLocks/>
          </p:cNvCxnSpPr>
          <p:nvPr/>
        </p:nvCxnSpPr>
        <p:spPr>
          <a:xfrm>
            <a:off x="0" y="3995319"/>
            <a:ext cx="1538514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BADB8234-7655-4312-99D5-ACC91B4B894B}"/>
              </a:ext>
            </a:extLst>
          </p:cNvPr>
          <p:cNvSpPr/>
          <p:nvPr/>
        </p:nvSpPr>
        <p:spPr>
          <a:xfrm>
            <a:off x="1514928" y="3900069"/>
            <a:ext cx="190500" cy="190500"/>
          </a:xfrm>
          <a:prstGeom prst="ellipse">
            <a:avLst/>
          </a:prstGeom>
          <a:solidFill>
            <a:srgbClr val="3B23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ircle: Hollow 8">
            <a:extLst>
              <a:ext uri="{FF2B5EF4-FFF2-40B4-BE49-F238E27FC236}">
                <a16:creationId xmlns:a16="http://schemas.microsoft.com/office/drawing/2014/main" id="{868629C6-9D56-44C4-A90C-D16F2E7AA94B}"/>
              </a:ext>
            </a:extLst>
          </p:cNvPr>
          <p:cNvSpPr/>
          <p:nvPr/>
        </p:nvSpPr>
        <p:spPr>
          <a:xfrm>
            <a:off x="1395865" y="3781006"/>
            <a:ext cx="428626" cy="428626"/>
          </a:xfrm>
          <a:prstGeom prst="donut">
            <a:avLst>
              <a:gd name="adj" fmla="val 5281"/>
            </a:avLst>
          </a:prstGeom>
          <a:solidFill>
            <a:srgbClr val="3B23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1E0E5245-3E9D-45CB-A2A2-78E37536928E}"/>
              </a:ext>
            </a:extLst>
          </p:cNvPr>
          <p:cNvSpPr/>
          <p:nvPr/>
        </p:nvSpPr>
        <p:spPr>
          <a:xfrm>
            <a:off x="1262993" y="3648134"/>
            <a:ext cx="694370" cy="694370"/>
          </a:xfrm>
          <a:prstGeom prst="donut">
            <a:avLst>
              <a:gd name="adj" fmla="val 287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B8353AA-1A28-4FAD-AF44-130B899BAAE4}"/>
              </a:ext>
            </a:extLst>
          </p:cNvPr>
          <p:cNvCxnSpPr>
            <a:cxnSpLocks/>
          </p:cNvCxnSpPr>
          <p:nvPr/>
        </p:nvCxnSpPr>
        <p:spPr>
          <a:xfrm flipV="1">
            <a:off x="1610179" y="4342505"/>
            <a:ext cx="0" cy="1033387"/>
          </a:xfrm>
          <a:prstGeom prst="line">
            <a:avLst/>
          </a:prstGeom>
          <a:ln w="19050">
            <a:solidFill>
              <a:srgbClr val="3B23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36B49B4F-63E8-4430-9059-553CBCA3AB43}"/>
              </a:ext>
            </a:extLst>
          </p:cNvPr>
          <p:cNvSpPr/>
          <p:nvPr/>
        </p:nvSpPr>
        <p:spPr>
          <a:xfrm>
            <a:off x="1548058" y="5350759"/>
            <a:ext cx="124240" cy="124240"/>
          </a:xfrm>
          <a:prstGeom prst="ellipse">
            <a:avLst/>
          </a:prstGeom>
          <a:solidFill>
            <a:srgbClr val="3B235C"/>
          </a:solidFill>
          <a:ln>
            <a:solidFill>
              <a:srgbClr val="3B23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59B938-7387-4E6C-B81C-CA1B61488588}"/>
              </a:ext>
            </a:extLst>
          </p:cNvPr>
          <p:cNvSpPr txBox="1"/>
          <p:nvPr/>
        </p:nvSpPr>
        <p:spPr>
          <a:xfrm>
            <a:off x="852485" y="2961830"/>
            <a:ext cx="1515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3B235C"/>
                </a:solidFill>
                <a:latin typeface="Museo Slab 700" panose="02000000000000000000" pitchFamily="2" charset="77"/>
              </a:rPr>
              <a:t>1967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623F98E-5FFF-4701-A99F-87B202C66033}"/>
              </a:ext>
            </a:extLst>
          </p:cNvPr>
          <p:cNvSpPr txBox="1"/>
          <p:nvPr/>
        </p:nvSpPr>
        <p:spPr>
          <a:xfrm>
            <a:off x="547906" y="5602985"/>
            <a:ext cx="3201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7A746A"/>
                </a:solidFill>
                <a:latin typeface="Avenir Next Medium" panose="020B0503020202020204" pitchFamily="34" charset="0"/>
              </a:rPr>
              <a:t>East Carolina College becomes East Carolina University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7A746A"/>
                </a:solidFill>
                <a:latin typeface="Avenir Next Medium" panose="020B0503020202020204" pitchFamily="34" charset="0"/>
              </a:rPr>
              <a:t>100 new faculty</a:t>
            </a: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B54B9C7B-4DA7-40E1-B723-68758EB971FE}"/>
              </a:ext>
            </a:extLst>
          </p:cNvPr>
          <p:cNvSpPr/>
          <p:nvPr/>
        </p:nvSpPr>
        <p:spPr>
          <a:xfrm rot="5400000">
            <a:off x="3389075" y="3535738"/>
            <a:ext cx="919162" cy="919162"/>
          </a:xfrm>
          <a:prstGeom prst="arc">
            <a:avLst>
              <a:gd name="adj1" fmla="val 5420354"/>
              <a:gd name="adj2" fmla="val 10853341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37A3CB3-AA60-41C6-B92B-B84EC0A87E61}"/>
              </a:ext>
            </a:extLst>
          </p:cNvPr>
          <p:cNvSpPr/>
          <p:nvPr/>
        </p:nvSpPr>
        <p:spPr>
          <a:xfrm>
            <a:off x="3753406" y="3900069"/>
            <a:ext cx="190500" cy="190500"/>
          </a:xfrm>
          <a:prstGeom prst="ellipse">
            <a:avLst/>
          </a:prstGeom>
          <a:solidFill>
            <a:srgbClr val="EBB135"/>
          </a:solidFill>
          <a:ln>
            <a:solidFill>
              <a:srgbClr val="EBB1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ircle: Hollow 20">
            <a:extLst>
              <a:ext uri="{FF2B5EF4-FFF2-40B4-BE49-F238E27FC236}">
                <a16:creationId xmlns:a16="http://schemas.microsoft.com/office/drawing/2014/main" id="{5AB77009-91CD-4089-A339-205E1FD860BA}"/>
              </a:ext>
            </a:extLst>
          </p:cNvPr>
          <p:cNvSpPr/>
          <p:nvPr/>
        </p:nvSpPr>
        <p:spPr>
          <a:xfrm>
            <a:off x="3634343" y="3781006"/>
            <a:ext cx="428626" cy="428626"/>
          </a:xfrm>
          <a:prstGeom prst="donut">
            <a:avLst>
              <a:gd name="adj" fmla="val 5281"/>
            </a:avLst>
          </a:prstGeom>
          <a:solidFill>
            <a:srgbClr val="EBB1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Circle: Hollow 21">
            <a:extLst>
              <a:ext uri="{FF2B5EF4-FFF2-40B4-BE49-F238E27FC236}">
                <a16:creationId xmlns:a16="http://schemas.microsoft.com/office/drawing/2014/main" id="{EB4F978A-6973-4038-9D44-C992F6903D28}"/>
              </a:ext>
            </a:extLst>
          </p:cNvPr>
          <p:cNvSpPr/>
          <p:nvPr/>
        </p:nvSpPr>
        <p:spPr>
          <a:xfrm>
            <a:off x="3501471" y="3648134"/>
            <a:ext cx="694370" cy="694370"/>
          </a:xfrm>
          <a:prstGeom prst="donut">
            <a:avLst>
              <a:gd name="adj" fmla="val 287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982AF7D-7FF0-494C-891D-C601C69FAD64}"/>
              </a:ext>
            </a:extLst>
          </p:cNvPr>
          <p:cNvCxnSpPr>
            <a:cxnSpLocks/>
          </p:cNvCxnSpPr>
          <p:nvPr/>
        </p:nvCxnSpPr>
        <p:spPr>
          <a:xfrm flipH="1" flipV="1">
            <a:off x="3848655" y="2906676"/>
            <a:ext cx="2" cy="741459"/>
          </a:xfrm>
          <a:prstGeom prst="line">
            <a:avLst/>
          </a:prstGeom>
          <a:ln w="19050">
            <a:solidFill>
              <a:srgbClr val="EBB1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D26033AC-E99E-4309-BD9B-47A98BA0DEA7}"/>
              </a:ext>
            </a:extLst>
          </p:cNvPr>
          <p:cNvSpPr/>
          <p:nvPr/>
        </p:nvSpPr>
        <p:spPr>
          <a:xfrm>
            <a:off x="3786536" y="2785727"/>
            <a:ext cx="124240" cy="124240"/>
          </a:xfrm>
          <a:prstGeom prst="ellipse">
            <a:avLst/>
          </a:prstGeom>
          <a:solidFill>
            <a:srgbClr val="EBB1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297ECE7-7E0E-48D0-9C27-6FB0E3DB79DD}"/>
              </a:ext>
            </a:extLst>
          </p:cNvPr>
          <p:cNvSpPr txBox="1"/>
          <p:nvPr/>
        </p:nvSpPr>
        <p:spPr>
          <a:xfrm>
            <a:off x="3090963" y="4382611"/>
            <a:ext cx="1515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4"/>
                </a:solidFill>
                <a:latin typeface="Museo Slab 700" panose="02000000000000000000" pitchFamily="2" charset="77"/>
              </a:rPr>
              <a:t>1970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DEA27D8-0CF3-496D-AD7D-2076231DE52C}"/>
              </a:ext>
            </a:extLst>
          </p:cNvPr>
          <p:cNvSpPr txBox="1"/>
          <p:nvPr/>
        </p:nvSpPr>
        <p:spPr>
          <a:xfrm>
            <a:off x="2244104" y="893186"/>
            <a:ext cx="30096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7A746A"/>
                </a:solidFill>
                <a:latin typeface="Avenir Next Medium" panose="020B0503020202020204" pitchFamily="34" charset="0"/>
              </a:rPr>
              <a:t>Burroughs </a:t>
            </a:r>
            <a:r>
              <a:rPr lang="en-US" sz="1200" dirty="0" err="1">
                <a:solidFill>
                  <a:srgbClr val="7A746A"/>
                </a:solidFill>
                <a:latin typeface="Avenir Next Medium" panose="020B0503020202020204" pitchFamily="34" charset="0"/>
              </a:rPr>
              <a:t>Wellcome</a:t>
            </a:r>
            <a:r>
              <a:rPr lang="en-US" sz="1200" dirty="0">
                <a:solidFill>
                  <a:srgbClr val="7A746A"/>
                </a:solidFill>
                <a:latin typeface="Avenir Next Medium" panose="020B0503020202020204" pitchFamily="34" charset="0"/>
              </a:rPr>
              <a:t> opens $10M, 600 employee pharmaceutical plant in Greenville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7A746A"/>
                </a:solidFill>
                <a:latin typeface="Avenir Next Medium" panose="020B0503020202020204" pitchFamily="34" charset="0"/>
              </a:rPr>
              <a:t>150 families relocate from Tuckahoe, 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7A746A"/>
                </a:solidFill>
                <a:latin typeface="Avenir Next Medium" panose="020B0503020202020204" pitchFamily="34" charset="0"/>
              </a:rPr>
              <a:t>ECU enrollment exceeds 10,000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7A746A"/>
                </a:solidFill>
                <a:latin typeface="Avenir Next Medium" panose="020B0503020202020204" pitchFamily="34" charset="0"/>
              </a:rPr>
              <a:t>School of Industry and Technology is organized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7A746A"/>
                </a:solidFill>
                <a:latin typeface="Avenir Next Medium" panose="020B0503020202020204" pitchFamily="34" charset="0"/>
              </a:rPr>
              <a:t>Pitt County approves a $9M bond for new 350-bed hospital</a:t>
            </a:r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A2636062-43D3-463C-B6BD-741D547DE965}"/>
              </a:ext>
            </a:extLst>
          </p:cNvPr>
          <p:cNvSpPr/>
          <p:nvPr/>
        </p:nvSpPr>
        <p:spPr>
          <a:xfrm>
            <a:off x="5642508" y="3535738"/>
            <a:ext cx="919162" cy="919162"/>
          </a:xfrm>
          <a:prstGeom prst="arc">
            <a:avLst>
              <a:gd name="adj1" fmla="val 5420354"/>
              <a:gd name="adj2" fmla="val 10853341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DCB9A2B-6699-4804-99AE-7A924FDA4340}"/>
              </a:ext>
            </a:extLst>
          </p:cNvPr>
          <p:cNvSpPr/>
          <p:nvPr/>
        </p:nvSpPr>
        <p:spPr>
          <a:xfrm>
            <a:off x="6006839" y="3900069"/>
            <a:ext cx="190500" cy="190500"/>
          </a:xfrm>
          <a:prstGeom prst="ellipse">
            <a:avLst/>
          </a:prstGeom>
          <a:solidFill>
            <a:srgbClr val="6930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ircle: Hollow 29">
            <a:extLst>
              <a:ext uri="{FF2B5EF4-FFF2-40B4-BE49-F238E27FC236}">
                <a16:creationId xmlns:a16="http://schemas.microsoft.com/office/drawing/2014/main" id="{3A6CDF07-EF0B-4379-8FBF-3718BD896047}"/>
              </a:ext>
            </a:extLst>
          </p:cNvPr>
          <p:cNvSpPr/>
          <p:nvPr/>
        </p:nvSpPr>
        <p:spPr>
          <a:xfrm>
            <a:off x="5887776" y="3781006"/>
            <a:ext cx="428626" cy="428626"/>
          </a:xfrm>
          <a:prstGeom prst="donut">
            <a:avLst>
              <a:gd name="adj" fmla="val 5281"/>
            </a:avLst>
          </a:prstGeom>
          <a:solidFill>
            <a:srgbClr val="6930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Circle: Hollow 30">
            <a:extLst>
              <a:ext uri="{FF2B5EF4-FFF2-40B4-BE49-F238E27FC236}">
                <a16:creationId xmlns:a16="http://schemas.microsoft.com/office/drawing/2014/main" id="{FB3E2DCF-4068-4715-BD27-13370B541EAC}"/>
              </a:ext>
            </a:extLst>
          </p:cNvPr>
          <p:cNvSpPr/>
          <p:nvPr/>
        </p:nvSpPr>
        <p:spPr>
          <a:xfrm>
            <a:off x="5754904" y="3648134"/>
            <a:ext cx="694370" cy="694370"/>
          </a:xfrm>
          <a:prstGeom prst="donut">
            <a:avLst>
              <a:gd name="adj" fmla="val 287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A49CDC4-E9AD-4789-BEA6-BFF07A73111B}"/>
              </a:ext>
            </a:extLst>
          </p:cNvPr>
          <p:cNvCxnSpPr>
            <a:cxnSpLocks/>
          </p:cNvCxnSpPr>
          <p:nvPr/>
        </p:nvCxnSpPr>
        <p:spPr>
          <a:xfrm flipV="1">
            <a:off x="6102090" y="4342505"/>
            <a:ext cx="0" cy="1033387"/>
          </a:xfrm>
          <a:prstGeom prst="line">
            <a:avLst/>
          </a:prstGeom>
          <a:ln w="19050">
            <a:solidFill>
              <a:srgbClr val="6930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DD4A8794-EADF-4527-95C6-C9D6781E9C8E}"/>
              </a:ext>
            </a:extLst>
          </p:cNvPr>
          <p:cNvSpPr/>
          <p:nvPr/>
        </p:nvSpPr>
        <p:spPr>
          <a:xfrm>
            <a:off x="6039969" y="5350759"/>
            <a:ext cx="124240" cy="124240"/>
          </a:xfrm>
          <a:prstGeom prst="ellipse">
            <a:avLst/>
          </a:prstGeom>
          <a:solidFill>
            <a:srgbClr val="6930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BE7D141-E60D-4B00-AA4B-1F588212DCAD}"/>
              </a:ext>
            </a:extLst>
          </p:cNvPr>
          <p:cNvSpPr txBox="1"/>
          <p:nvPr/>
        </p:nvSpPr>
        <p:spPr>
          <a:xfrm>
            <a:off x="5344396" y="2961830"/>
            <a:ext cx="1515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69307A"/>
                </a:solidFill>
                <a:latin typeface="Museo Slab 700" panose="02000000000000000000" pitchFamily="2" charset="77"/>
              </a:rPr>
              <a:t>1971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A5C5A36-EC92-462F-BB70-6A797D63B1DD}"/>
              </a:ext>
            </a:extLst>
          </p:cNvPr>
          <p:cNvSpPr txBox="1"/>
          <p:nvPr/>
        </p:nvSpPr>
        <p:spPr>
          <a:xfrm>
            <a:off x="5037774" y="5589743"/>
            <a:ext cx="22902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7A746A"/>
                </a:solidFill>
                <a:latin typeface="Avenir Next Medium" panose="020B0503020202020204" pitchFamily="34" charset="0"/>
              </a:rPr>
              <a:t>NC General Assembly appropriates $1.8M for </a:t>
            </a:r>
            <a:br>
              <a:rPr lang="en-US" sz="1200" dirty="0">
                <a:solidFill>
                  <a:srgbClr val="7A746A"/>
                </a:solidFill>
                <a:latin typeface="Avenir Next Medium" panose="020B0503020202020204" pitchFamily="34" charset="0"/>
              </a:rPr>
            </a:br>
            <a:r>
              <a:rPr lang="en-US" sz="1200" dirty="0">
                <a:solidFill>
                  <a:srgbClr val="7A746A"/>
                </a:solidFill>
                <a:latin typeface="Avenir Next Medium" panose="020B0503020202020204" pitchFamily="34" charset="0"/>
              </a:rPr>
              <a:t>1-year medical program at ECU</a:t>
            </a:r>
          </a:p>
        </p:txBody>
      </p:sp>
      <p:sp>
        <p:nvSpPr>
          <p:cNvPr id="45" name="Arc 44">
            <a:extLst>
              <a:ext uri="{FF2B5EF4-FFF2-40B4-BE49-F238E27FC236}">
                <a16:creationId xmlns:a16="http://schemas.microsoft.com/office/drawing/2014/main" id="{E3730103-7F8D-4792-83EE-5FFC4A5D2274}"/>
              </a:ext>
            </a:extLst>
          </p:cNvPr>
          <p:cNvSpPr/>
          <p:nvPr/>
        </p:nvSpPr>
        <p:spPr>
          <a:xfrm rot="5400000">
            <a:off x="7906257" y="3535738"/>
            <a:ext cx="919162" cy="919162"/>
          </a:xfrm>
          <a:prstGeom prst="arc">
            <a:avLst>
              <a:gd name="adj1" fmla="val 5420354"/>
              <a:gd name="adj2" fmla="val 10853341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86694F26-80D5-467D-94C4-C9C860517F5F}"/>
              </a:ext>
            </a:extLst>
          </p:cNvPr>
          <p:cNvSpPr/>
          <p:nvPr/>
        </p:nvSpPr>
        <p:spPr>
          <a:xfrm>
            <a:off x="8270588" y="3900069"/>
            <a:ext cx="190500" cy="190500"/>
          </a:xfrm>
          <a:prstGeom prst="ellipse">
            <a:avLst/>
          </a:prstGeom>
          <a:solidFill>
            <a:srgbClr val="20AC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Circle: Hollow 46">
            <a:extLst>
              <a:ext uri="{FF2B5EF4-FFF2-40B4-BE49-F238E27FC236}">
                <a16:creationId xmlns:a16="http://schemas.microsoft.com/office/drawing/2014/main" id="{B0789B4A-0620-4211-9109-6DBE9A07FE51}"/>
              </a:ext>
            </a:extLst>
          </p:cNvPr>
          <p:cNvSpPr/>
          <p:nvPr/>
        </p:nvSpPr>
        <p:spPr>
          <a:xfrm>
            <a:off x="8151525" y="3781006"/>
            <a:ext cx="428626" cy="428626"/>
          </a:xfrm>
          <a:prstGeom prst="donut">
            <a:avLst>
              <a:gd name="adj" fmla="val 5281"/>
            </a:avLst>
          </a:prstGeom>
          <a:solidFill>
            <a:srgbClr val="20AC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Circle: Hollow 47">
            <a:extLst>
              <a:ext uri="{FF2B5EF4-FFF2-40B4-BE49-F238E27FC236}">
                <a16:creationId xmlns:a16="http://schemas.microsoft.com/office/drawing/2014/main" id="{9C63B36C-028C-4461-9179-02E81EA9B830}"/>
              </a:ext>
            </a:extLst>
          </p:cNvPr>
          <p:cNvSpPr/>
          <p:nvPr/>
        </p:nvSpPr>
        <p:spPr>
          <a:xfrm>
            <a:off x="8018653" y="3648134"/>
            <a:ext cx="694370" cy="694370"/>
          </a:xfrm>
          <a:prstGeom prst="donut">
            <a:avLst>
              <a:gd name="adj" fmla="val 287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15E6C7CE-0DCB-4A82-B08E-519AC3270B85}"/>
              </a:ext>
            </a:extLst>
          </p:cNvPr>
          <p:cNvCxnSpPr>
            <a:cxnSpLocks/>
          </p:cNvCxnSpPr>
          <p:nvPr/>
        </p:nvCxnSpPr>
        <p:spPr>
          <a:xfrm flipV="1">
            <a:off x="8365839" y="2614747"/>
            <a:ext cx="0" cy="1033387"/>
          </a:xfrm>
          <a:prstGeom prst="line">
            <a:avLst/>
          </a:prstGeom>
          <a:ln w="19050">
            <a:solidFill>
              <a:srgbClr val="20AC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>
            <a:extLst>
              <a:ext uri="{FF2B5EF4-FFF2-40B4-BE49-F238E27FC236}">
                <a16:creationId xmlns:a16="http://schemas.microsoft.com/office/drawing/2014/main" id="{4CFE38F3-7830-46D8-95EE-69DB62ED465D}"/>
              </a:ext>
            </a:extLst>
          </p:cNvPr>
          <p:cNvSpPr/>
          <p:nvPr/>
        </p:nvSpPr>
        <p:spPr>
          <a:xfrm>
            <a:off x="8303718" y="2568391"/>
            <a:ext cx="124240" cy="124240"/>
          </a:xfrm>
          <a:prstGeom prst="ellipse">
            <a:avLst/>
          </a:prstGeom>
          <a:solidFill>
            <a:srgbClr val="20AC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5F62DC2-C651-4B22-B4CB-1846861868F6}"/>
              </a:ext>
            </a:extLst>
          </p:cNvPr>
          <p:cNvSpPr txBox="1"/>
          <p:nvPr/>
        </p:nvSpPr>
        <p:spPr>
          <a:xfrm>
            <a:off x="7608145" y="4382611"/>
            <a:ext cx="1515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20ACB0"/>
                </a:solidFill>
                <a:latin typeface="Museo Slab 700" panose="02000000000000000000" pitchFamily="2" charset="77"/>
              </a:rPr>
              <a:t>1972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4337E62-7F21-4CD3-9B0D-507A64DF7728}"/>
              </a:ext>
            </a:extLst>
          </p:cNvPr>
          <p:cNvSpPr txBox="1"/>
          <p:nvPr/>
        </p:nvSpPr>
        <p:spPr>
          <a:xfrm>
            <a:off x="7055537" y="1030471"/>
            <a:ext cx="32010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7A746A"/>
                </a:solidFill>
                <a:latin typeface="Avenir Next Medium" panose="020B0503020202020204" pitchFamily="34" charset="0"/>
              </a:rPr>
              <a:t>Pitt Tech (602 students) is 10</a:t>
            </a:r>
            <a:r>
              <a:rPr lang="en-US" sz="1200" baseline="30000" dirty="0">
                <a:solidFill>
                  <a:srgbClr val="7A746A"/>
                </a:solidFill>
                <a:latin typeface="Avenir Next Medium" panose="020B0503020202020204" pitchFamily="34" charset="0"/>
              </a:rPr>
              <a:t>th</a:t>
            </a:r>
            <a:r>
              <a:rPr lang="en-US" sz="1200" dirty="0">
                <a:solidFill>
                  <a:srgbClr val="7A746A"/>
                </a:solidFill>
                <a:latin typeface="Avenir Next Medium" panose="020B0503020202020204" pitchFamily="34" charset="0"/>
              </a:rPr>
              <a:t> largest in NC community college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7A746A"/>
                </a:solidFill>
                <a:latin typeface="Avenir Next Medium" panose="020B0503020202020204" pitchFamily="34" charset="0"/>
              </a:rPr>
              <a:t>ECU is 3</a:t>
            </a:r>
            <a:r>
              <a:rPr lang="en-US" sz="1200" baseline="30000" dirty="0">
                <a:solidFill>
                  <a:srgbClr val="7A746A"/>
                </a:solidFill>
                <a:latin typeface="Avenir Next Medium" panose="020B0503020202020204" pitchFamily="34" charset="0"/>
              </a:rPr>
              <a:t>rd</a:t>
            </a:r>
            <a:r>
              <a:rPr lang="en-US" sz="1200" dirty="0">
                <a:solidFill>
                  <a:srgbClr val="7A746A"/>
                </a:solidFill>
                <a:latin typeface="Avenir Next Medium" panose="020B0503020202020204" pitchFamily="34" charset="0"/>
              </a:rPr>
              <a:t> largest in UNC system (2000 graduates)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7A746A"/>
                </a:solidFill>
                <a:latin typeface="Avenir Next Medium" panose="020B0503020202020204" pitchFamily="34" charset="0"/>
              </a:rPr>
              <a:t>Students admitted to 1-year medical program</a:t>
            </a:r>
          </a:p>
        </p:txBody>
      </p:sp>
      <p:sp>
        <p:nvSpPr>
          <p:cNvPr id="53" name="Arc 52">
            <a:extLst>
              <a:ext uri="{FF2B5EF4-FFF2-40B4-BE49-F238E27FC236}">
                <a16:creationId xmlns:a16="http://schemas.microsoft.com/office/drawing/2014/main" id="{FC85B459-7BA2-4C61-9178-E1CE5EFAEC56}"/>
              </a:ext>
            </a:extLst>
          </p:cNvPr>
          <p:cNvSpPr/>
          <p:nvPr/>
        </p:nvSpPr>
        <p:spPr>
          <a:xfrm>
            <a:off x="10144184" y="3535738"/>
            <a:ext cx="919162" cy="919162"/>
          </a:xfrm>
          <a:prstGeom prst="arc">
            <a:avLst>
              <a:gd name="adj1" fmla="val 5420354"/>
              <a:gd name="adj2" fmla="val 10853341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4A6EEA54-5314-432F-B5DF-B223248AB8AA}"/>
              </a:ext>
            </a:extLst>
          </p:cNvPr>
          <p:cNvSpPr/>
          <p:nvPr/>
        </p:nvSpPr>
        <p:spPr>
          <a:xfrm>
            <a:off x="10508515" y="3900069"/>
            <a:ext cx="190500" cy="190500"/>
          </a:xfrm>
          <a:prstGeom prst="ellipse">
            <a:avLst/>
          </a:prstGeom>
          <a:solidFill>
            <a:srgbClr val="0E44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Circle: Hollow 55">
            <a:extLst>
              <a:ext uri="{FF2B5EF4-FFF2-40B4-BE49-F238E27FC236}">
                <a16:creationId xmlns:a16="http://schemas.microsoft.com/office/drawing/2014/main" id="{0C983C23-7914-456E-AA37-90FEEBD851C0}"/>
              </a:ext>
            </a:extLst>
          </p:cNvPr>
          <p:cNvSpPr/>
          <p:nvPr/>
        </p:nvSpPr>
        <p:spPr>
          <a:xfrm>
            <a:off x="10389452" y="3781006"/>
            <a:ext cx="428626" cy="428626"/>
          </a:xfrm>
          <a:prstGeom prst="donut">
            <a:avLst>
              <a:gd name="adj" fmla="val 5281"/>
            </a:avLst>
          </a:prstGeom>
          <a:solidFill>
            <a:srgbClr val="0E44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Circle: Hollow 56">
            <a:extLst>
              <a:ext uri="{FF2B5EF4-FFF2-40B4-BE49-F238E27FC236}">
                <a16:creationId xmlns:a16="http://schemas.microsoft.com/office/drawing/2014/main" id="{CD810234-B3DF-4AE8-B7F5-9B91C3FEE8A3}"/>
              </a:ext>
            </a:extLst>
          </p:cNvPr>
          <p:cNvSpPr/>
          <p:nvPr/>
        </p:nvSpPr>
        <p:spPr>
          <a:xfrm>
            <a:off x="10256580" y="3648134"/>
            <a:ext cx="694370" cy="694370"/>
          </a:xfrm>
          <a:prstGeom prst="donut">
            <a:avLst>
              <a:gd name="adj" fmla="val 287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A61A79A1-830D-43A5-991E-41089FE309F5}"/>
              </a:ext>
            </a:extLst>
          </p:cNvPr>
          <p:cNvCxnSpPr>
            <a:cxnSpLocks/>
          </p:cNvCxnSpPr>
          <p:nvPr/>
        </p:nvCxnSpPr>
        <p:spPr>
          <a:xfrm flipV="1">
            <a:off x="10603766" y="4342505"/>
            <a:ext cx="0" cy="1033387"/>
          </a:xfrm>
          <a:prstGeom prst="line">
            <a:avLst/>
          </a:prstGeom>
          <a:ln w="19050">
            <a:solidFill>
              <a:srgbClr val="0E44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>
            <a:extLst>
              <a:ext uri="{FF2B5EF4-FFF2-40B4-BE49-F238E27FC236}">
                <a16:creationId xmlns:a16="http://schemas.microsoft.com/office/drawing/2014/main" id="{91D217BA-6735-41FC-ADDE-ADA84BF5E891}"/>
              </a:ext>
            </a:extLst>
          </p:cNvPr>
          <p:cNvSpPr/>
          <p:nvPr/>
        </p:nvSpPr>
        <p:spPr>
          <a:xfrm>
            <a:off x="10541645" y="5350759"/>
            <a:ext cx="124240" cy="124240"/>
          </a:xfrm>
          <a:prstGeom prst="ellipse">
            <a:avLst/>
          </a:prstGeom>
          <a:solidFill>
            <a:srgbClr val="0E44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93BBA26-6FB6-4EDA-AE7C-332D388F6619}"/>
              </a:ext>
            </a:extLst>
          </p:cNvPr>
          <p:cNvSpPr txBox="1"/>
          <p:nvPr/>
        </p:nvSpPr>
        <p:spPr>
          <a:xfrm>
            <a:off x="9846072" y="2961830"/>
            <a:ext cx="1515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E4460"/>
                </a:solidFill>
                <a:latin typeface="Museo Slab 700" panose="02000000000000000000" pitchFamily="2" charset="77"/>
              </a:rPr>
              <a:t>1974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710CEB2-4E11-44C6-A201-5DCB3EA9A265}"/>
              </a:ext>
            </a:extLst>
          </p:cNvPr>
          <p:cNvSpPr txBox="1"/>
          <p:nvPr/>
        </p:nvSpPr>
        <p:spPr>
          <a:xfrm>
            <a:off x="9541493" y="5602985"/>
            <a:ext cx="3201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7A746A"/>
                </a:solidFill>
                <a:latin typeface="Avenir Next Medium" panose="020B0503020202020204" pitchFamily="34" charset="0"/>
              </a:rPr>
              <a:t>Land acquisition completed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7A746A"/>
                </a:solidFill>
                <a:latin typeface="Avenir Next Medium" panose="020B0503020202020204" pitchFamily="34" charset="0"/>
              </a:rPr>
              <a:t>Construction on hospital begins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5CE23E97-80CA-4DCE-905B-0371552128FB}"/>
              </a:ext>
            </a:extLst>
          </p:cNvPr>
          <p:cNvCxnSpPr>
            <a:cxnSpLocks/>
          </p:cNvCxnSpPr>
          <p:nvPr/>
        </p:nvCxnSpPr>
        <p:spPr>
          <a:xfrm>
            <a:off x="647865" y="6353778"/>
            <a:ext cx="2048865" cy="0"/>
          </a:xfrm>
          <a:prstGeom prst="line">
            <a:avLst/>
          </a:prstGeom>
          <a:ln w="19050">
            <a:solidFill>
              <a:srgbClr val="3B23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36AF9195-D1C7-4EAB-9766-CBBD5AC04E3E}"/>
              </a:ext>
            </a:extLst>
          </p:cNvPr>
          <p:cNvCxnSpPr>
            <a:cxnSpLocks/>
          </p:cNvCxnSpPr>
          <p:nvPr/>
        </p:nvCxnSpPr>
        <p:spPr>
          <a:xfrm flipV="1">
            <a:off x="5101537" y="6581556"/>
            <a:ext cx="2079074" cy="1"/>
          </a:xfrm>
          <a:prstGeom prst="line">
            <a:avLst/>
          </a:prstGeom>
          <a:ln w="19050">
            <a:solidFill>
              <a:srgbClr val="6930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E7FD0854-B613-4503-8F9F-7EBA21977DB6}"/>
              </a:ext>
            </a:extLst>
          </p:cNvPr>
          <p:cNvCxnSpPr>
            <a:cxnSpLocks/>
          </p:cNvCxnSpPr>
          <p:nvPr/>
        </p:nvCxnSpPr>
        <p:spPr>
          <a:xfrm>
            <a:off x="9655100" y="6212376"/>
            <a:ext cx="2048865" cy="0"/>
          </a:xfrm>
          <a:prstGeom prst="line">
            <a:avLst/>
          </a:prstGeom>
          <a:ln w="19050">
            <a:solidFill>
              <a:srgbClr val="0E44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267D5D77-7183-46A2-913A-91854EB46B5B}"/>
              </a:ext>
            </a:extLst>
          </p:cNvPr>
          <p:cNvCxnSpPr>
            <a:cxnSpLocks/>
          </p:cNvCxnSpPr>
          <p:nvPr/>
        </p:nvCxnSpPr>
        <p:spPr>
          <a:xfrm>
            <a:off x="2344627" y="843867"/>
            <a:ext cx="2048865" cy="0"/>
          </a:xfrm>
          <a:prstGeom prst="line">
            <a:avLst/>
          </a:prstGeom>
          <a:ln w="19050">
            <a:solidFill>
              <a:srgbClr val="EBB1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3FE4C8AC-856E-47A1-86C3-D3143F6DF56B}"/>
              </a:ext>
            </a:extLst>
          </p:cNvPr>
          <p:cNvCxnSpPr>
            <a:cxnSpLocks/>
          </p:cNvCxnSpPr>
          <p:nvPr/>
        </p:nvCxnSpPr>
        <p:spPr>
          <a:xfrm>
            <a:off x="7328027" y="935220"/>
            <a:ext cx="2048865" cy="0"/>
          </a:xfrm>
          <a:prstGeom prst="line">
            <a:avLst/>
          </a:prstGeom>
          <a:ln w="19050">
            <a:solidFill>
              <a:srgbClr val="20AC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AC17817C-AF36-4468-94FC-44DCFF825290}"/>
              </a:ext>
            </a:extLst>
          </p:cNvPr>
          <p:cNvSpPr txBox="1"/>
          <p:nvPr/>
        </p:nvSpPr>
        <p:spPr>
          <a:xfrm>
            <a:off x="0" y="-18396"/>
            <a:ext cx="9655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E4460"/>
                </a:solidFill>
                <a:latin typeface="Museo Slab 700" panose="02000000000000000000" pitchFamily="2" charset="77"/>
              </a:rPr>
              <a:t>Growing A BioPharma Ecosystem</a:t>
            </a:r>
          </a:p>
        </p:txBody>
      </p:sp>
    </p:spTree>
    <p:extLst>
      <p:ext uri="{BB962C8B-B14F-4D97-AF65-F5344CB8AC3E}">
        <p14:creationId xmlns:p14="http://schemas.microsoft.com/office/powerpoint/2010/main" val="14654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5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8000"/>
                            </p:stCondLst>
                            <p:childTnLst>
                              <p:par>
                                <p:cTn id="1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8500"/>
                            </p:stCondLst>
                            <p:childTnLst>
                              <p:par>
                                <p:cTn id="1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950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4500"/>
                            </p:stCondLst>
                            <p:childTnLst>
                              <p:par>
                                <p:cTn id="1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5000"/>
                            </p:stCondLst>
                            <p:childTnLst>
                              <p:par>
                                <p:cTn id="1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5500"/>
                            </p:stCondLst>
                            <p:childTnLst>
                              <p:par>
                                <p:cTn id="2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16500"/>
                            </p:stCondLst>
                            <p:childTnLst>
                              <p:par>
                                <p:cTn id="2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17000"/>
                            </p:stCondLst>
                            <p:childTnLst>
                              <p:par>
                                <p:cTn id="2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7500"/>
                            </p:stCondLst>
                            <p:childTnLst>
                              <p:par>
                                <p:cTn id="2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18000"/>
                            </p:stCondLst>
                            <p:childTnLst>
                              <p:par>
                                <p:cTn id="2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18500"/>
                            </p:stCondLst>
                            <p:childTnLst>
                              <p:par>
                                <p:cTn id="2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19000"/>
                            </p:stCondLst>
                            <p:childTnLst>
                              <p:par>
                                <p:cTn id="2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20000"/>
                            </p:stCondLst>
                            <p:childTnLst>
                              <p:par>
                                <p:cTn id="2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20500"/>
                            </p:stCondLst>
                            <p:childTnLst>
                              <p:par>
                                <p:cTn id="2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  <p:bldP spid="9" grpId="0" animBg="1"/>
      <p:bldP spid="10" grpId="0" animBg="1"/>
      <p:bldP spid="14" grpId="0" animBg="1"/>
      <p:bldP spid="16" grpId="0"/>
      <p:bldP spid="17" grpId="0"/>
      <p:bldP spid="18" grpId="0" animBg="1"/>
      <p:bldP spid="20" grpId="0" animBg="1"/>
      <p:bldP spid="21" grpId="0" animBg="1"/>
      <p:bldP spid="22" grpId="0" animBg="1"/>
      <p:bldP spid="24" grpId="0" animBg="1"/>
      <p:bldP spid="25" grpId="0"/>
      <p:bldP spid="26" grpId="0"/>
      <p:bldP spid="27" grpId="0" animBg="1"/>
      <p:bldP spid="29" grpId="0" animBg="1"/>
      <p:bldP spid="30" grpId="0" animBg="1"/>
      <p:bldP spid="31" grpId="0" animBg="1"/>
      <p:bldP spid="33" grpId="0" animBg="1"/>
      <p:bldP spid="34" grpId="0"/>
      <p:bldP spid="35" grpId="0"/>
      <p:bldP spid="45" grpId="0" animBg="1"/>
      <p:bldP spid="46" grpId="0" animBg="1"/>
      <p:bldP spid="47" grpId="0" animBg="1"/>
      <p:bldP spid="48" grpId="0" animBg="1"/>
      <p:bldP spid="50" grpId="0" animBg="1"/>
      <p:bldP spid="51" grpId="0"/>
      <p:bldP spid="52" grpId="0"/>
      <p:bldP spid="53" grpId="0" animBg="1"/>
      <p:bldP spid="55" grpId="0" animBg="1"/>
      <p:bldP spid="56" grpId="0" animBg="1"/>
      <p:bldP spid="57" grpId="0" animBg="1"/>
      <p:bldP spid="59" grpId="0" animBg="1"/>
      <p:bldP spid="60" grpId="0"/>
      <p:bldP spid="6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F4A19B80-DCEC-9740-A507-AF2280512DC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5036" y="3779191"/>
            <a:ext cx="2031929" cy="67731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DBF59FB-A68F-CE4F-9C82-5647C69C7A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739" t="27075" r="21377" b="25802"/>
          <a:stretch/>
        </p:blipFill>
        <p:spPr>
          <a:xfrm>
            <a:off x="8444603" y="5776910"/>
            <a:ext cx="1574222" cy="91540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CC6C5FE-5D38-024D-9797-5C06838D7D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5784" b="33757"/>
          <a:stretch/>
        </p:blipFill>
        <p:spPr>
          <a:xfrm>
            <a:off x="1503186" y="6154571"/>
            <a:ext cx="1765441" cy="53774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D27F0B4-2A8B-AD4C-AD03-398E3BA3C33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942" t="13390" r="5932" b="19583"/>
          <a:stretch/>
        </p:blipFill>
        <p:spPr>
          <a:xfrm>
            <a:off x="9377222" y="5280615"/>
            <a:ext cx="1283205" cy="49932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4FFD7E8-477E-BC4D-B102-98EB36351E8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16" t="18378" r="8378" b="19838"/>
          <a:stretch/>
        </p:blipFill>
        <p:spPr>
          <a:xfrm>
            <a:off x="698462" y="4972616"/>
            <a:ext cx="1469532" cy="111532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D9EBC28-A052-804C-8514-A581C982A21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1586" y="1557175"/>
            <a:ext cx="1642641" cy="49221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EAFD26D-0B2C-D74F-A6B2-67175220191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54" t="19294" r="5067" b="23093"/>
          <a:stretch/>
        </p:blipFill>
        <p:spPr>
          <a:xfrm>
            <a:off x="406820" y="2060985"/>
            <a:ext cx="1860842" cy="31208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9CC76DA4-354D-7E42-A62B-56FEAB3F9B5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146" t="38437" r="12271" b="39824"/>
          <a:stretch/>
        </p:blipFill>
        <p:spPr>
          <a:xfrm>
            <a:off x="8546931" y="2016019"/>
            <a:ext cx="2313124" cy="44354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4152E1D-939D-1C44-B347-3175632E9A64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9818" y="2886724"/>
            <a:ext cx="1193641" cy="83554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FC15F5E-B87C-A042-9FCD-1F7BB571E07C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8715" y="5127355"/>
            <a:ext cx="1460070" cy="63202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346D99CB-A53F-334D-BD0E-FC90C2DE8BDD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2702" y="5114488"/>
            <a:ext cx="1546387" cy="62181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7AA67A54-1FD7-104B-A612-C73D80E8E065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0911" y="2924466"/>
            <a:ext cx="1696700" cy="58172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5E112F6-4E93-1946-8755-C1F19FBC1D2A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162" t="9235" b="9685"/>
          <a:stretch/>
        </p:blipFill>
        <p:spPr>
          <a:xfrm>
            <a:off x="5510013" y="1870843"/>
            <a:ext cx="1066053" cy="817936"/>
          </a:xfrm>
          <a:prstGeom prst="rect">
            <a:avLst/>
          </a:prstGeom>
          <a:solidFill>
            <a:srgbClr val="FFC82E"/>
          </a:solidFill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B453955E-E949-F64B-9D2C-A1CA7EABB889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365" t="20198" r="22500" b="16306"/>
          <a:stretch/>
        </p:blipFill>
        <p:spPr>
          <a:xfrm>
            <a:off x="5457348" y="1054035"/>
            <a:ext cx="1171382" cy="758824"/>
          </a:xfrm>
          <a:prstGeom prst="rect">
            <a:avLst/>
          </a:prstGeom>
          <a:solidFill>
            <a:srgbClr val="FFC82E"/>
          </a:solidFill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F797C604-F8DE-2F47-A9B8-D67D5CCB2AC8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83" t="10758" r="7126" b="3298"/>
          <a:stretch/>
        </p:blipFill>
        <p:spPr>
          <a:xfrm>
            <a:off x="4513782" y="3325196"/>
            <a:ext cx="3294261" cy="13508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13FCA4F9-E325-9C4C-94E1-1DB3E3B360FF}"/>
              </a:ext>
            </a:extLst>
          </p:cNvPr>
          <p:cNvSpPr/>
          <p:nvPr/>
        </p:nvSpPr>
        <p:spPr>
          <a:xfrm>
            <a:off x="4261931" y="4535247"/>
            <a:ext cx="3797963" cy="400110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502D7F"/>
                </a:solidFill>
                <a:latin typeface="Avenir Next Medium" panose="020B0503020202020204" pitchFamily="34" charset="0"/>
              </a:rPr>
              <a:t>Eastern Region Pharma Center</a:t>
            </a:r>
            <a:endParaRPr lang="en-US" sz="2000" u="none" strike="noStrike" kern="1200" cap="none" spc="0" normalizeH="0" baseline="0" noProof="0" dirty="0">
              <a:ln>
                <a:noFill/>
              </a:ln>
              <a:solidFill>
                <a:srgbClr val="502D7F"/>
              </a:solidFill>
              <a:effectLst/>
              <a:uLnTx/>
              <a:uFillTx/>
              <a:latin typeface="Avenir Next Medium" panose="020B0503020202020204" pitchFamily="34" charset="0"/>
              <a:cs typeface="Calibri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CDDB7274-72E8-D24E-AF60-50E88E5EDD39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9055" y="2520053"/>
            <a:ext cx="1171402" cy="536379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9AFA0732-10DC-9C44-B52F-0DFB6EA2FECE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356" y="1189780"/>
            <a:ext cx="1087887" cy="724222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8FF47014-5A32-BE4E-A1CB-5F58606CCEE7}"/>
              </a:ext>
            </a:extLst>
          </p:cNvPr>
          <p:cNvSpPr/>
          <p:nvPr/>
        </p:nvSpPr>
        <p:spPr>
          <a:xfrm>
            <a:off x="0" y="-46046"/>
            <a:ext cx="12192000" cy="653638"/>
          </a:xfrm>
          <a:prstGeom prst="rect">
            <a:avLst/>
          </a:prstGeom>
          <a:solidFill>
            <a:srgbClr val="502D7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CDCAA9A4-A0A6-E149-9BF5-21A1DBE60AC1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278" y="22430"/>
            <a:ext cx="2986174" cy="542940"/>
          </a:xfrm>
          <a:prstGeom prst="rect">
            <a:avLst/>
          </a:prstGeom>
        </p:spPr>
      </p:pic>
      <p:sp>
        <p:nvSpPr>
          <p:cNvPr id="47" name="Title 1">
            <a:extLst>
              <a:ext uri="{FF2B5EF4-FFF2-40B4-BE49-F238E27FC236}">
                <a16:creationId xmlns:a16="http://schemas.microsoft.com/office/drawing/2014/main" id="{015CFBA6-0A5B-334A-96F3-0686F8D42E2A}"/>
              </a:ext>
            </a:extLst>
          </p:cNvPr>
          <p:cNvSpPr txBox="1">
            <a:spLocks/>
          </p:cNvSpPr>
          <p:nvPr/>
        </p:nvSpPr>
        <p:spPr>
          <a:xfrm>
            <a:off x="3225387" y="11519"/>
            <a:ext cx="8791236" cy="564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Museo Slab 700" panose="02000000000000000000" pitchFamily="2" charset="77"/>
              </a:rPr>
              <a:t>Life Science &amp; Biotechnology – </a:t>
            </a:r>
            <a:r>
              <a:rPr lang="en-US" sz="2800" b="1" dirty="0">
                <a:solidFill>
                  <a:sysClr val="window" lastClr="FFFFFF"/>
                </a:solidFill>
                <a:latin typeface="Museo Slab 700" panose="02000000000000000000" pitchFamily="2" charset="77"/>
              </a:rPr>
              <a:t>Golden LEAF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Museo Slab 700" panose="02000000000000000000" pitchFamily="2" charset="77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C345EA0-4FAC-AC4D-B2EC-AE68F98B7182}"/>
              </a:ext>
            </a:extLst>
          </p:cNvPr>
          <p:cNvSpPr/>
          <p:nvPr/>
        </p:nvSpPr>
        <p:spPr>
          <a:xfrm>
            <a:off x="0" y="607592"/>
            <a:ext cx="12192000" cy="45719"/>
          </a:xfrm>
          <a:prstGeom prst="rect">
            <a:avLst/>
          </a:prstGeom>
          <a:solidFill>
            <a:srgbClr val="FFC70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1397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B8C5DB0-FE8E-854D-8EF8-3B0E565E0C96}"/>
              </a:ext>
            </a:extLst>
          </p:cNvPr>
          <p:cNvSpPr/>
          <p:nvPr/>
        </p:nvSpPr>
        <p:spPr>
          <a:xfrm>
            <a:off x="0" y="-46046"/>
            <a:ext cx="12192000" cy="653638"/>
          </a:xfrm>
          <a:prstGeom prst="rect">
            <a:avLst/>
          </a:prstGeom>
          <a:solidFill>
            <a:srgbClr val="502D7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E5A92E-1484-BF4B-9E97-0E1F4D6AB5E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278" y="22430"/>
            <a:ext cx="2986174" cy="54294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507999D-A0CB-F14C-A2C7-DAB4934723CA}"/>
              </a:ext>
            </a:extLst>
          </p:cNvPr>
          <p:cNvSpPr txBox="1">
            <a:spLocks/>
          </p:cNvSpPr>
          <p:nvPr/>
        </p:nvSpPr>
        <p:spPr>
          <a:xfrm>
            <a:off x="3225387" y="11519"/>
            <a:ext cx="8791236" cy="564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Museo Slab 700" panose="02000000000000000000" pitchFamily="2" charset="77"/>
              </a:rPr>
              <a:t>Life Science &amp; Biotechnology – </a:t>
            </a:r>
            <a:r>
              <a:rPr lang="en-US" sz="2800" b="1" dirty="0">
                <a:solidFill>
                  <a:sysClr val="window" lastClr="FFFFFF"/>
                </a:solidFill>
                <a:latin typeface="Museo Slab 700" panose="02000000000000000000" pitchFamily="2" charset="77"/>
              </a:rPr>
              <a:t>Status Update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Museo Slab 700" panose="02000000000000000000" pitchFamily="2" charset="77"/>
            </a:endParaRPr>
          </a:p>
        </p:txBody>
      </p:sp>
      <p:pic>
        <p:nvPicPr>
          <p:cNvPr id="11" name="Picture 10" descr="A picture containing text, indoor, several&#10;&#10;Description automatically generated">
            <a:extLst>
              <a:ext uri="{FF2B5EF4-FFF2-40B4-BE49-F238E27FC236}">
                <a16:creationId xmlns:a16="http://schemas.microsoft.com/office/drawing/2014/main" id="{5AF270C0-C9F2-F149-9E03-A0DDBE97BE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842" y="642977"/>
            <a:ext cx="12244193" cy="625886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EC2F1F3-B33B-4C4C-9741-0E3B3F6FEA0D}"/>
              </a:ext>
            </a:extLst>
          </p:cNvPr>
          <p:cNvSpPr/>
          <p:nvPr/>
        </p:nvSpPr>
        <p:spPr>
          <a:xfrm>
            <a:off x="0" y="607592"/>
            <a:ext cx="12192000" cy="45719"/>
          </a:xfrm>
          <a:prstGeom prst="rect">
            <a:avLst/>
          </a:prstGeom>
          <a:solidFill>
            <a:srgbClr val="FFC70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7396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304799" y="6553200"/>
            <a:ext cx="5331229" cy="304799"/>
          </a:xfrm>
        </p:spPr>
        <p:txBody>
          <a:bodyPr/>
          <a:lstStyle/>
          <a:p>
            <a:r>
              <a:rPr lang="en-US" dirty="0">
                <a:solidFill>
                  <a:srgbClr val="545859"/>
                </a:solidFill>
              </a:rPr>
              <a:t>Proprietary &amp; confidential | </a:t>
            </a:r>
            <a:r>
              <a:rPr lang="en-US" dirty="0" err="1">
                <a:solidFill>
                  <a:srgbClr val="545859"/>
                </a:solidFill>
              </a:rPr>
              <a:t>globalbrand@thermofisher.com</a:t>
            </a:r>
            <a:r>
              <a:rPr lang="en-US" dirty="0">
                <a:solidFill>
                  <a:srgbClr val="545859"/>
                </a:solidFill>
              </a:rPr>
              <a:t> | 31 March 2021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Thermo Fisher Scientific</a:t>
            </a:r>
          </a:p>
        </p:txBody>
      </p:sp>
    </p:spTree>
    <p:extLst>
      <p:ext uri="{BB962C8B-B14F-4D97-AF65-F5344CB8AC3E}">
        <p14:creationId xmlns:p14="http://schemas.microsoft.com/office/powerpoint/2010/main" val="3423127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F42FF-48B6-43E7-AE7A-EDF2C7498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168086"/>
            <a:ext cx="9753600" cy="381001"/>
          </a:xfrm>
        </p:spPr>
        <p:txBody>
          <a:bodyPr>
            <a:normAutofit fontScale="90000"/>
          </a:bodyPr>
          <a:lstStyle/>
          <a:p>
            <a:r>
              <a:rPr lang="en-US" dirty="0"/>
              <a:t>Our History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0E95163-E051-D44E-9C27-5CA256D283E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anchor="ctr">
            <a:normAutofit fontScale="70000" lnSpcReduction="20000"/>
          </a:bodyPr>
          <a:lstStyle/>
          <a:p>
            <a:pPr>
              <a:spcAft>
                <a:spcPts val="600"/>
              </a:spcAft>
            </a:pPr>
            <a:r>
              <a:rPr dirty="0">
                <a:solidFill>
                  <a:srgbClr val="222222"/>
                </a:solidFill>
              </a:rPr>
              <a:t>Proprietary &amp; Confidential |  michelle.logan@thermofisher.com | </a:t>
            </a:r>
            <a:r>
              <a:rPr lang="en-US" dirty="0">
                <a:solidFill>
                  <a:srgbClr val="222222"/>
                </a:solidFill>
              </a:rPr>
              <a:t>31 March 2021</a:t>
            </a:r>
            <a:endParaRPr dirty="0">
              <a:solidFill>
                <a:srgbClr val="222222"/>
              </a:solidFill>
            </a:endParaRPr>
          </a:p>
        </p:txBody>
      </p:sp>
      <p:pic>
        <p:nvPicPr>
          <p:cNvPr id="22" name="Picture Placeholder 21"/>
          <p:cNvPicPr>
            <a:picLocks noGrp="1" noChangeAspect="1"/>
          </p:cNvPicPr>
          <p:nvPr>
            <p:ph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6" r="14477" b="505"/>
          <a:stretch/>
        </p:blipFill>
        <p:spPr>
          <a:xfrm>
            <a:off x="152400" y="797857"/>
            <a:ext cx="5960474" cy="40968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A799BC6-EE04-4992-AFEF-919A0D3D71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5273" y="797857"/>
            <a:ext cx="5775371" cy="40968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29" name="Diagram 28"/>
          <p:cNvGraphicFramePr/>
          <p:nvPr/>
        </p:nvGraphicFramePr>
        <p:xfrm>
          <a:off x="152400" y="5065060"/>
          <a:ext cx="11888243" cy="13447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484126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695604" cy="682279"/>
          </a:xfrm>
        </p:spPr>
        <p:txBody>
          <a:bodyPr>
            <a:normAutofit fontScale="90000"/>
          </a:bodyPr>
          <a:lstStyle/>
          <a:p>
            <a:r>
              <a:rPr lang="en-US" dirty="0"/>
              <a:t>Our Future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304799" y="6553201"/>
            <a:ext cx="4982096" cy="304800"/>
          </a:xfrm>
        </p:spPr>
        <p:txBody>
          <a:bodyPr/>
          <a:lstStyle/>
          <a:p>
            <a:r>
              <a:rPr lang="en-US" dirty="0">
                <a:solidFill>
                  <a:srgbClr val="545859"/>
                </a:solidFill>
                <a:ea typeface="MS PGothic" panose="020B0600070205080204" pitchFamily="34" charset="-128"/>
              </a:rPr>
              <a:t>Proprietary &amp; confidential | </a:t>
            </a:r>
            <a:r>
              <a:rPr lang="en-US" dirty="0" err="1">
                <a:solidFill>
                  <a:srgbClr val="545859"/>
                </a:solidFill>
                <a:ea typeface="MS PGothic" panose="020B0600070205080204" pitchFamily="34" charset="-128"/>
              </a:rPr>
              <a:t>globalbrand@thermofisher.com</a:t>
            </a:r>
            <a:r>
              <a:rPr lang="en-US" dirty="0">
                <a:solidFill>
                  <a:srgbClr val="545859"/>
                </a:solidFill>
                <a:ea typeface="MS PGothic" panose="020B0600070205080204" pitchFamily="34" charset="-128"/>
              </a:rPr>
              <a:t> | 31 March 2021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2540" y="1258819"/>
            <a:ext cx="8344658" cy="46847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215153" y="1258819"/>
            <a:ext cx="3101788" cy="4684782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marL="287338" indent="-287338" algn="l" defTabSz="914400">
              <a:lnSpc>
                <a:spcPct val="120000"/>
              </a:lnSpc>
              <a:spcBef>
                <a:spcPts val="2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Roughly $500M investment into expansion of capacity and new technologies at the Greenville Facility</a:t>
            </a:r>
          </a:p>
          <a:p>
            <a:pPr algn="l" defTabSz="914400">
              <a:lnSpc>
                <a:spcPct val="120000"/>
              </a:lnSpc>
              <a:spcBef>
                <a:spcPts val="200"/>
              </a:spcBef>
              <a:buClr>
                <a:schemeClr val="tx2"/>
              </a:buClr>
              <a:buSzPct val="100000"/>
            </a:pPr>
            <a:endParaRPr lang="en-US" sz="2000" dirty="0"/>
          </a:p>
          <a:p>
            <a:pPr marL="287338" indent="-287338" algn="l" defTabSz="914400">
              <a:lnSpc>
                <a:spcPct val="120000"/>
              </a:lnSpc>
              <a:spcBef>
                <a:spcPts val="2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Over 500 jobs to be created over the coming years to support expansion across all experience levels</a:t>
            </a:r>
          </a:p>
        </p:txBody>
      </p:sp>
    </p:spTree>
    <p:extLst>
      <p:ext uri="{BB962C8B-B14F-4D97-AF65-F5344CB8AC3E}">
        <p14:creationId xmlns:p14="http://schemas.microsoft.com/office/powerpoint/2010/main" val="3643481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7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272CB9A-11DA-403F-8A2C-8ACABB9E55E3}"/>
              </a:ext>
            </a:extLst>
          </p:cNvPr>
          <p:cNvCxnSpPr/>
          <p:nvPr/>
        </p:nvCxnSpPr>
        <p:spPr>
          <a:xfrm>
            <a:off x="6175088" y="3995319"/>
            <a:ext cx="225287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67E87360-F24A-47BA-928F-2F0179FA8620}"/>
              </a:ext>
            </a:extLst>
          </p:cNvPr>
          <p:cNvCxnSpPr/>
          <p:nvPr/>
        </p:nvCxnSpPr>
        <p:spPr>
          <a:xfrm>
            <a:off x="8413015" y="3995319"/>
            <a:ext cx="225287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8346D99-21A2-4F27-AB30-6BF25A60C3AC}"/>
              </a:ext>
            </a:extLst>
          </p:cNvPr>
          <p:cNvCxnSpPr>
            <a:cxnSpLocks/>
          </p:cNvCxnSpPr>
          <p:nvPr/>
        </p:nvCxnSpPr>
        <p:spPr>
          <a:xfrm>
            <a:off x="10665885" y="3995319"/>
            <a:ext cx="1538514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92DD698-41EA-44B3-A338-53428D7D5050}"/>
              </a:ext>
            </a:extLst>
          </p:cNvPr>
          <p:cNvCxnSpPr/>
          <p:nvPr/>
        </p:nvCxnSpPr>
        <p:spPr>
          <a:xfrm>
            <a:off x="3911339" y="3995319"/>
            <a:ext cx="225287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141C71E-E08E-4C35-AF33-12A46FFB4E28}"/>
              </a:ext>
            </a:extLst>
          </p:cNvPr>
          <p:cNvCxnSpPr/>
          <p:nvPr/>
        </p:nvCxnSpPr>
        <p:spPr>
          <a:xfrm>
            <a:off x="1657906" y="3995319"/>
            <a:ext cx="225287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rc 10">
            <a:extLst>
              <a:ext uri="{FF2B5EF4-FFF2-40B4-BE49-F238E27FC236}">
                <a16:creationId xmlns:a16="http://schemas.microsoft.com/office/drawing/2014/main" id="{AF54DAFC-72BF-4C18-B451-30110FC8EBCC}"/>
              </a:ext>
            </a:extLst>
          </p:cNvPr>
          <p:cNvSpPr/>
          <p:nvPr/>
        </p:nvSpPr>
        <p:spPr>
          <a:xfrm>
            <a:off x="1150597" y="3535738"/>
            <a:ext cx="919162" cy="919162"/>
          </a:xfrm>
          <a:prstGeom prst="arc">
            <a:avLst>
              <a:gd name="adj1" fmla="val 5420354"/>
              <a:gd name="adj2" fmla="val 10853341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B54977-33F8-4105-824C-3D0C493D5B00}"/>
              </a:ext>
            </a:extLst>
          </p:cNvPr>
          <p:cNvCxnSpPr>
            <a:cxnSpLocks/>
          </p:cNvCxnSpPr>
          <p:nvPr/>
        </p:nvCxnSpPr>
        <p:spPr>
          <a:xfrm>
            <a:off x="0" y="3995319"/>
            <a:ext cx="1538514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BADB8234-7655-4312-99D5-ACC91B4B894B}"/>
              </a:ext>
            </a:extLst>
          </p:cNvPr>
          <p:cNvSpPr/>
          <p:nvPr/>
        </p:nvSpPr>
        <p:spPr>
          <a:xfrm>
            <a:off x="1514928" y="3900069"/>
            <a:ext cx="190500" cy="190500"/>
          </a:xfrm>
          <a:prstGeom prst="ellipse">
            <a:avLst/>
          </a:prstGeom>
          <a:solidFill>
            <a:srgbClr val="3B23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ircle: Hollow 8">
            <a:extLst>
              <a:ext uri="{FF2B5EF4-FFF2-40B4-BE49-F238E27FC236}">
                <a16:creationId xmlns:a16="http://schemas.microsoft.com/office/drawing/2014/main" id="{868629C6-9D56-44C4-A90C-D16F2E7AA94B}"/>
              </a:ext>
            </a:extLst>
          </p:cNvPr>
          <p:cNvSpPr/>
          <p:nvPr/>
        </p:nvSpPr>
        <p:spPr>
          <a:xfrm>
            <a:off x="1395865" y="3781006"/>
            <a:ext cx="428626" cy="428626"/>
          </a:xfrm>
          <a:prstGeom prst="donut">
            <a:avLst>
              <a:gd name="adj" fmla="val 5281"/>
            </a:avLst>
          </a:prstGeom>
          <a:solidFill>
            <a:srgbClr val="3B23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1E0E5245-3E9D-45CB-A2A2-78E37536928E}"/>
              </a:ext>
            </a:extLst>
          </p:cNvPr>
          <p:cNvSpPr/>
          <p:nvPr/>
        </p:nvSpPr>
        <p:spPr>
          <a:xfrm>
            <a:off x="1262993" y="3648134"/>
            <a:ext cx="694370" cy="694370"/>
          </a:xfrm>
          <a:prstGeom prst="donut">
            <a:avLst>
              <a:gd name="adj" fmla="val 287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B8353AA-1A28-4FAD-AF44-130B899BAAE4}"/>
              </a:ext>
            </a:extLst>
          </p:cNvPr>
          <p:cNvCxnSpPr>
            <a:cxnSpLocks/>
          </p:cNvCxnSpPr>
          <p:nvPr/>
        </p:nvCxnSpPr>
        <p:spPr>
          <a:xfrm flipV="1">
            <a:off x="1610179" y="4342506"/>
            <a:ext cx="0" cy="686436"/>
          </a:xfrm>
          <a:prstGeom prst="line">
            <a:avLst/>
          </a:prstGeom>
          <a:ln w="19050">
            <a:solidFill>
              <a:srgbClr val="3B23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36B49B4F-63E8-4430-9059-553CBCA3AB43}"/>
              </a:ext>
            </a:extLst>
          </p:cNvPr>
          <p:cNvSpPr/>
          <p:nvPr/>
        </p:nvSpPr>
        <p:spPr>
          <a:xfrm>
            <a:off x="1548058" y="5028808"/>
            <a:ext cx="124240" cy="124240"/>
          </a:xfrm>
          <a:prstGeom prst="ellipse">
            <a:avLst/>
          </a:prstGeom>
          <a:solidFill>
            <a:srgbClr val="3B23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59B938-7387-4E6C-B81C-CA1B61488588}"/>
              </a:ext>
            </a:extLst>
          </p:cNvPr>
          <p:cNvSpPr txBox="1"/>
          <p:nvPr/>
        </p:nvSpPr>
        <p:spPr>
          <a:xfrm>
            <a:off x="852485" y="2961830"/>
            <a:ext cx="1515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3B235C"/>
                </a:solidFill>
                <a:latin typeface="Museo Slab 700" panose="02000000000000000000" pitchFamily="2" charset="77"/>
              </a:rPr>
              <a:t>1975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623F98E-5FFF-4701-A99F-87B202C66033}"/>
              </a:ext>
            </a:extLst>
          </p:cNvPr>
          <p:cNvSpPr txBox="1"/>
          <p:nvPr/>
        </p:nvSpPr>
        <p:spPr>
          <a:xfrm>
            <a:off x="552363" y="5259733"/>
            <a:ext cx="32010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venir Next Medium" panose="020B0503020202020204" pitchFamily="34" charset="0"/>
              </a:rPr>
              <a:t>NC General Assembly authorizes a four-year medical school at ECU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venir Next Medium" panose="020B0503020202020204" pitchFamily="34" charset="0"/>
              </a:rPr>
              <a:t>Pitt County Memorial Hospital and ECU sign an affiliation agreement to make PCMH the primary teaching hospital</a:t>
            </a: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B54B9C7B-4DA7-40E1-B723-68758EB971FE}"/>
              </a:ext>
            </a:extLst>
          </p:cNvPr>
          <p:cNvSpPr/>
          <p:nvPr/>
        </p:nvSpPr>
        <p:spPr>
          <a:xfrm rot="5400000">
            <a:off x="3389075" y="3535738"/>
            <a:ext cx="919162" cy="919162"/>
          </a:xfrm>
          <a:prstGeom prst="arc">
            <a:avLst>
              <a:gd name="adj1" fmla="val 5420354"/>
              <a:gd name="adj2" fmla="val 10853341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37A3CB3-AA60-41C6-B92B-B84EC0A87E61}"/>
              </a:ext>
            </a:extLst>
          </p:cNvPr>
          <p:cNvSpPr/>
          <p:nvPr/>
        </p:nvSpPr>
        <p:spPr>
          <a:xfrm>
            <a:off x="3753406" y="3900069"/>
            <a:ext cx="190500" cy="190500"/>
          </a:xfrm>
          <a:prstGeom prst="ellipse">
            <a:avLst/>
          </a:prstGeom>
          <a:solidFill>
            <a:srgbClr val="EBB1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ircle: Hollow 20">
            <a:extLst>
              <a:ext uri="{FF2B5EF4-FFF2-40B4-BE49-F238E27FC236}">
                <a16:creationId xmlns:a16="http://schemas.microsoft.com/office/drawing/2014/main" id="{5AB77009-91CD-4089-A339-205E1FD860BA}"/>
              </a:ext>
            </a:extLst>
          </p:cNvPr>
          <p:cNvSpPr/>
          <p:nvPr/>
        </p:nvSpPr>
        <p:spPr>
          <a:xfrm>
            <a:off x="3634343" y="3781006"/>
            <a:ext cx="428626" cy="428626"/>
          </a:xfrm>
          <a:prstGeom prst="donut">
            <a:avLst>
              <a:gd name="adj" fmla="val 5281"/>
            </a:avLst>
          </a:prstGeom>
          <a:solidFill>
            <a:srgbClr val="EBB1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Circle: Hollow 21">
            <a:extLst>
              <a:ext uri="{FF2B5EF4-FFF2-40B4-BE49-F238E27FC236}">
                <a16:creationId xmlns:a16="http://schemas.microsoft.com/office/drawing/2014/main" id="{EB4F978A-6973-4038-9D44-C992F6903D28}"/>
              </a:ext>
            </a:extLst>
          </p:cNvPr>
          <p:cNvSpPr/>
          <p:nvPr/>
        </p:nvSpPr>
        <p:spPr>
          <a:xfrm>
            <a:off x="3501471" y="3648134"/>
            <a:ext cx="694370" cy="694370"/>
          </a:xfrm>
          <a:prstGeom prst="donut">
            <a:avLst>
              <a:gd name="adj" fmla="val 287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982AF7D-7FF0-494C-891D-C601C69FAD64}"/>
              </a:ext>
            </a:extLst>
          </p:cNvPr>
          <p:cNvCxnSpPr>
            <a:cxnSpLocks/>
          </p:cNvCxnSpPr>
          <p:nvPr/>
        </p:nvCxnSpPr>
        <p:spPr>
          <a:xfrm flipV="1">
            <a:off x="3848657" y="2614747"/>
            <a:ext cx="0" cy="1033387"/>
          </a:xfrm>
          <a:prstGeom prst="line">
            <a:avLst/>
          </a:prstGeom>
          <a:ln w="19050">
            <a:solidFill>
              <a:srgbClr val="EBB1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D26033AC-E99E-4309-BD9B-47A98BA0DEA7}"/>
              </a:ext>
            </a:extLst>
          </p:cNvPr>
          <p:cNvSpPr/>
          <p:nvPr/>
        </p:nvSpPr>
        <p:spPr>
          <a:xfrm>
            <a:off x="3786536" y="2568391"/>
            <a:ext cx="124240" cy="124240"/>
          </a:xfrm>
          <a:prstGeom prst="ellipse">
            <a:avLst/>
          </a:prstGeom>
          <a:solidFill>
            <a:srgbClr val="EBB1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297ECE7-7E0E-48D0-9C27-6FB0E3DB79DD}"/>
              </a:ext>
            </a:extLst>
          </p:cNvPr>
          <p:cNvSpPr txBox="1"/>
          <p:nvPr/>
        </p:nvSpPr>
        <p:spPr>
          <a:xfrm>
            <a:off x="3090963" y="4382611"/>
            <a:ext cx="1515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EBB135"/>
                </a:solidFill>
                <a:latin typeface="Museo Slab 700" panose="02000000000000000000" pitchFamily="2" charset="77"/>
              </a:rPr>
              <a:t>1977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DEA27D8-0CF3-496D-AD7D-2076231DE52C}"/>
              </a:ext>
            </a:extLst>
          </p:cNvPr>
          <p:cNvSpPr txBox="1"/>
          <p:nvPr/>
        </p:nvSpPr>
        <p:spPr>
          <a:xfrm>
            <a:off x="2700522" y="1926108"/>
            <a:ext cx="3201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venir Next Medium" panose="020B0503020202020204" pitchFamily="34" charset="0"/>
              </a:rPr>
              <a:t>PCMH opens on 100-acre site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venir Next Medium" panose="020B0503020202020204" pitchFamily="34" charset="0"/>
              </a:rPr>
              <a:t>Charter class of ECU medical students begin classes</a:t>
            </a:r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A2636062-43D3-463C-B6BD-741D547DE965}"/>
              </a:ext>
            </a:extLst>
          </p:cNvPr>
          <p:cNvSpPr/>
          <p:nvPr/>
        </p:nvSpPr>
        <p:spPr>
          <a:xfrm>
            <a:off x="5642508" y="3535738"/>
            <a:ext cx="919162" cy="919162"/>
          </a:xfrm>
          <a:prstGeom prst="arc">
            <a:avLst>
              <a:gd name="adj1" fmla="val 5420354"/>
              <a:gd name="adj2" fmla="val 10853341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DCB9A2B-6699-4804-99AE-7A924FDA4340}"/>
              </a:ext>
            </a:extLst>
          </p:cNvPr>
          <p:cNvSpPr/>
          <p:nvPr/>
        </p:nvSpPr>
        <p:spPr>
          <a:xfrm>
            <a:off x="6006839" y="3900069"/>
            <a:ext cx="190500" cy="190500"/>
          </a:xfrm>
          <a:prstGeom prst="ellipse">
            <a:avLst/>
          </a:prstGeom>
          <a:solidFill>
            <a:srgbClr val="6930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ircle: Hollow 29">
            <a:extLst>
              <a:ext uri="{FF2B5EF4-FFF2-40B4-BE49-F238E27FC236}">
                <a16:creationId xmlns:a16="http://schemas.microsoft.com/office/drawing/2014/main" id="{3A6CDF07-EF0B-4379-8FBF-3718BD896047}"/>
              </a:ext>
            </a:extLst>
          </p:cNvPr>
          <p:cNvSpPr/>
          <p:nvPr/>
        </p:nvSpPr>
        <p:spPr>
          <a:xfrm>
            <a:off x="5887776" y="3781006"/>
            <a:ext cx="428626" cy="428626"/>
          </a:xfrm>
          <a:prstGeom prst="donut">
            <a:avLst>
              <a:gd name="adj" fmla="val 5281"/>
            </a:avLst>
          </a:prstGeom>
          <a:solidFill>
            <a:srgbClr val="6930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Circle: Hollow 30">
            <a:extLst>
              <a:ext uri="{FF2B5EF4-FFF2-40B4-BE49-F238E27FC236}">
                <a16:creationId xmlns:a16="http://schemas.microsoft.com/office/drawing/2014/main" id="{FB3E2DCF-4068-4715-BD27-13370B541EAC}"/>
              </a:ext>
            </a:extLst>
          </p:cNvPr>
          <p:cNvSpPr/>
          <p:nvPr/>
        </p:nvSpPr>
        <p:spPr>
          <a:xfrm>
            <a:off x="5754904" y="3648134"/>
            <a:ext cx="694370" cy="694370"/>
          </a:xfrm>
          <a:prstGeom prst="donut">
            <a:avLst>
              <a:gd name="adj" fmla="val 287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A49CDC4-E9AD-4789-BEA6-BFF07A73111B}"/>
              </a:ext>
            </a:extLst>
          </p:cNvPr>
          <p:cNvCxnSpPr>
            <a:cxnSpLocks/>
          </p:cNvCxnSpPr>
          <p:nvPr/>
        </p:nvCxnSpPr>
        <p:spPr>
          <a:xfrm flipV="1">
            <a:off x="6102090" y="4342505"/>
            <a:ext cx="0" cy="1033387"/>
          </a:xfrm>
          <a:prstGeom prst="line">
            <a:avLst/>
          </a:prstGeom>
          <a:ln w="19050">
            <a:solidFill>
              <a:srgbClr val="6930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DD4A8794-EADF-4527-95C6-C9D6781E9C8E}"/>
              </a:ext>
            </a:extLst>
          </p:cNvPr>
          <p:cNvSpPr/>
          <p:nvPr/>
        </p:nvSpPr>
        <p:spPr>
          <a:xfrm>
            <a:off x="6039969" y="5350759"/>
            <a:ext cx="124240" cy="124240"/>
          </a:xfrm>
          <a:prstGeom prst="ellipse">
            <a:avLst/>
          </a:prstGeom>
          <a:solidFill>
            <a:srgbClr val="6930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BE7D141-E60D-4B00-AA4B-1F588212DCAD}"/>
              </a:ext>
            </a:extLst>
          </p:cNvPr>
          <p:cNvSpPr txBox="1"/>
          <p:nvPr/>
        </p:nvSpPr>
        <p:spPr>
          <a:xfrm>
            <a:off x="5344396" y="2961830"/>
            <a:ext cx="1515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69307A"/>
                </a:solidFill>
                <a:latin typeface="Museo Slab 700" panose="02000000000000000000" pitchFamily="2" charset="77"/>
              </a:rPr>
              <a:t>1979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A5C5A36-EC92-462F-BB70-6A797D63B1DD}"/>
              </a:ext>
            </a:extLst>
          </p:cNvPr>
          <p:cNvSpPr txBox="1"/>
          <p:nvPr/>
        </p:nvSpPr>
        <p:spPr>
          <a:xfrm>
            <a:off x="5039817" y="5602985"/>
            <a:ext cx="3201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venir Next Medium" panose="020B0503020202020204" pitchFamily="34" charset="0"/>
              </a:rPr>
              <a:t>Construction of Brody Medical Sciences Building at ECU begins</a:t>
            </a:r>
          </a:p>
        </p:txBody>
      </p:sp>
      <p:sp>
        <p:nvSpPr>
          <p:cNvPr id="45" name="Arc 44">
            <a:extLst>
              <a:ext uri="{FF2B5EF4-FFF2-40B4-BE49-F238E27FC236}">
                <a16:creationId xmlns:a16="http://schemas.microsoft.com/office/drawing/2014/main" id="{E3730103-7F8D-4792-83EE-5FFC4A5D2274}"/>
              </a:ext>
            </a:extLst>
          </p:cNvPr>
          <p:cNvSpPr/>
          <p:nvPr/>
        </p:nvSpPr>
        <p:spPr>
          <a:xfrm rot="5400000">
            <a:off x="7906257" y="3535738"/>
            <a:ext cx="919162" cy="919162"/>
          </a:xfrm>
          <a:prstGeom prst="arc">
            <a:avLst>
              <a:gd name="adj1" fmla="val 5420354"/>
              <a:gd name="adj2" fmla="val 10853341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86694F26-80D5-467D-94C4-C9C860517F5F}"/>
              </a:ext>
            </a:extLst>
          </p:cNvPr>
          <p:cNvSpPr/>
          <p:nvPr/>
        </p:nvSpPr>
        <p:spPr>
          <a:xfrm>
            <a:off x="8270588" y="3900069"/>
            <a:ext cx="190500" cy="190500"/>
          </a:xfrm>
          <a:prstGeom prst="ellipse">
            <a:avLst/>
          </a:prstGeom>
          <a:solidFill>
            <a:srgbClr val="20AC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Circle: Hollow 46">
            <a:extLst>
              <a:ext uri="{FF2B5EF4-FFF2-40B4-BE49-F238E27FC236}">
                <a16:creationId xmlns:a16="http://schemas.microsoft.com/office/drawing/2014/main" id="{B0789B4A-0620-4211-9109-6DBE9A07FE51}"/>
              </a:ext>
            </a:extLst>
          </p:cNvPr>
          <p:cNvSpPr/>
          <p:nvPr/>
        </p:nvSpPr>
        <p:spPr>
          <a:xfrm>
            <a:off x="8151525" y="3781006"/>
            <a:ext cx="428626" cy="428626"/>
          </a:xfrm>
          <a:prstGeom prst="donut">
            <a:avLst>
              <a:gd name="adj" fmla="val 5281"/>
            </a:avLst>
          </a:prstGeom>
          <a:solidFill>
            <a:srgbClr val="20AC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Circle: Hollow 47">
            <a:extLst>
              <a:ext uri="{FF2B5EF4-FFF2-40B4-BE49-F238E27FC236}">
                <a16:creationId xmlns:a16="http://schemas.microsoft.com/office/drawing/2014/main" id="{9C63B36C-028C-4461-9179-02E81EA9B830}"/>
              </a:ext>
            </a:extLst>
          </p:cNvPr>
          <p:cNvSpPr/>
          <p:nvPr/>
        </p:nvSpPr>
        <p:spPr>
          <a:xfrm>
            <a:off x="8018653" y="3648134"/>
            <a:ext cx="694370" cy="694370"/>
          </a:xfrm>
          <a:prstGeom prst="donut">
            <a:avLst>
              <a:gd name="adj" fmla="val 287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15E6C7CE-0DCB-4A82-B08E-519AC3270B85}"/>
              </a:ext>
            </a:extLst>
          </p:cNvPr>
          <p:cNvCxnSpPr>
            <a:cxnSpLocks/>
          </p:cNvCxnSpPr>
          <p:nvPr/>
        </p:nvCxnSpPr>
        <p:spPr>
          <a:xfrm flipV="1">
            <a:off x="8365839" y="2614747"/>
            <a:ext cx="0" cy="1033387"/>
          </a:xfrm>
          <a:prstGeom prst="line">
            <a:avLst/>
          </a:prstGeom>
          <a:ln w="19050">
            <a:solidFill>
              <a:srgbClr val="20AC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>
            <a:extLst>
              <a:ext uri="{FF2B5EF4-FFF2-40B4-BE49-F238E27FC236}">
                <a16:creationId xmlns:a16="http://schemas.microsoft.com/office/drawing/2014/main" id="{4CFE38F3-7830-46D8-95EE-69DB62ED465D}"/>
              </a:ext>
            </a:extLst>
          </p:cNvPr>
          <p:cNvSpPr/>
          <p:nvPr/>
        </p:nvSpPr>
        <p:spPr>
          <a:xfrm>
            <a:off x="8303718" y="2568391"/>
            <a:ext cx="124240" cy="124240"/>
          </a:xfrm>
          <a:prstGeom prst="ellipse">
            <a:avLst/>
          </a:prstGeom>
          <a:solidFill>
            <a:srgbClr val="20AC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5F62DC2-C651-4B22-B4CB-1846861868F6}"/>
              </a:ext>
            </a:extLst>
          </p:cNvPr>
          <p:cNvSpPr txBox="1"/>
          <p:nvPr/>
        </p:nvSpPr>
        <p:spPr>
          <a:xfrm>
            <a:off x="7608145" y="4382611"/>
            <a:ext cx="1515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20ACB0"/>
                </a:solidFill>
                <a:latin typeface="Museo Slab 700" panose="02000000000000000000" pitchFamily="2" charset="77"/>
              </a:rPr>
              <a:t>1980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4337E62-7F21-4CD3-9B0D-507A64DF7728}"/>
              </a:ext>
            </a:extLst>
          </p:cNvPr>
          <p:cNvSpPr txBox="1"/>
          <p:nvPr/>
        </p:nvSpPr>
        <p:spPr>
          <a:xfrm>
            <a:off x="7112501" y="1511180"/>
            <a:ext cx="32010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venir Next Medium" panose="020B0503020202020204" pitchFamily="34" charset="0"/>
              </a:rPr>
              <a:t>Pitt Technical Institute becomes Pitt Community College (PCC)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venir Next Medium" panose="020B0503020202020204" pitchFamily="34" charset="0"/>
              </a:rPr>
              <a:t>Per capita income in Pitt County rises 166% since 1970 to $7,622 ($51,667 today)</a:t>
            </a:r>
          </a:p>
        </p:txBody>
      </p:sp>
      <p:sp>
        <p:nvSpPr>
          <p:cNvPr id="53" name="Arc 52">
            <a:extLst>
              <a:ext uri="{FF2B5EF4-FFF2-40B4-BE49-F238E27FC236}">
                <a16:creationId xmlns:a16="http://schemas.microsoft.com/office/drawing/2014/main" id="{FC85B459-7BA2-4C61-9178-E1CE5EFAEC56}"/>
              </a:ext>
            </a:extLst>
          </p:cNvPr>
          <p:cNvSpPr/>
          <p:nvPr/>
        </p:nvSpPr>
        <p:spPr>
          <a:xfrm>
            <a:off x="10144184" y="3535738"/>
            <a:ext cx="919162" cy="919162"/>
          </a:xfrm>
          <a:prstGeom prst="arc">
            <a:avLst>
              <a:gd name="adj1" fmla="val 5420354"/>
              <a:gd name="adj2" fmla="val 10853341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4A6EEA54-5314-432F-B5DF-B223248AB8AA}"/>
              </a:ext>
            </a:extLst>
          </p:cNvPr>
          <p:cNvSpPr/>
          <p:nvPr/>
        </p:nvSpPr>
        <p:spPr>
          <a:xfrm>
            <a:off x="10508515" y="3900069"/>
            <a:ext cx="190500" cy="190500"/>
          </a:xfrm>
          <a:prstGeom prst="ellipse">
            <a:avLst/>
          </a:prstGeom>
          <a:solidFill>
            <a:srgbClr val="0E44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Circle: Hollow 55">
            <a:extLst>
              <a:ext uri="{FF2B5EF4-FFF2-40B4-BE49-F238E27FC236}">
                <a16:creationId xmlns:a16="http://schemas.microsoft.com/office/drawing/2014/main" id="{0C983C23-7914-456E-AA37-90FEEBD851C0}"/>
              </a:ext>
            </a:extLst>
          </p:cNvPr>
          <p:cNvSpPr/>
          <p:nvPr/>
        </p:nvSpPr>
        <p:spPr>
          <a:xfrm>
            <a:off x="10389452" y="3781006"/>
            <a:ext cx="428626" cy="428626"/>
          </a:xfrm>
          <a:prstGeom prst="donut">
            <a:avLst>
              <a:gd name="adj" fmla="val 5281"/>
            </a:avLst>
          </a:prstGeom>
          <a:solidFill>
            <a:srgbClr val="0E44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Circle: Hollow 56">
            <a:extLst>
              <a:ext uri="{FF2B5EF4-FFF2-40B4-BE49-F238E27FC236}">
                <a16:creationId xmlns:a16="http://schemas.microsoft.com/office/drawing/2014/main" id="{CD810234-B3DF-4AE8-B7F5-9B91C3FEE8A3}"/>
              </a:ext>
            </a:extLst>
          </p:cNvPr>
          <p:cNvSpPr/>
          <p:nvPr/>
        </p:nvSpPr>
        <p:spPr>
          <a:xfrm>
            <a:off x="10256580" y="3648134"/>
            <a:ext cx="694370" cy="694370"/>
          </a:xfrm>
          <a:prstGeom prst="donut">
            <a:avLst>
              <a:gd name="adj" fmla="val 287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A61A79A1-830D-43A5-991E-41089FE309F5}"/>
              </a:ext>
            </a:extLst>
          </p:cNvPr>
          <p:cNvCxnSpPr>
            <a:cxnSpLocks/>
          </p:cNvCxnSpPr>
          <p:nvPr/>
        </p:nvCxnSpPr>
        <p:spPr>
          <a:xfrm flipV="1">
            <a:off x="10603766" y="4342505"/>
            <a:ext cx="0" cy="1033387"/>
          </a:xfrm>
          <a:prstGeom prst="line">
            <a:avLst/>
          </a:prstGeom>
          <a:ln w="19050">
            <a:solidFill>
              <a:srgbClr val="0E44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>
            <a:extLst>
              <a:ext uri="{FF2B5EF4-FFF2-40B4-BE49-F238E27FC236}">
                <a16:creationId xmlns:a16="http://schemas.microsoft.com/office/drawing/2014/main" id="{91D217BA-6735-41FC-ADDE-ADA84BF5E891}"/>
              </a:ext>
            </a:extLst>
          </p:cNvPr>
          <p:cNvSpPr/>
          <p:nvPr/>
        </p:nvSpPr>
        <p:spPr>
          <a:xfrm>
            <a:off x="10541645" y="5350759"/>
            <a:ext cx="124240" cy="124240"/>
          </a:xfrm>
          <a:prstGeom prst="ellipse">
            <a:avLst/>
          </a:prstGeom>
          <a:solidFill>
            <a:srgbClr val="0E44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93BBA26-6FB6-4EDA-AE7C-332D388F6619}"/>
              </a:ext>
            </a:extLst>
          </p:cNvPr>
          <p:cNvSpPr txBox="1"/>
          <p:nvPr/>
        </p:nvSpPr>
        <p:spPr>
          <a:xfrm>
            <a:off x="9846072" y="2961830"/>
            <a:ext cx="1515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E4460"/>
                </a:solidFill>
                <a:latin typeface="Museo Slab 700" panose="02000000000000000000" pitchFamily="2" charset="77"/>
              </a:rPr>
              <a:t>1981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710CEB2-4E11-44C6-A201-5DCB3EA9A265}"/>
              </a:ext>
            </a:extLst>
          </p:cNvPr>
          <p:cNvSpPr txBox="1"/>
          <p:nvPr/>
        </p:nvSpPr>
        <p:spPr>
          <a:xfrm>
            <a:off x="9541493" y="5602985"/>
            <a:ext cx="2468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7A746A"/>
                </a:solidFill>
                <a:latin typeface="Avenir Next Medium" panose="020B0503020202020204" pitchFamily="34" charset="0"/>
              </a:rPr>
              <a:t>First M.D. degrees awarded by ECU School of Medicine</a:t>
            </a:r>
            <a:endParaRPr lang="en-US" sz="1200" dirty="0">
              <a:solidFill>
                <a:schemeClr val="bg2">
                  <a:lumMod val="50000"/>
                </a:schemeClr>
              </a:solidFill>
              <a:latin typeface="Avenir Next Medium" panose="020B0503020202020204" pitchFamily="34" charset="0"/>
            </a:endParaRP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5CE23E97-80CA-4DCE-905B-0371552128FB}"/>
              </a:ext>
            </a:extLst>
          </p:cNvPr>
          <p:cNvCxnSpPr>
            <a:cxnSpLocks/>
          </p:cNvCxnSpPr>
          <p:nvPr/>
        </p:nvCxnSpPr>
        <p:spPr>
          <a:xfrm>
            <a:off x="800058" y="6548790"/>
            <a:ext cx="2048865" cy="0"/>
          </a:xfrm>
          <a:prstGeom prst="line">
            <a:avLst/>
          </a:prstGeom>
          <a:ln w="19050">
            <a:solidFill>
              <a:srgbClr val="3B23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36AF9195-D1C7-4EAB-9766-CBBD5AC04E3E}"/>
              </a:ext>
            </a:extLst>
          </p:cNvPr>
          <p:cNvCxnSpPr>
            <a:cxnSpLocks/>
          </p:cNvCxnSpPr>
          <p:nvPr/>
        </p:nvCxnSpPr>
        <p:spPr>
          <a:xfrm>
            <a:off x="5131605" y="6212376"/>
            <a:ext cx="2048865" cy="0"/>
          </a:xfrm>
          <a:prstGeom prst="line">
            <a:avLst/>
          </a:prstGeom>
          <a:ln w="19050">
            <a:solidFill>
              <a:srgbClr val="6930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E7FD0854-B613-4503-8F9F-7EBA21977DB6}"/>
              </a:ext>
            </a:extLst>
          </p:cNvPr>
          <p:cNvCxnSpPr>
            <a:cxnSpLocks/>
          </p:cNvCxnSpPr>
          <p:nvPr/>
        </p:nvCxnSpPr>
        <p:spPr>
          <a:xfrm>
            <a:off x="9655100" y="6212376"/>
            <a:ext cx="2048865" cy="0"/>
          </a:xfrm>
          <a:prstGeom prst="line">
            <a:avLst/>
          </a:prstGeom>
          <a:ln w="19050">
            <a:solidFill>
              <a:srgbClr val="0E44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267D5D77-7183-46A2-913A-91854EB46B5B}"/>
              </a:ext>
            </a:extLst>
          </p:cNvPr>
          <p:cNvCxnSpPr>
            <a:cxnSpLocks/>
          </p:cNvCxnSpPr>
          <p:nvPr/>
        </p:nvCxnSpPr>
        <p:spPr>
          <a:xfrm>
            <a:off x="2807969" y="1835312"/>
            <a:ext cx="2048865" cy="0"/>
          </a:xfrm>
          <a:prstGeom prst="line">
            <a:avLst/>
          </a:prstGeom>
          <a:ln w="19050">
            <a:solidFill>
              <a:srgbClr val="EBB1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3FE4C8AC-856E-47A1-86C3-D3143F6DF56B}"/>
              </a:ext>
            </a:extLst>
          </p:cNvPr>
          <p:cNvCxnSpPr>
            <a:cxnSpLocks/>
          </p:cNvCxnSpPr>
          <p:nvPr/>
        </p:nvCxnSpPr>
        <p:spPr>
          <a:xfrm>
            <a:off x="7369015" y="1373399"/>
            <a:ext cx="2048865" cy="0"/>
          </a:xfrm>
          <a:prstGeom prst="line">
            <a:avLst/>
          </a:prstGeom>
          <a:ln w="19050">
            <a:solidFill>
              <a:srgbClr val="20AC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CA9C94F8-57B4-D141-90CF-E928C71B5BD4}"/>
              </a:ext>
            </a:extLst>
          </p:cNvPr>
          <p:cNvSpPr txBox="1"/>
          <p:nvPr/>
        </p:nvSpPr>
        <p:spPr>
          <a:xfrm>
            <a:off x="3389075" y="-35500"/>
            <a:ext cx="8776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0E4460"/>
                </a:solidFill>
                <a:latin typeface="Museo Slab 700" panose="02000000000000000000" pitchFamily="2" charset="77"/>
              </a:rPr>
              <a:t>Growing A BioPharma Ecosystem</a:t>
            </a:r>
          </a:p>
        </p:txBody>
      </p:sp>
    </p:spTree>
    <p:extLst>
      <p:ext uri="{BB962C8B-B14F-4D97-AF65-F5344CB8AC3E}">
        <p14:creationId xmlns:p14="http://schemas.microsoft.com/office/powerpoint/2010/main" val="35549753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5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8000"/>
                            </p:stCondLst>
                            <p:childTnLst>
                              <p:par>
                                <p:cTn id="1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8500"/>
                            </p:stCondLst>
                            <p:childTnLst>
                              <p:par>
                                <p:cTn id="1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950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4500"/>
                            </p:stCondLst>
                            <p:childTnLst>
                              <p:par>
                                <p:cTn id="1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5000"/>
                            </p:stCondLst>
                            <p:childTnLst>
                              <p:par>
                                <p:cTn id="1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5500"/>
                            </p:stCondLst>
                            <p:childTnLst>
                              <p:par>
                                <p:cTn id="2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16500"/>
                            </p:stCondLst>
                            <p:childTnLst>
                              <p:par>
                                <p:cTn id="2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17000"/>
                            </p:stCondLst>
                            <p:childTnLst>
                              <p:par>
                                <p:cTn id="2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7500"/>
                            </p:stCondLst>
                            <p:childTnLst>
                              <p:par>
                                <p:cTn id="2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18000"/>
                            </p:stCondLst>
                            <p:childTnLst>
                              <p:par>
                                <p:cTn id="2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18500"/>
                            </p:stCondLst>
                            <p:childTnLst>
                              <p:par>
                                <p:cTn id="2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19000"/>
                            </p:stCondLst>
                            <p:childTnLst>
                              <p:par>
                                <p:cTn id="2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20000"/>
                            </p:stCondLst>
                            <p:childTnLst>
                              <p:par>
                                <p:cTn id="2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20500"/>
                            </p:stCondLst>
                            <p:childTnLst>
                              <p:par>
                                <p:cTn id="2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  <p:bldP spid="9" grpId="0" animBg="1"/>
      <p:bldP spid="10" grpId="0" animBg="1"/>
      <p:bldP spid="14" grpId="0" animBg="1"/>
      <p:bldP spid="16" grpId="0"/>
      <p:bldP spid="17" grpId="0"/>
      <p:bldP spid="18" grpId="0" animBg="1"/>
      <p:bldP spid="20" grpId="0" animBg="1"/>
      <p:bldP spid="21" grpId="0" animBg="1"/>
      <p:bldP spid="22" grpId="0" animBg="1"/>
      <p:bldP spid="24" grpId="0" animBg="1"/>
      <p:bldP spid="25" grpId="0"/>
      <p:bldP spid="26" grpId="0"/>
      <p:bldP spid="27" grpId="0" animBg="1"/>
      <p:bldP spid="29" grpId="0" animBg="1"/>
      <p:bldP spid="30" grpId="0" animBg="1"/>
      <p:bldP spid="31" grpId="0" animBg="1"/>
      <p:bldP spid="33" grpId="0" animBg="1"/>
      <p:bldP spid="34" grpId="0"/>
      <p:bldP spid="35" grpId="0"/>
      <p:bldP spid="45" grpId="0" animBg="1"/>
      <p:bldP spid="46" grpId="0" animBg="1"/>
      <p:bldP spid="47" grpId="0" animBg="1"/>
      <p:bldP spid="48" grpId="0" animBg="1"/>
      <p:bldP spid="50" grpId="0" animBg="1"/>
      <p:bldP spid="51" grpId="0"/>
      <p:bldP spid="52" grpId="0"/>
      <p:bldP spid="53" grpId="0" animBg="1"/>
      <p:bldP spid="55" grpId="0" animBg="1"/>
      <p:bldP spid="56" grpId="0" animBg="1"/>
      <p:bldP spid="57" grpId="0" animBg="1"/>
      <p:bldP spid="59" grpId="0" animBg="1"/>
      <p:bldP spid="60" grpId="0"/>
      <p:bldP spid="6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7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272CB9A-11DA-403F-8A2C-8ACABB9E55E3}"/>
              </a:ext>
            </a:extLst>
          </p:cNvPr>
          <p:cNvCxnSpPr/>
          <p:nvPr/>
        </p:nvCxnSpPr>
        <p:spPr>
          <a:xfrm>
            <a:off x="6175088" y="3995319"/>
            <a:ext cx="225287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67E87360-F24A-47BA-928F-2F0179FA8620}"/>
              </a:ext>
            </a:extLst>
          </p:cNvPr>
          <p:cNvCxnSpPr/>
          <p:nvPr/>
        </p:nvCxnSpPr>
        <p:spPr>
          <a:xfrm>
            <a:off x="8413015" y="3995319"/>
            <a:ext cx="225287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8346D99-21A2-4F27-AB30-6BF25A60C3AC}"/>
              </a:ext>
            </a:extLst>
          </p:cNvPr>
          <p:cNvCxnSpPr>
            <a:cxnSpLocks/>
          </p:cNvCxnSpPr>
          <p:nvPr/>
        </p:nvCxnSpPr>
        <p:spPr>
          <a:xfrm>
            <a:off x="10665885" y="3995319"/>
            <a:ext cx="1538514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92DD698-41EA-44B3-A338-53428D7D5050}"/>
              </a:ext>
            </a:extLst>
          </p:cNvPr>
          <p:cNvCxnSpPr/>
          <p:nvPr/>
        </p:nvCxnSpPr>
        <p:spPr>
          <a:xfrm>
            <a:off x="3911339" y="3995319"/>
            <a:ext cx="225287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141C71E-E08E-4C35-AF33-12A46FFB4E28}"/>
              </a:ext>
            </a:extLst>
          </p:cNvPr>
          <p:cNvCxnSpPr/>
          <p:nvPr/>
        </p:nvCxnSpPr>
        <p:spPr>
          <a:xfrm>
            <a:off x="1657906" y="3995319"/>
            <a:ext cx="225287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rc 10">
            <a:extLst>
              <a:ext uri="{FF2B5EF4-FFF2-40B4-BE49-F238E27FC236}">
                <a16:creationId xmlns:a16="http://schemas.microsoft.com/office/drawing/2014/main" id="{AF54DAFC-72BF-4C18-B451-30110FC8EBCC}"/>
              </a:ext>
            </a:extLst>
          </p:cNvPr>
          <p:cNvSpPr/>
          <p:nvPr/>
        </p:nvSpPr>
        <p:spPr>
          <a:xfrm>
            <a:off x="1150597" y="3535738"/>
            <a:ext cx="919162" cy="919162"/>
          </a:xfrm>
          <a:prstGeom prst="arc">
            <a:avLst>
              <a:gd name="adj1" fmla="val 5420354"/>
              <a:gd name="adj2" fmla="val 10853341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B54977-33F8-4105-824C-3D0C493D5B00}"/>
              </a:ext>
            </a:extLst>
          </p:cNvPr>
          <p:cNvCxnSpPr>
            <a:cxnSpLocks/>
          </p:cNvCxnSpPr>
          <p:nvPr/>
        </p:nvCxnSpPr>
        <p:spPr>
          <a:xfrm>
            <a:off x="0" y="3995319"/>
            <a:ext cx="1538514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BADB8234-7655-4312-99D5-ACC91B4B894B}"/>
              </a:ext>
            </a:extLst>
          </p:cNvPr>
          <p:cNvSpPr/>
          <p:nvPr/>
        </p:nvSpPr>
        <p:spPr>
          <a:xfrm>
            <a:off x="1514928" y="3900069"/>
            <a:ext cx="190500" cy="190500"/>
          </a:xfrm>
          <a:prstGeom prst="ellipse">
            <a:avLst/>
          </a:prstGeom>
          <a:solidFill>
            <a:srgbClr val="3B23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ircle: Hollow 8">
            <a:extLst>
              <a:ext uri="{FF2B5EF4-FFF2-40B4-BE49-F238E27FC236}">
                <a16:creationId xmlns:a16="http://schemas.microsoft.com/office/drawing/2014/main" id="{868629C6-9D56-44C4-A90C-D16F2E7AA94B}"/>
              </a:ext>
            </a:extLst>
          </p:cNvPr>
          <p:cNvSpPr/>
          <p:nvPr/>
        </p:nvSpPr>
        <p:spPr>
          <a:xfrm>
            <a:off x="1395865" y="3781006"/>
            <a:ext cx="428626" cy="428626"/>
          </a:xfrm>
          <a:prstGeom prst="donut">
            <a:avLst>
              <a:gd name="adj" fmla="val 5281"/>
            </a:avLst>
          </a:prstGeom>
          <a:solidFill>
            <a:srgbClr val="3B23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1E0E5245-3E9D-45CB-A2A2-78E37536928E}"/>
              </a:ext>
            </a:extLst>
          </p:cNvPr>
          <p:cNvSpPr/>
          <p:nvPr/>
        </p:nvSpPr>
        <p:spPr>
          <a:xfrm>
            <a:off x="1262993" y="3648134"/>
            <a:ext cx="694370" cy="694370"/>
          </a:xfrm>
          <a:prstGeom prst="donut">
            <a:avLst>
              <a:gd name="adj" fmla="val 287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B8353AA-1A28-4FAD-AF44-130B899BAAE4}"/>
              </a:ext>
            </a:extLst>
          </p:cNvPr>
          <p:cNvCxnSpPr>
            <a:cxnSpLocks/>
          </p:cNvCxnSpPr>
          <p:nvPr/>
        </p:nvCxnSpPr>
        <p:spPr>
          <a:xfrm flipV="1">
            <a:off x="1610179" y="4342506"/>
            <a:ext cx="0" cy="686436"/>
          </a:xfrm>
          <a:prstGeom prst="line">
            <a:avLst/>
          </a:prstGeom>
          <a:ln w="19050">
            <a:solidFill>
              <a:srgbClr val="3B23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36B49B4F-63E8-4430-9059-553CBCA3AB43}"/>
              </a:ext>
            </a:extLst>
          </p:cNvPr>
          <p:cNvSpPr/>
          <p:nvPr/>
        </p:nvSpPr>
        <p:spPr>
          <a:xfrm>
            <a:off x="1548058" y="5003934"/>
            <a:ext cx="124240" cy="124240"/>
          </a:xfrm>
          <a:prstGeom prst="ellipse">
            <a:avLst/>
          </a:prstGeom>
          <a:solidFill>
            <a:srgbClr val="3B23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59B938-7387-4E6C-B81C-CA1B61488588}"/>
              </a:ext>
            </a:extLst>
          </p:cNvPr>
          <p:cNvSpPr txBox="1"/>
          <p:nvPr/>
        </p:nvSpPr>
        <p:spPr>
          <a:xfrm>
            <a:off x="852485" y="2961830"/>
            <a:ext cx="1515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3B235C"/>
                </a:solidFill>
                <a:latin typeface="Museo Slab 700" panose="02000000000000000000" pitchFamily="2" charset="77"/>
              </a:rPr>
              <a:t>1982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623F98E-5FFF-4701-A99F-87B202C66033}"/>
              </a:ext>
            </a:extLst>
          </p:cNvPr>
          <p:cNvSpPr txBox="1"/>
          <p:nvPr/>
        </p:nvSpPr>
        <p:spPr>
          <a:xfrm>
            <a:off x="298980" y="5215826"/>
            <a:ext cx="32010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venir Next Medium" panose="020B0503020202020204" pitchFamily="34" charset="0"/>
              </a:rPr>
              <a:t>75</a:t>
            </a:r>
            <a:r>
              <a:rPr lang="en-US" sz="1200" baseline="30000" dirty="0">
                <a:solidFill>
                  <a:schemeClr val="bg2">
                    <a:lumMod val="50000"/>
                  </a:schemeClr>
                </a:solidFill>
                <a:latin typeface="Avenir Next Medium" panose="020B0503020202020204" pitchFamily="34" charset="0"/>
              </a:rPr>
              <a:t>th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venir Next Medium" panose="020B0503020202020204" pitchFamily="34" charset="0"/>
              </a:rPr>
              <a:t> anniversary for ECU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venir Next Medium" panose="020B0503020202020204" pitchFamily="34" charset="0"/>
              </a:rPr>
              <a:t>Growth to 11,725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venir Next Medium" panose="020B0503020202020204" pitchFamily="34" charset="0"/>
              </a:rPr>
              <a:t>425 acres, 77 buildings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venir Next Medium" panose="020B0503020202020204" pitchFamily="34" charset="0"/>
              </a:rPr>
              <a:t>Brody Medical Sciences Building opens</a:t>
            </a: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B54B9C7B-4DA7-40E1-B723-68758EB971FE}"/>
              </a:ext>
            </a:extLst>
          </p:cNvPr>
          <p:cNvSpPr/>
          <p:nvPr/>
        </p:nvSpPr>
        <p:spPr>
          <a:xfrm rot="5400000">
            <a:off x="3389075" y="3535738"/>
            <a:ext cx="919162" cy="919162"/>
          </a:xfrm>
          <a:prstGeom prst="arc">
            <a:avLst>
              <a:gd name="adj1" fmla="val 5420354"/>
              <a:gd name="adj2" fmla="val 10853341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37A3CB3-AA60-41C6-B92B-B84EC0A87E61}"/>
              </a:ext>
            </a:extLst>
          </p:cNvPr>
          <p:cNvSpPr/>
          <p:nvPr/>
        </p:nvSpPr>
        <p:spPr>
          <a:xfrm>
            <a:off x="3753406" y="3900069"/>
            <a:ext cx="190500" cy="190500"/>
          </a:xfrm>
          <a:prstGeom prst="ellipse">
            <a:avLst/>
          </a:prstGeom>
          <a:solidFill>
            <a:srgbClr val="EBB1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ircle: Hollow 20">
            <a:extLst>
              <a:ext uri="{FF2B5EF4-FFF2-40B4-BE49-F238E27FC236}">
                <a16:creationId xmlns:a16="http://schemas.microsoft.com/office/drawing/2014/main" id="{5AB77009-91CD-4089-A339-205E1FD860BA}"/>
              </a:ext>
            </a:extLst>
          </p:cNvPr>
          <p:cNvSpPr/>
          <p:nvPr/>
        </p:nvSpPr>
        <p:spPr>
          <a:xfrm>
            <a:off x="3634343" y="3781006"/>
            <a:ext cx="428626" cy="428626"/>
          </a:xfrm>
          <a:prstGeom prst="donut">
            <a:avLst>
              <a:gd name="adj" fmla="val 5281"/>
            </a:avLst>
          </a:prstGeom>
          <a:solidFill>
            <a:srgbClr val="EBB1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Circle: Hollow 21">
            <a:extLst>
              <a:ext uri="{FF2B5EF4-FFF2-40B4-BE49-F238E27FC236}">
                <a16:creationId xmlns:a16="http://schemas.microsoft.com/office/drawing/2014/main" id="{EB4F978A-6973-4038-9D44-C992F6903D28}"/>
              </a:ext>
            </a:extLst>
          </p:cNvPr>
          <p:cNvSpPr/>
          <p:nvPr/>
        </p:nvSpPr>
        <p:spPr>
          <a:xfrm>
            <a:off x="3501471" y="3648134"/>
            <a:ext cx="694370" cy="694370"/>
          </a:xfrm>
          <a:prstGeom prst="donut">
            <a:avLst>
              <a:gd name="adj" fmla="val 287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982AF7D-7FF0-494C-891D-C601C69FAD64}"/>
              </a:ext>
            </a:extLst>
          </p:cNvPr>
          <p:cNvCxnSpPr>
            <a:cxnSpLocks/>
          </p:cNvCxnSpPr>
          <p:nvPr/>
        </p:nvCxnSpPr>
        <p:spPr>
          <a:xfrm flipV="1">
            <a:off x="3848657" y="2614747"/>
            <a:ext cx="0" cy="1033387"/>
          </a:xfrm>
          <a:prstGeom prst="line">
            <a:avLst/>
          </a:prstGeom>
          <a:ln w="19050">
            <a:solidFill>
              <a:srgbClr val="EBB1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D26033AC-E99E-4309-BD9B-47A98BA0DEA7}"/>
              </a:ext>
            </a:extLst>
          </p:cNvPr>
          <p:cNvSpPr/>
          <p:nvPr/>
        </p:nvSpPr>
        <p:spPr>
          <a:xfrm>
            <a:off x="3786536" y="2568391"/>
            <a:ext cx="124240" cy="124240"/>
          </a:xfrm>
          <a:prstGeom prst="ellipse">
            <a:avLst/>
          </a:prstGeom>
          <a:solidFill>
            <a:srgbClr val="EBB1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297ECE7-7E0E-48D0-9C27-6FB0E3DB79DD}"/>
              </a:ext>
            </a:extLst>
          </p:cNvPr>
          <p:cNvSpPr txBox="1"/>
          <p:nvPr/>
        </p:nvSpPr>
        <p:spPr>
          <a:xfrm>
            <a:off x="3090963" y="4382611"/>
            <a:ext cx="1515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EBB135"/>
                </a:solidFill>
                <a:latin typeface="Museo Slab 700" panose="02000000000000000000" pitchFamily="2" charset="77"/>
              </a:rPr>
              <a:t>1983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DEA27D8-0CF3-496D-AD7D-2076231DE52C}"/>
              </a:ext>
            </a:extLst>
          </p:cNvPr>
          <p:cNvSpPr txBox="1"/>
          <p:nvPr/>
        </p:nvSpPr>
        <p:spPr>
          <a:xfrm>
            <a:off x="2700522" y="1926108"/>
            <a:ext cx="32010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venir Next Medium" panose="020B0503020202020204" pitchFamily="34" charset="0"/>
              </a:rPr>
              <a:t>First PhD awarded by ECU</a:t>
            </a:r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A2636062-43D3-463C-B6BD-741D547DE965}"/>
              </a:ext>
            </a:extLst>
          </p:cNvPr>
          <p:cNvSpPr/>
          <p:nvPr/>
        </p:nvSpPr>
        <p:spPr>
          <a:xfrm>
            <a:off x="5642508" y="3535738"/>
            <a:ext cx="919162" cy="919162"/>
          </a:xfrm>
          <a:prstGeom prst="arc">
            <a:avLst>
              <a:gd name="adj1" fmla="val 5420354"/>
              <a:gd name="adj2" fmla="val 10853341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DCB9A2B-6699-4804-99AE-7A924FDA4340}"/>
              </a:ext>
            </a:extLst>
          </p:cNvPr>
          <p:cNvSpPr/>
          <p:nvPr/>
        </p:nvSpPr>
        <p:spPr>
          <a:xfrm>
            <a:off x="6006839" y="3900069"/>
            <a:ext cx="190500" cy="190500"/>
          </a:xfrm>
          <a:prstGeom prst="ellipse">
            <a:avLst/>
          </a:prstGeom>
          <a:solidFill>
            <a:srgbClr val="6930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ircle: Hollow 29">
            <a:extLst>
              <a:ext uri="{FF2B5EF4-FFF2-40B4-BE49-F238E27FC236}">
                <a16:creationId xmlns:a16="http://schemas.microsoft.com/office/drawing/2014/main" id="{3A6CDF07-EF0B-4379-8FBF-3718BD896047}"/>
              </a:ext>
            </a:extLst>
          </p:cNvPr>
          <p:cNvSpPr/>
          <p:nvPr/>
        </p:nvSpPr>
        <p:spPr>
          <a:xfrm>
            <a:off x="5887776" y="3781006"/>
            <a:ext cx="428626" cy="428626"/>
          </a:xfrm>
          <a:prstGeom prst="donut">
            <a:avLst>
              <a:gd name="adj" fmla="val 5281"/>
            </a:avLst>
          </a:prstGeom>
          <a:solidFill>
            <a:srgbClr val="6930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Circle: Hollow 30">
            <a:extLst>
              <a:ext uri="{FF2B5EF4-FFF2-40B4-BE49-F238E27FC236}">
                <a16:creationId xmlns:a16="http://schemas.microsoft.com/office/drawing/2014/main" id="{FB3E2DCF-4068-4715-BD27-13370B541EAC}"/>
              </a:ext>
            </a:extLst>
          </p:cNvPr>
          <p:cNvSpPr/>
          <p:nvPr/>
        </p:nvSpPr>
        <p:spPr>
          <a:xfrm>
            <a:off x="5754904" y="3648134"/>
            <a:ext cx="694370" cy="694370"/>
          </a:xfrm>
          <a:prstGeom prst="donut">
            <a:avLst>
              <a:gd name="adj" fmla="val 287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A49CDC4-E9AD-4789-BEA6-BFF07A73111B}"/>
              </a:ext>
            </a:extLst>
          </p:cNvPr>
          <p:cNvCxnSpPr>
            <a:cxnSpLocks/>
          </p:cNvCxnSpPr>
          <p:nvPr/>
        </p:nvCxnSpPr>
        <p:spPr>
          <a:xfrm flipV="1">
            <a:off x="6102090" y="4342505"/>
            <a:ext cx="0" cy="1033387"/>
          </a:xfrm>
          <a:prstGeom prst="line">
            <a:avLst/>
          </a:prstGeom>
          <a:ln w="19050">
            <a:solidFill>
              <a:srgbClr val="6930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DD4A8794-EADF-4527-95C6-C9D6781E9C8E}"/>
              </a:ext>
            </a:extLst>
          </p:cNvPr>
          <p:cNvSpPr/>
          <p:nvPr/>
        </p:nvSpPr>
        <p:spPr>
          <a:xfrm>
            <a:off x="6039969" y="5350759"/>
            <a:ext cx="124240" cy="124240"/>
          </a:xfrm>
          <a:prstGeom prst="ellipse">
            <a:avLst/>
          </a:prstGeom>
          <a:solidFill>
            <a:srgbClr val="6930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BE7D141-E60D-4B00-AA4B-1F588212DCAD}"/>
              </a:ext>
            </a:extLst>
          </p:cNvPr>
          <p:cNvSpPr txBox="1"/>
          <p:nvPr/>
        </p:nvSpPr>
        <p:spPr>
          <a:xfrm>
            <a:off x="5344396" y="2961830"/>
            <a:ext cx="1515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69307A"/>
                </a:solidFill>
                <a:latin typeface="Museo Slab 700" panose="02000000000000000000" pitchFamily="2" charset="77"/>
              </a:rPr>
              <a:t>1984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A5C5A36-EC92-462F-BB70-6A797D63B1DD}"/>
              </a:ext>
            </a:extLst>
          </p:cNvPr>
          <p:cNvSpPr txBox="1"/>
          <p:nvPr/>
        </p:nvSpPr>
        <p:spPr>
          <a:xfrm>
            <a:off x="5039817" y="5602985"/>
            <a:ext cx="32010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venir Next Medium" panose="020B0503020202020204" pitchFamily="34" charset="0"/>
              </a:rPr>
              <a:t>Open heart surgery begins at PCMH</a:t>
            </a:r>
          </a:p>
        </p:txBody>
      </p:sp>
      <p:sp>
        <p:nvSpPr>
          <p:cNvPr id="45" name="Arc 44">
            <a:extLst>
              <a:ext uri="{FF2B5EF4-FFF2-40B4-BE49-F238E27FC236}">
                <a16:creationId xmlns:a16="http://schemas.microsoft.com/office/drawing/2014/main" id="{E3730103-7F8D-4792-83EE-5FFC4A5D2274}"/>
              </a:ext>
            </a:extLst>
          </p:cNvPr>
          <p:cNvSpPr/>
          <p:nvPr/>
        </p:nvSpPr>
        <p:spPr>
          <a:xfrm rot="5400000">
            <a:off x="7906257" y="3535738"/>
            <a:ext cx="919162" cy="919162"/>
          </a:xfrm>
          <a:prstGeom prst="arc">
            <a:avLst>
              <a:gd name="adj1" fmla="val 5420354"/>
              <a:gd name="adj2" fmla="val 10853341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86694F26-80D5-467D-94C4-C9C860517F5F}"/>
              </a:ext>
            </a:extLst>
          </p:cNvPr>
          <p:cNvSpPr/>
          <p:nvPr/>
        </p:nvSpPr>
        <p:spPr>
          <a:xfrm>
            <a:off x="8270588" y="3900069"/>
            <a:ext cx="190500" cy="190500"/>
          </a:xfrm>
          <a:prstGeom prst="ellipse">
            <a:avLst/>
          </a:prstGeom>
          <a:solidFill>
            <a:srgbClr val="20AC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Circle: Hollow 46">
            <a:extLst>
              <a:ext uri="{FF2B5EF4-FFF2-40B4-BE49-F238E27FC236}">
                <a16:creationId xmlns:a16="http://schemas.microsoft.com/office/drawing/2014/main" id="{B0789B4A-0620-4211-9109-6DBE9A07FE51}"/>
              </a:ext>
            </a:extLst>
          </p:cNvPr>
          <p:cNvSpPr/>
          <p:nvPr/>
        </p:nvSpPr>
        <p:spPr>
          <a:xfrm>
            <a:off x="8151525" y="3781006"/>
            <a:ext cx="428626" cy="428626"/>
          </a:xfrm>
          <a:prstGeom prst="donut">
            <a:avLst>
              <a:gd name="adj" fmla="val 5281"/>
            </a:avLst>
          </a:prstGeom>
          <a:solidFill>
            <a:srgbClr val="20AC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Circle: Hollow 47">
            <a:extLst>
              <a:ext uri="{FF2B5EF4-FFF2-40B4-BE49-F238E27FC236}">
                <a16:creationId xmlns:a16="http://schemas.microsoft.com/office/drawing/2014/main" id="{9C63B36C-028C-4461-9179-02E81EA9B830}"/>
              </a:ext>
            </a:extLst>
          </p:cNvPr>
          <p:cNvSpPr/>
          <p:nvPr/>
        </p:nvSpPr>
        <p:spPr>
          <a:xfrm>
            <a:off x="8018653" y="3648134"/>
            <a:ext cx="694370" cy="694370"/>
          </a:xfrm>
          <a:prstGeom prst="donut">
            <a:avLst>
              <a:gd name="adj" fmla="val 287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15E6C7CE-0DCB-4A82-B08E-519AC3270B85}"/>
              </a:ext>
            </a:extLst>
          </p:cNvPr>
          <p:cNvCxnSpPr>
            <a:cxnSpLocks/>
          </p:cNvCxnSpPr>
          <p:nvPr/>
        </p:nvCxnSpPr>
        <p:spPr>
          <a:xfrm flipV="1">
            <a:off x="8365839" y="2614747"/>
            <a:ext cx="0" cy="1033387"/>
          </a:xfrm>
          <a:prstGeom prst="line">
            <a:avLst/>
          </a:prstGeom>
          <a:ln w="19050">
            <a:solidFill>
              <a:srgbClr val="20AC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>
            <a:extLst>
              <a:ext uri="{FF2B5EF4-FFF2-40B4-BE49-F238E27FC236}">
                <a16:creationId xmlns:a16="http://schemas.microsoft.com/office/drawing/2014/main" id="{4CFE38F3-7830-46D8-95EE-69DB62ED465D}"/>
              </a:ext>
            </a:extLst>
          </p:cNvPr>
          <p:cNvSpPr/>
          <p:nvPr/>
        </p:nvSpPr>
        <p:spPr>
          <a:xfrm>
            <a:off x="8303718" y="2568391"/>
            <a:ext cx="124240" cy="124240"/>
          </a:xfrm>
          <a:prstGeom prst="ellipse">
            <a:avLst/>
          </a:prstGeom>
          <a:solidFill>
            <a:srgbClr val="20AC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5F62DC2-C651-4B22-B4CB-1846861868F6}"/>
              </a:ext>
            </a:extLst>
          </p:cNvPr>
          <p:cNvSpPr txBox="1"/>
          <p:nvPr/>
        </p:nvSpPr>
        <p:spPr>
          <a:xfrm>
            <a:off x="7608145" y="4382611"/>
            <a:ext cx="1515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20ACB0"/>
                </a:solidFill>
                <a:latin typeface="Museo Slab 700" panose="02000000000000000000" pitchFamily="2" charset="77"/>
              </a:rPr>
              <a:t>1985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4337E62-7F21-4CD3-9B0D-507A64DF7728}"/>
              </a:ext>
            </a:extLst>
          </p:cNvPr>
          <p:cNvSpPr txBox="1"/>
          <p:nvPr/>
        </p:nvSpPr>
        <p:spPr>
          <a:xfrm>
            <a:off x="7217705" y="1926108"/>
            <a:ext cx="2159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Avenir Next Medium" panose="020B0503020202020204" pitchFamily="34" charset="0"/>
              </a:rPr>
              <a:t>EastCare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venir Next Medium" panose="020B0503020202020204" pitchFamily="34" charset="0"/>
              </a:rPr>
              <a:t> begins emergency air transport service at PCMH</a:t>
            </a:r>
          </a:p>
        </p:txBody>
      </p:sp>
      <p:sp>
        <p:nvSpPr>
          <p:cNvPr id="53" name="Arc 52">
            <a:extLst>
              <a:ext uri="{FF2B5EF4-FFF2-40B4-BE49-F238E27FC236}">
                <a16:creationId xmlns:a16="http://schemas.microsoft.com/office/drawing/2014/main" id="{FC85B459-7BA2-4C61-9178-E1CE5EFAEC56}"/>
              </a:ext>
            </a:extLst>
          </p:cNvPr>
          <p:cNvSpPr/>
          <p:nvPr/>
        </p:nvSpPr>
        <p:spPr>
          <a:xfrm>
            <a:off x="10144184" y="3535738"/>
            <a:ext cx="919162" cy="919162"/>
          </a:xfrm>
          <a:prstGeom prst="arc">
            <a:avLst>
              <a:gd name="adj1" fmla="val 5420354"/>
              <a:gd name="adj2" fmla="val 10853341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4A6EEA54-5314-432F-B5DF-B223248AB8AA}"/>
              </a:ext>
            </a:extLst>
          </p:cNvPr>
          <p:cNvSpPr/>
          <p:nvPr/>
        </p:nvSpPr>
        <p:spPr>
          <a:xfrm>
            <a:off x="10508515" y="3900069"/>
            <a:ext cx="190500" cy="190500"/>
          </a:xfrm>
          <a:prstGeom prst="ellipse">
            <a:avLst/>
          </a:prstGeom>
          <a:solidFill>
            <a:srgbClr val="0E44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Circle: Hollow 55">
            <a:extLst>
              <a:ext uri="{FF2B5EF4-FFF2-40B4-BE49-F238E27FC236}">
                <a16:creationId xmlns:a16="http://schemas.microsoft.com/office/drawing/2014/main" id="{0C983C23-7914-456E-AA37-90FEEBD851C0}"/>
              </a:ext>
            </a:extLst>
          </p:cNvPr>
          <p:cNvSpPr/>
          <p:nvPr/>
        </p:nvSpPr>
        <p:spPr>
          <a:xfrm>
            <a:off x="10389452" y="3781006"/>
            <a:ext cx="428626" cy="428626"/>
          </a:xfrm>
          <a:prstGeom prst="donut">
            <a:avLst>
              <a:gd name="adj" fmla="val 5281"/>
            </a:avLst>
          </a:prstGeom>
          <a:solidFill>
            <a:srgbClr val="0E44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Circle: Hollow 56">
            <a:extLst>
              <a:ext uri="{FF2B5EF4-FFF2-40B4-BE49-F238E27FC236}">
                <a16:creationId xmlns:a16="http://schemas.microsoft.com/office/drawing/2014/main" id="{CD810234-B3DF-4AE8-B7F5-9B91C3FEE8A3}"/>
              </a:ext>
            </a:extLst>
          </p:cNvPr>
          <p:cNvSpPr/>
          <p:nvPr/>
        </p:nvSpPr>
        <p:spPr>
          <a:xfrm>
            <a:off x="10256580" y="3648134"/>
            <a:ext cx="694370" cy="694370"/>
          </a:xfrm>
          <a:prstGeom prst="donut">
            <a:avLst>
              <a:gd name="adj" fmla="val 287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A61A79A1-830D-43A5-991E-41089FE309F5}"/>
              </a:ext>
            </a:extLst>
          </p:cNvPr>
          <p:cNvCxnSpPr>
            <a:cxnSpLocks/>
          </p:cNvCxnSpPr>
          <p:nvPr/>
        </p:nvCxnSpPr>
        <p:spPr>
          <a:xfrm flipV="1">
            <a:off x="10603766" y="4342505"/>
            <a:ext cx="0" cy="1033387"/>
          </a:xfrm>
          <a:prstGeom prst="line">
            <a:avLst/>
          </a:prstGeom>
          <a:ln w="19050">
            <a:solidFill>
              <a:srgbClr val="0E44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>
            <a:extLst>
              <a:ext uri="{FF2B5EF4-FFF2-40B4-BE49-F238E27FC236}">
                <a16:creationId xmlns:a16="http://schemas.microsoft.com/office/drawing/2014/main" id="{91D217BA-6735-41FC-ADDE-ADA84BF5E891}"/>
              </a:ext>
            </a:extLst>
          </p:cNvPr>
          <p:cNvSpPr/>
          <p:nvPr/>
        </p:nvSpPr>
        <p:spPr>
          <a:xfrm>
            <a:off x="10541645" y="5350759"/>
            <a:ext cx="124240" cy="124240"/>
          </a:xfrm>
          <a:prstGeom prst="ellipse">
            <a:avLst/>
          </a:prstGeom>
          <a:solidFill>
            <a:srgbClr val="0E44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93BBA26-6FB6-4EDA-AE7C-332D388F6619}"/>
              </a:ext>
            </a:extLst>
          </p:cNvPr>
          <p:cNvSpPr txBox="1"/>
          <p:nvPr/>
        </p:nvSpPr>
        <p:spPr>
          <a:xfrm>
            <a:off x="9846072" y="2961830"/>
            <a:ext cx="1515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E4460"/>
                </a:solidFill>
                <a:latin typeface="Museo Slab 700" panose="02000000000000000000" pitchFamily="2" charset="77"/>
              </a:rPr>
              <a:t>1986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710CEB2-4E11-44C6-A201-5DCB3EA9A265}"/>
              </a:ext>
            </a:extLst>
          </p:cNvPr>
          <p:cNvSpPr txBox="1"/>
          <p:nvPr/>
        </p:nvSpPr>
        <p:spPr>
          <a:xfrm>
            <a:off x="9541494" y="5602985"/>
            <a:ext cx="2662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7A746A"/>
                </a:solidFill>
                <a:latin typeface="Avenir Next Medium" panose="020B0503020202020204" pitchFamily="34" charset="0"/>
              </a:rPr>
              <a:t>Carolina Medical Products moves from Chapel Hill to Farmville</a:t>
            </a:r>
            <a:endParaRPr lang="en-US" sz="1200" dirty="0">
              <a:solidFill>
                <a:schemeClr val="bg2">
                  <a:lumMod val="50000"/>
                </a:schemeClr>
              </a:solidFill>
              <a:latin typeface="Avenir Next Medium" panose="020B0503020202020204" pitchFamily="34" charset="0"/>
            </a:endParaRP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5CE23E97-80CA-4DCE-905B-0371552128FB}"/>
              </a:ext>
            </a:extLst>
          </p:cNvPr>
          <p:cNvCxnSpPr>
            <a:cxnSpLocks/>
          </p:cNvCxnSpPr>
          <p:nvPr/>
        </p:nvCxnSpPr>
        <p:spPr>
          <a:xfrm>
            <a:off x="633473" y="6358098"/>
            <a:ext cx="2048865" cy="0"/>
          </a:xfrm>
          <a:prstGeom prst="line">
            <a:avLst/>
          </a:prstGeom>
          <a:ln w="19050">
            <a:solidFill>
              <a:srgbClr val="3B23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36AF9195-D1C7-4EAB-9766-CBBD5AC04E3E}"/>
              </a:ext>
            </a:extLst>
          </p:cNvPr>
          <p:cNvCxnSpPr>
            <a:cxnSpLocks/>
          </p:cNvCxnSpPr>
          <p:nvPr/>
        </p:nvCxnSpPr>
        <p:spPr>
          <a:xfrm>
            <a:off x="5131605" y="5982132"/>
            <a:ext cx="2048865" cy="0"/>
          </a:xfrm>
          <a:prstGeom prst="line">
            <a:avLst/>
          </a:prstGeom>
          <a:ln w="19050">
            <a:solidFill>
              <a:srgbClr val="6930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E7FD0854-B613-4503-8F9F-7EBA21977DB6}"/>
              </a:ext>
            </a:extLst>
          </p:cNvPr>
          <p:cNvCxnSpPr>
            <a:cxnSpLocks/>
          </p:cNvCxnSpPr>
          <p:nvPr/>
        </p:nvCxnSpPr>
        <p:spPr>
          <a:xfrm>
            <a:off x="9641452" y="6291723"/>
            <a:ext cx="2048865" cy="0"/>
          </a:xfrm>
          <a:prstGeom prst="line">
            <a:avLst/>
          </a:prstGeom>
          <a:ln w="19050">
            <a:solidFill>
              <a:srgbClr val="0E44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267D5D77-7183-46A2-913A-91854EB46B5B}"/>
              </a:ext>
            </a:extLst>
          </p:cNvPr>
          <p:cNvCxnSpPr>
            <a:cxnSpLocks/>
          </p:cNvCxnSpPr>
          <p:nvPr/>
        </p:nvCxnSpPr>
        <p:spPr>
          <a:xfrm>
            <a:off x="2807969" y="1835312"/>
            <a:ext cx="2048865" cy="0"/>
          </a:xfrm>
          <a:prstGeom prst="line">
            <a:avLst/>
          </a:prstGeom>
          <a:ln w="19050">
            <a:solidFill>
              <a:srgbClr val="EBB1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3FE4C8AC-856E-47A1-86C3-D3143F6DF56B}"/>
              </a:ext>
            </a:extLst>
          </p:cNvPr>
          <p:cNvCxnSpPr>
            <a:cxnSpLocks/>
          </p:cNvCxnSpPr>
          <p:nvPr/>
        </p:nvCxnSpPr>
        <p:spPr>
          <a:xfrm>
            <a:off x="7328027" y="1835312"/>
            <a:ext cx="2048865" cy="0"/>
          </a:xfrm>
          <a:prstGeom prst="line">
            <a:avLst/>
          </a:prstGeom>
          <a:ln w="19050">
            <a:solidFill>
              <a:srgbClr val="20AC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92D86581-2C17-C440-9974-761E18440224}"/>
              </a:ext>
            </a:extLst>
          </p:cNvPr>
          <p:cNvSpPr txBox="1"/>
          <p:nvPr/>
        </p:nvSpPr>
        <p:spPr>
          <a:xfrm>
            <a:off x="-1" y="-18396"/>
            <a:ext cx="8825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E4460"/>
                </a:solidFill>
                <a:latin typeface="Museo Slab 700" panose="02000000000000000000" pitchFamily="2" charset="77"/>
              </a:rPr>
              <a:t>Growing A BioPharma Ecosystem</a:t>
            </a:r>
          </a:p>
        </p:txBody>
      </p:sp>
    </p:spTree>
    <p:extLst>
      <p:ext uri="{BB962C8B-B14F-4D97-AF65-F5344CB8AC3E}">
        <p14:creationId xmlns:p14="http://schemas.microsoft.com/office/powerpoint/2010/main" val="13256240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5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8000"/>
                            </p:stCondLst>
                            <p:childTnLst>
                              <p:par>
                                <p:cTn id="1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8500"/>
                            </p:stCondLst>
                            <p:childTnLst>
                              <p:par>
                                <p:cTn id="1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950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4500"/>
                            </p:stCondLst>
                            <p:childTnLst>
                              <p:par>
                                <p:cTn id="1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5000"/>
                            </p:stCondLst>
                            <p:childTnLst>
                              <p:par>
                                <p:cTn id="1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5500"/>
                            </p:stCondLst>
                            <p:childTnLst>
                              <p:par>
                                <p:cTn id="2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16500"/>
                            </p:stCondLst>
                            <p:childTnLst>
                              <p:par>
                                <p:cTn id="2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17000"/>
                            </p:stCondLst>
                            <p:childTnLst>
                              <p:par>
                                <p:cTn id="2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7500"/>
                            </p:stCondLst>
                            <p:childTnLst>
                              <p:par>
                                <p:cTn id="2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18000"/>
                            </p:stCondLst>
                            <p:childTnLst>
                              <p:par>
                                <p:cTn id="2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18500"/>
                            </p:stCondLst>
                            <p:childTnLst>
                              <p:par>
                                <p:cTn id="2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19000"/>
                            </p:stCondLst>
                            <p:childTnLst>
                              <p:par>
                                <p:cTn id="2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20000"/>
                            </p:stCondLst>
                            <p:childTnLst>
                              <p:par>
                                <p:cTn id="2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20500"/>
                            </p:stCondLst>
                            <p:childTnLst>
                              <p:par>
                                <p:cTn id="2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  <p:bldP spid="9" grpId="0" animBg="1"/>
      <p:bldP spid="10" grpId="0" animBg="1"/>
      <p:bldP spid="14" grpId="0" animBg="1"/>
      <p:bldP spid="16" grpId="0"/>
      <p:bldP spid="17" grpId="0"/>
      <p:bldP spid="18" grpId="0" animBg="1"/>
      <p:bldP spid="20" grpId="0" animBg="1"/>
      <p:bldP spid="21" grpId="0" animBg="1"/>
      <p:bldP spid="22" grpId="0" animBg="1"/>
      <p:bldP spid="24" grpId="0" animBg="1"/>
      <p:bldP spid="25" grpId="0"/>
      <p:bldP spid="26" grpId="0"/>
      <p:bldP spid="27" grpId="0" animBg="1"/>
      <p:bldP spid="29" grpId="0" animBg="1"/>
      <p:bldP spid="30" grpId="0" animBg="1"/>
      <p:bldP spid="31" grpId="0" animBg="1"/>
      <p:bldP spid="33" grpId="0" animBg="1"/>
      <p:bldP spid="34" grpId="0"/>
      <p:bldP spid="35" grpId="0"/>
      <p:bldP spid="45" grpId="0" animBg="1"/>
      <p:bldP spid="46" grpId="0" animBg="1"/>
      <p:bldP spid="47" grpId="0" animBg="1"/>
      <p:bldP spid="48" grpId="0" animBg="1"/>
      <p:bldP spid="50" grpId="0" animBg="1"/>
      <p:bldP spid="51" grpId="0"/>
      <p:bldP spid="52" grpId="0"/>
      <p:bldP spid="53" grpId="0" animBg="1"/>
      <p:bldP spid="55" grpId="0" animBg="1"/>
      <p:bldP spid="56" grpId="0" animBg="1"/>
      <p:bldP spid="57" grpId="0" animBg="1"/>
      <p:bldP spid="59" grpId="0" animBg="1"/>
      <p:bldP spid="60" grpId="0"/>
      <p:bldP spid="6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7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272CB9A-11DA-403F-8A2C-8ACABB9E55E3}"/>
              </a:ext>
            </a:extLst>
          </p:cNvPr>
          <p:cNvCxnSpPr/>
          <p:nvPr/>
        </p:nvCxnSpPr>
        <p:spPr>
          <a:xfrm>
            <a:off x="6175088" y="3995319"/>
            <a:ext cx="225287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67E87360-F24A-47BA-928F-2F0179FA8620}"/>
              </a:ext>
            </a:extLst>
          </p:cNvPr>
          <p:cNvCxnSpPr/>
          <p:nvPr/>
        </p:nvCxnSpPr>
        <p:spPr>
          <a:xfrm>
            <a:off x="8413015" y="3995319"/>
            <a:ext cx="225287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8346D99-21A2-4F27-AB30-6BF25A60C3AC}"/>
              </a:ext>
            </a:extLst>
          </p:cNvPr>
          <p:cNvCxnSpPr>
            <a:cxnSpLocks/>
          </p:cNvCxnSpPr>
          <p:nvPr/>
        </p:nvCxnSpPr>
        <p:spPr>
          <a:xfrm>
            <a:off x="10665885" y="3995319"/>
            <a:ext cx="1538514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92DD698-41EA-44B3-A338-53428D7D5050}"/>
              </a:ext>
            </a:extLst>
          </p:cNvPr>
          <p:cNvCxnSpPr/>
          <p:nvPr/>
        </p:nvCxnSpPr>
        <p:spPr>
          <a:xfrm>
            <a:off x="3911339" y="3995319"/>
            <a:ext cx="225287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141C71E-E08E-4C35-AF33-12A46FFB4E28}"/>
              </a:ext>
            </a:extLst>
          </p:cNvPr>
          <p:cNvCxnSpPr/>
          <p:nvPr/>
        </p:nvCxnSpPr>
        <p:spPr>
          <a:xfrm>
            <a:off x="1657906" y="3995319"/>
            <a:ext cx="225287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rc 10">
            <a:extLst>
              <a:ext uri="{FF2B5EF4-FFF2-40B4-BE49-F238E27FC236}">
                <a16:creationId xmlns:a16="http://schemas.microsoft.com/office/drawing/2014/main" id="{AF54DAFC-72BF-4C18-B451-30110FC8EBCC}"/>
              </a:ext>
            </a:extLst>
          </p:cNvPr>
          <p:cNvSpPr/>
          <p:nvPr/>
        </p:nvSpPr>
        <p:spPr>
          <a:xfrm>
            <a:off x="1150597" y="3535738"/>
            <a:ext cx="919162" cy="919162"/>
          </a:xfrm>
          <a:prstGeom prst="arc">
            <a:avLst>
              <a:gd name="adj1" fmla="val 5420354"/>
              <a:gd name="adj2" fmla="val 10853341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B54977-33F8-4105-824C-3D0C493D5B00}"/>
              </a:ext>
            </a:extLst>
          </p:cNvPr>
          <p:cNvCxnSpPr>
            <a:cxnSpLocks/>
          </p:cNvCxnSpPr>
          <p:nvPr/>
        </p:nvCxnSpPr>
        <p:spPr>
          <a:xfrm>
            <a:off x="0" y="3995319"/>
            <a:ext cx="1538514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BADB8234-7655-4312-99D5-ACC91B4B894B}"/>
              </a:ext>
            </a:extLst>
          </p:cNvPr>
          <p:cNvSpPr/>
          <p:nvPr/>
        </p:nvSpPr>
        <p:spPr>
          <a:xfrm>
            <a:off x="1514928" y="3900069"/>
            <a:ext cx="190500" cy="190500"/>
          </a:xfrm>
          <a:prstGeom prst="ellipse">
            <a:avLst/>
          </a:prstGeom>
          <a:solidFill>
            <a:srgbClr val="3B23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ircle: Hollow 8">
            <a:extLst>
              <a:ext uri="{FF2B5EF4-FFF2-40B4-BE49-F238E27FC236}">
                <a16:creationId xmlns:a16="http://schemas.microsoft.com/office/drawing/2014/main" id="{868629C6-9D56-44C4-A90C-D16F2E7AA94B}"/>
              </a:ext>
            </a:extLst>
          </p:cNvPr>
          <p:cNvSpPr/>
          <p:nvPr/>
        </p:nvSpPr>
        <p:spPr>
          <a:xfrm>
            <a:off x="1395865" y="3781006"/>
            <a:ext cx="428626" cy="428626"/>
          </a:xfrm>
          <a:prstGeom prst="donut">
            <a:avLst>
              <a:gd name="adj" fmla="val 5281"/>
            </a:avLst>
          </a:prstGeom>
          <a:solidFill>
            <a:srgbClr val="3B23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1E0E5245-3E9D-45CB-A2A2-78E37536928E}"/>
              </a:ext>
            </a:extLst>
          </p:cNvPr>
          <p:cNvSpPr/>
          <p:nvPr/>
        </p:nvSpPr>
        <p:spPr>
          <a:xfrm>
            <a:off x="1262993" y="3648134"/>
            <a:ext cx="694370" cy="694370"/>
          </a:xfrm>
          <a:prstGeom prst="donut">
            <a:avLst>
              <a:gd name="adj" fmla="val 287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B8353AA-1A28-4FAD-AF44-130B899BAAE4}"/>
              </a:ext>
            </a:extLst>
          </p:cNvPr>
          <p:cNvCxnSpPr>
            <a:cxnSpLocks/>
            <a:stCxn id="14" idx="0"/>
          </p:cNvCxnSpPr>
          <p:nvPr/>
        </p:nvCxnSpPr>
        <p:spPr>
          <a:xfrm flipV="1">
            <a:off x="1610178" y="4342507"/>
            <a:ext cx="1" cy="1153782"/>
          </a:xfrm>
          <a:prstGeom prst="line">
            <a:avLst/>
          </a:prstGeom>
          <a:ln w="19050">
            <a:solidFill>
              <a:srgbClr val="3B23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36B49B4F-63E8-4430-9059-553CBCA3AB43}"/>
              </a:ext>
            </a:extLst>
          </p:cNvPr>
          <p:cNvSpPr/>
          <p:nvPr/>
        </p:nvSpPr>
        <p:spPr>
          <a:xfrm>
            <a:off x="1548058" y="5496289"/>
            <a:ext cx="124240" cy="124240"/>
          </a:xfrm>
          <a:prstGeom prst="ellipse">
            <a:avLst/>
          </a:prstGeom>
          <a:solidFill>
            <a:srgbClr val="3B23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59B938-7387-4E6C-B81C-CA1B61488588}"/>
              </a:ext>
            </a:extLst>
          </p:cNvPr>
          <p:cNvSpPr txBox="1"/>
          <p:nvPr/>
        </p:nvSpPr>
        <p:spPr>
          <a:xfrm>
            <a:off x="852485" y="2961830"/>
            <a:ext cx="1515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3B235C"/>
                </a:solidFill>
                <a:latin typeface="Museo Slab 700" panose="02000000000000000000" pitchFamily="2" charset="77"/>
              </a:rPr>
              <a:t>1987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623F98E-5FFF-4701-A99F-87B202C66033}"/>
              </a:ext>
            </a:extLst>
          </p:cNvPr>
          <p:cNvSpPr txBox="1"/>
          <p:nvPr/>
        </p:nvSpPr>
        <p:spPr>
          <a:xfrm>
            <a:off x="300428" y="5657641"/>
            <a:ext cx="32010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venir Next Medium" panose="020B0503020202020204" pitchFamily="34" charset="0"/>
              </a:rPr>
              <a:t>PCMH begins 10</a:t>
            </a:r>
            <a:r>
              <a:rPr lang="en-US" sz="1200" baseline="30000" dirty="0">
                <a:solidFill>
                  <a:schemeClr val="bg2">
                    <a:lumMod val="50000"/>
                  </a:schemeClr>
                </a:solidFill>
                <a:latin typeface="Avenir Next Medium" panose="020B0503020202020204" pitchFamily="34" charset="0"/>
              </a:rPr>
              <a:t>th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venir Next Medium" panose="020B0503020202020204" pitchFamily="34" charset="0"/>
              </a:rPr>
              <a:t> expansion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venir Next Medium" panose="020B0503020202020204" pitchFamily="34" charset="0"/>
              </a:rPr>
              <a:t>Facility now has 560 beds and employs 2,300 people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venir Next Medium" panose="020B0503020202020204" pitchFamily="34" charset="0"/>
              </a:rPr>
              <a:t>First heart transplant performed at PCMH</a:t>
            </a: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B54B9C7B-4DA7-40E1-B723-68758EB971FE}"/>
              </a:ext>
            </a:extLst>
          </p:cNvPr>
          <p:cNvSpPr/>
          <p:nvPr/>
        </p:nvSpPr>
        <p:spPr>
          <a:xfrm rot="5400000">
            <a:off x="3389075" y="3535738"/>
            <a:ext cx="919162" cy="919162"/>
          </a:xfrm>
          <a:prstGeom prst="arc">
            <a:avLst>
              <a:gd name="adj1" fmla="val 5420354"/>
              <a:gd name="adj2" fmla="val 10853341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37A3CB3-AA60-41C6-B92B-B84EC0A87E61}"/>
              </a:ext>
            </a:extLst>
          </p:cNvPr>
          <p:cNvSpPr/>
          <p:nvPr/>
        </p:nvSpPr>
        <p:spPr>
          <a:xfrm>
            <a:off x="3753406" y="3900069"/>
            <a:ext cx="190500" cy="190500"/>
          </a:xfrm>
          <a:prstGeom prst="ellipse">
            <a:avLst/>
          </a:prstGeom>
          <a:solidFill>
            <a:srgbClr val="EBB1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ircle: Hollow 20">
            <a:extLst>
              <a:ext uri="{FF2B5EF4-FFF2-40B4-BE49-F238E27FC236}">
                <a16:creationId xmlns:a16="http://schemas.microsoft.com/office/drawing/2014/main" id="{5AB77009-91CD-4089-A339-205E1FD860BA}"/>
              </a:ext>
            </a:extLst>
          </p:cNvPr>
          <p:cNvSpPr/>
          <p:nvPr/>
        </p:nvSpPr>
        <p:spPr>
          <a:xfrm>
            <a:off x="3634343" y="3781006"/>
            <a:ext cx="428626" cy="428626"/>
          </a:xfrm>
          <a:prstGeom prst="donut">
            <a:avLst>
              <a:gd name="adj" fmla="val 5281"/>
            </a:avLst>
          </a:prstGeom>
          <a:solidFill>
            <a:srgbClr val="EBB1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Circle: Hollow 21">
            <a:extLst>
              <a:ext uri="{FF2B5EF4-FFF2-40B4-BE49-F238E27FC236}">
                <a16:creationId xmlns:a16="http://schemas.microsoft.com/office/drawing/2014/main" id="{EB4F978A-6973-4038-9D44-C992F6903D28}"/>
              </a:ext>
            </a:extLst>
          </p:cNvPr>
          <p:cNvSpPr/>
          <p:nvPr/>
        </p:nvSpPr>
        <p:spPr>
          <a:xfrm>
            <a:off x="3501471" y="3648134"/>
            <a:ext cx="694370" cy="694370"/>
          </a:xfrm>
          <a:prstGeom prst="donut">
            <a:avLst>
              <a:gd name="adj" fmla="val 287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982AF7D-7FF0-494C-891D-C601C69FAD64}"/>
              </a:ext>
            </a:extLst>
          </p:cNvPr>
          <p:cNvCxnSpPr>
            <a:cxnSpLocks/>
          </p:cNvCxnSpPr>
          <p:nvPr/>
        </p:nvCxnSpPr>
        <p:spPr>
          <a:xfrm flipV="1">
            <a:off x="3848657" y="2614747"/>
            <a:ext cx="0" cy="1033387"/>
          </a:xfrm>
          <a:prstGeom prst="line">
            <a:avLst/>
          </a:prstGeom>
          <a:ln w="19050">
            <a:solidFill>
              <a:srgbClr val="EBB1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D26033AC-E99E-4309-BD9B-47A98BA0DEA7}"/>
              </a:ext>
            </a:extLst>
          </p:cNvPr>
          <p:cNvSpPr/>
          <p:nvPr/>
        </p:nvSpPr>
        <p:spPr>
          <a:xfrm>
            <a:off x="3786536" y="2568391"/>
            <a:ext cx="124240" cy="124240"/>
          </a:xfrm>
          <a:prstGeom prst="ellipse">
            <a:avLst/>
          </a:prstGeom>
          <a:solidFill>
            <a:srgbClr val="EBB1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297ECE7-7E0E-48D0-9C27-6FB0E3DB79DD}"/>
              </a:ext>
            </a:extLst>
          </p:cNvPr>
          <p:cNvSpPr txBox="1"/>
          <p:nvPr/>
        </p:nvSpPr>
        <p:spPr>
          <a:xfrm>
            <a:off x="3090963" y="4382611"/>
            <a:ext cx="1515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EBB135"/>
                </a:solidFill>
                <a:latin typeface="Museo Slab 700" panose="02000000000000000000" pitchFamily="2" charset="77"/>
              </a:rPr>
              <a:t>1988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DEA27D8-0CF3-496D-AD7D-2076231DE52C}"/>
              </a:ext>
            </a:extLst>
          </p:cNvPr>
          <p:cNvSpPr txBox="1"/>
          <p:nvPr/>
        </p:nvSpPr>
        <p:spPr>
          <a:xfrm>
            <a:off x="2497424" y="1896727"/>
            <a:ext cx="3201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venir Next Medium" panose="020B0503020202020204" pitchFamily="34" charset="0"/>
              </a:rPr>
              <a:t>Burroughs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Avenir Next Medium" panose="020B0503020202020204" pitchFamily="34" charset="0"/>
              </a:rPr>
              <a:t>Wellcome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venir Next Medium" panose="020B0503020202020204" pitchFamily="34" charset="0"/>
              </a:rPr>
              <a:t> adds $8.2M expansion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venir Next Medium" panose="020B0503020202020204" pitchFamily="34" charset="0"/>
              </a:rPr>
              <a:t>ECU opens Biotechnology Center</a:t>
            </a:r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A2636062-43D3-463C-B6BD-741D547DE965}"/>
              </a:ext>
            </a:extLst>
          </p:cNvPr>
          <p:cNvSpPr/>
          <p:nvPr/>
        </p:nvSpPr>
        <p:spPr>
          <a:xfrm>
            <a:off x="5642508" y="3535738"/>
            <a:ext cx="919162" cy="919162"/>
          </a:xfrm>
          <a:prstGeom prst="arc">
            <a:avLst>
              <a:gd name="adj1" fmla="val 5420354"/>
              <a:gd name="adj2" fmla="val 10853341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DCB9A2B-6699-4804-99AE-7A924FDA4340}"/>
              </a:ext>
            </a:extLst>
          </p:cNvPr>
          <p:cNvSpPr/>
          <p:nvPr/>
        </p:nvSpPr>
        <p:spPr>
          <a:xfrm>
            <a:off x="6006839" y="3900069"/>
            <a:ext cx="190500" cy="190500"/>
          </a:xfrm>
          <a:prstGeom prst="ellipse">
            <a:avLst/>
          </a:prstGeom>
          <a:solidFill>
            <a:srgbClr val="6930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ircle: Hollow 29">
            <a:extLst>
              <a:ext uri="{FF2B5EF4-FFF2-40B4-BE49-F238E27FC236}">
                <a16:creationId xmlns:a16="http://schemas.microsoft.com/office/drawing/2014/main" id="{3A6CDF07-EF0B-4379-8FBF-3718BD896047}"/>
              </a:ext>
            </a:extLst>
          </p:cNvPr>
          <p:cNvSpPr/>
          <p:nvPr/>
        </p:nvSpPr>
        <p:spPr>
          <a:xfrm>
            <a:off x="5887776" y="3781006"/>
            <a:ext cx="428626" cy="428626"/>
          </a:xfrm>
          <a:prstGeom prst="donut">
            <a:avLst>
              <a:gd name="adj" fmla="val 5281"/>
            </a:avLst>
          </a:prstGeom>
          <a:solidFill>
            <a:srgbClr val="6930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Circle: Hollow 30">
            <a:extLst>
              <a:ext uri="{FF2B5EF4-FFF2-40B4-BE49-F238E27FC236}">
                <a16:creationId xmlns:a16="http://schemas.microsoft.com/office/drawing/2014/main" id="{FB3E2DCF-4068-4715-BD27-13370B541EAC}"/>
              </a:ext>
            </a:extLst>
          </p:cNvPr>
          <p:cNvSpPr/>
          <p:nvPr/>
        </p:nvSpPr>
        <p:spPr>
          <a:xfrm>
            <a:off x="5754904" y="3648134"/>
            <a:ext cx="694370" cy="694370"/>
          </a:xfrm>
          <a:prstGeom prst="donut">
            <a:avLst>
              <a:gd name="adj" fmla="val 287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A49CDC4-E9AD-4789-BEA6-BFF07A73111B}"/>
              </a:ext>
            </a:extLst>
          </p:cNvPr>
          <p:cNvCxnSpPr>
            <a:cxnSpLocks/>
          </p:cNvCxnSpPr>
          <p:nvPr/>
        </p:nvCxnSpPr>
        <p:spPr>
          <a:xfrm flipV="1">
            <a:off x="6096000" y="4342506"/>
            <a:ext cx="6090" cy="459579"/>
          </a:xfrm>
          <a:prstGeom prst="line">
            <a:avLst/>
          </a:prstGeom>
          <a:ln w="19050">
            <a:solidFill>
              <a:srgbClr val="6930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DD4A8794-EADF-4527-95C6-C9D6781E9C8E}"/>
              </a:ext>
            </a:extLst>
          </p:cNvPr>
          <p:cNvSpPr/>
          <p:nvPr/>
        </p:nvSpPr>
        <p:spPr>
          <a:xfrm>
            <a:off x="6033880" y="4795218"/>
            <a:ext cx="124240" cy="124240"/>
          </a:xfrm>
          <a:prstGeom prst="ellipse">
            <a:avLst/>
          </a:prstGeom>
          <a:solidFill>
            <a:srgbClr val="6930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BE7D141-E60D-4B00-AA4B-1F588212DCAD}"/>
              </a:ext>
            </a:extLst>
          </p:cNvPr>
          <p:cNvSpPr txBox="1"/>
          <p:nvPr/>
        </p:nvSpPr>
        <p:spPr>
          <a:xfrm>
            <a:off x="5344396" y="2961830"/>
            <a:ext cx="1515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69307A"/>
                </a:solidFill>
                <a:latin typeface="Museo Slab 700" panose="02000000000000000000" pitchFamily="2" charset="77"/>
              </a:rPr>
              <a:t>1990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A5C5A36-EC92-462F-BB70-6A797D63B1DD}"/>
              </a:ext>
            </a:extLst>
          </p:cNvPr>
          <p:cNvSpPr txBox="1"/>
          <p:nvPr/>
        </p:nvSpPr>
        <p:spPr>
          <a:xfrm>
            <a:off x="4730464" y="5018210"/>
            <a:ext cx="32010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venir Next Medium" panose="020B0503020202020204" pitchFamily="34" charset="0"/>
              </a:rPr>
              <a:t>Burroughs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Avenir Next Medium" panose="020B0503020202020204" pitchFamily="34" charset="0"/>
              </a:rPr>
              <a:t>Wellcome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venir Next Medium" panose="020B0503020202020204" pitchFamily="34" charset="0"/>
              </a:rPr>
              <a:t> introduces Retrovir, an AIDS fighting drug and begins construction on $150M sterile products facility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venir Next Medium" panose="020B0503020202020204" pitchFamily="34" charset="0"/>
              </a:rPr>
              <a:t>Pitt County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venir Next Medium" panose="020B0503020202020204" pitchFamily="34" charset="0"/>
              </a:rPr>
              <a:t>Population is 108,480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venir Next Medium" panose="020B0503020202020204" pitchFamily="34" charset="0"/>
              </a:rPr>
              <a:t>Per capita personal income increases to $16,303 ($52,038 today)</a:t>
            </a:r>
          </a:p>
        </p:txBody>
      </p:sp>
      <p:sp>
        <p:nvSpPr>
          <p:cNvPr id="45" name="Arc 44">
            <a:extLst>
              <a:ext uri="{FF2B5EF4-FFF2-40B4-BE49-F238E27FC236}">
                <a16:creationId xmlns:a16="http://schemas.microsoft.com/office/drawing/2014/main" id="{E3730103-7F8D-4792-83EE-5FFC4A5D2274}"/>
              </a:ext>
            </a:extLst>
          </p:cNvPr>
          <p:cNvSpPr/>
          <p:nvPr/>
        </p:nvSpPr>
        <p:spPr>
          <a:xfrm rot="5400000">
            <a:off x="7906257" y="3535738"/>
            <a:ext cx="919162" cy="919162"/>
          </a:xfrm>
          <a:prstGeom prst="arc">
            <a:avLst>
              <a:gd name="adj1" fmla="val 5420354"/>
              <a:gd name="adj2" fmla="val 10853341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86694F26-80D5-467D-94C4-C9C860517F5F}"/>
              </a:ext>
            </a:extLst>
          </p:cNvPr>
          <p:cNvSpPr/>
          <p:nvPr/>
        </p:nvSpPr>
        <p:spPr>
          <a:xfrm>
            <a:off x="8270588" y="3900069"/>
            <a:ext cx="190500" cy="190500"/>
          </a:xfrm>
          <a:prstGeom prst="ellipse">
            <a:avLst/>
          </a:prstGeom>
          <a:solidFill>
            <a:srgbClr val="20AC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Circle: Hollow 46">
            <a:extLst>
              <a:ext uri="{FF2B5EF4-FFF2-40B4-BE49-F238E27FC236}">
                <a16:creationId xmlns:a16="http://schemas.microsoft.com/office/drawing/2014/main" id="{B0789B4A-0620-4211-9109-6DBE9A07FE51}"/>
              </a:ext>
            </a:extLst>
          </p:cNvPr>
          <p:cNvSpPr/>
          <p:nvPr/>
        </p:nvSpPr>
        <p:spPr>
          <a:xfrm>
            <a:off x="8151525" y="3781006"/>
            <a:ext cx="428626" cy="428626"/>
          </a:xfrm>
          <a:prstGeom prst="donut">
            <a:avLst>
              <a:gd name="adj" fmla="val 5281"/>
            </a:avLst>
          </a:prstGeom>
          <a:solidFill>
            <a:srgbClr val="20AC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Circle: Hollow 47">
            <a:extLst>
              <a:ext uri="{FF2B5EF4-FFF2-40B4-BE49-F238E27FC236}">
                <a16:creationId xmlns:a16="http://schemas.microsoft.com/office/drawing/2014/main" id="{9C63B36C-028C-4461-9179-02E81EA9B830}"/>
              </a:ext>
            </a:extLst>
          </p:cNvPr>
          <p:cNvSpPr/>
          <p:nvPr/>
        </p:nvSpPr>
        <p:spPr>
          <a:xfrm>
            <a:off x="8018653" y="3648134"/>
            <a:ext cx="694370" cy="694370"/>
          </a:xfrm>
          <a:prstGeom prst="donut">
            <a:avLst>
              <a:gd name="adj" fmla="val 287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15E6C7CE-0DCB-4A82-B08E-519AC3270B85}"/>
              </a:ext>
            </a:extLst>
          </p:cNvPr>
          <p:cNvCxnSpPr>
            <a:cxnSpLocks/>
          </p:cNvCxnSpPr>
          <p:nvPr/>
        </p:nvCxnSpPr>
        <p:spPr>
          <a:xfrm flipV="1">
            <a:off x="8365839" y="2614747"/>
            <a:ext cx="0" cy="1033387"/>
          </a:xfrm>
          <a:prstGeom prst="line">
            <a:avLst/>
          </a:prstGeom>
          <a:ln w="19050">
            <a:solidFill>
              <a:srgbClr val="20AC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>
            <a:extLst>
              <a:ext uri="{FF2B5EF4-FFF2-40B4-BE49-F238E27FC236}">
                <a16:creationId xmlns:a16="http://schemas.microsoft.com/office/drawing/2014/main" id="{4CFE38F3-7830-46D8-95EE-69DB62ED465D}"/>
              </a:ext>
            </a:extLst>
          </p:cNvPr>
          <p:cNvSpPr/>
          <p:nvPr/>
        </p:nvSpPr>
        <p:spPr>
          <a:xfrm>
            <a:off x="8303718" y="2568391"/>
            <a:ext cx="124240" cy="124240"/>
          </a:xfrm>
          <a:prstGeom prst="ellipse">
            <a:avLst/>
          </a:prstGeom>
          <a:solidFill>
            <a:srgbClr val="20AC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5F62DC2-C651-4B22-B4CB-1846861868F6}"/>
              </a:ext>
            </a:extLst>
          </p:cNvPr>
          <p:cNvSpPr txBox="1"/>
          <p:nvPr/>
        </p:nvSpPr>
        <p:spPr>
          <a:xfrm>
            <a:off x="7608145" y="4382611"/>
            <a:ext cx="1515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20ACB0"/>
                </a:solidFill>
                <a:latin typeface="Museo Slab 700" panose="02000000000000000000" pitchFamily="2" charset="77"/>
              </a:rPr>
              <a:t>1993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4337E62-7F21-4CD3-9B0D-507A64DF7728}"/>
              </a:ext>
            </a:extLst>
          </p:cNvPr>
          <p:cNvSpPr txBox="1"/>
          <p:nvPr/>
        </p:nvSpPr>
        <p:spPr>
          <a:xfrm>
            <a:off x="7217704" y="1926108"/>
            <a:ext cx="3201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venir Next Medium" panose="020B0503020202020204" pitchFamily="34" charset="0"/>
              </a:rPr>
              <a:t>Pitt County designated as a Metropolitan Statistical Area</a:t>
            </a:r>
          </a:p>
        </p:txBody>
      </p:sp>
      <p:sp>
        <p:nvSpPr>
          <p:cNvPr id="53" name="Arc 52">
            <a:extLst>
              <a:ext uri="{FF2B5EF4-FFF2-40B4-BE49-F238E27FC236}">
                <a16:creationId xmlns:a16="http://schemas.microsoft.com/office/drawing/2014/main" id="{FC85B459-7BA2-4C61-9178-E1CE5EFAEC56}"/>
              </a:ext>
            </a:extLst>
          </p:cNvPr>
          <p:cNvSpPr/>
          <p:nvPr/>
        </p:nvSpPr>
        <p:spPr>
          <a:xfrm>
            <a:off x="10144184" y="3535738"/>
            <a:ext cx="919162" cy="919162"/>
          </a:xfrm>
          <a:prstGeom prst="arc">
            <a:avLst>
              <a:gd name="adj1" fmla="val 5420354"/>
              <a:gd name="adj2" fmla="val 10853341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4A6EEA54-5314-432F-B5DF-B223248AB8AA}"/>
              </a:ext>
            </a:extLst>
          </p:cNvPr>
          <p:cNvSpPr/>
          <p:nvPr/>
        </p:nvSpPr>
        <p:spPr>
          <a:xfrm>
            <a:off x="10508515" y="3900069"/>
            <a:ext cx="190500" cy="190500"/>
          </a:xfrm>
          <a:prstGeom prst="ellipse">
            <a:avLst/>
          </a:prstGeom>
          <a:solidFill>
            <a:srgbClr val="0E44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Circle: Hollow 55">
            <a:extLst>
              <a:ext uri="{FF2B5EF4-FFF2-40B4-BE49-F238E27FC236}">
                <a16:creationId xmlns:a16="http://schemas.microsoft.com/office/drawing/2014/main" id="{0C983C23-7914-456E-AA37-90FEEBD851C0}"/>
              </a:ext>
            </a:extLst>
          </p:cNvPr>
          <p:cNvSpPr/>
          <p:nvPr/>
        </p:nvSpPr>
        <p:spPr>
          <a:xfrm>
            <a:off x="10389452" y="3781006"/>
            <a:ext cx="428626" cy="428626"/>
          </a:xfrm>
          <a:prstGeom prst="donut">
            <a:avLst>
              <a:gd name="adj" fmla="val 5281"/>
            </a:avLst>
          </a:prstGeom>
          <a:solidFill>
            <a:srgbClr val="0E44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Circle: Hollow 56">
            <a:extLst>
              <a:ext uri="{FF2B5EF4-FFF2-40B4-BE49-F238E27FC236}">
                <a16:creationId xmlns:a16="http://schemas.microsoft.com/office/drawing/2014/main" id="{CD810234-B3DF-4AE8-B7F5-9B91C3FEE8A3}"/>
              </a:ext>
            </a:extLst>
          </p:cNvPr>
          <p:cNvSpPr/>
          <p:nvPr/>
        </p:nvSpPr>
        <p:spPr>
          <a:xfrm>
            <a:off x="10256580" y="3648134"/>
            <a:ext cx="694370" cy="694370"/>
          </a:xfrm>
          <a:prstGeom prst="donut">
            <a:avLst>
              <a:gd name="adj" fmla="val 287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A61A79A1-830D-43A5-991E-41089FE309F5}"/>
              </a:ext>
            </a:extLst>
          </p:cNvPr>
          <p:cNvCxnSpPr>
            <a:cxnSpLocks/>
          </p:cNvCxnSpPr>
          <p:nvPr/>
        </p:nvCxnSpPr>
        <p:spPr>
          <a:xfrm flipV="1">
            <a:off x="10603766" y="4342505"/>
            <a:ext cx="0" cy="1033387"/>
          </a:xfrm>
          <a:prstGeom prst="line">
            <a:avLst/>
          </a:prstGeom>
          <a:ln w="19050">
            <a:solidFill>
              <a:srgbClr val="0E44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>
            <a:extLst>
              <a:ext uri="{FF2B5EF4-FFF2-40B4-BE49-F238E27FC236}">
                <a16:creationId xmlns:a16="http://schemas.microsoft.com/office/drawing/2014/main" id="{91D217BA-6735-41FC-ADDE-ADA84BF5E891}"/>
              </a:ext>
            </a:extLst>
          </p:cNvPr>
          <p:cNvSpPr/>
          <p:nvPr/>
        </p:nvSpPr>
        <p:spPr>
          <a:xfrm>
            <a:off x="10541645" y="5350759"/>
            <a:ext cx="124240" cy="124240"/>
          </a:xfrm>
          <a:prstGeom prst="ellipse">
            <a:avLst/>
          </a:prstGeom>
          <a:solidFill>
            <a:srgbClr val="0E44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93BBA26-6FB6-4EDA-AE7C-332D388F6619}"/>
              </a:ext>
            </a:extLst>
          </p:cNvPr>
          <p:cNvSpPr txBox="1"/>
          <p:nvPr/>
        </p:nvSpPr>
        <p:spPr>
          <a:xfrm>
            <a:off x="9846072" y="2961830"/>
            <a:ext cx="1515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E4460"/>
                </a:solidFill>
                <a:latin typeface="Museo Slab 700" panose="02000000000000000000" pitchFamily="2" charset="77"/>
              </a:rPr>
              <a:t>1994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710CEB2-4E11-44C6-A201-5DCB3EA9A265}"/>
              </a:ext>
            </a:extLst>
          </p:cNvPr>
          <p:cNvSpPr txBox="1"/>
          <p:nvPr/>
        </p:nvSpPr>
        <p:spPr>
          <a:xfrm>
            <a:off x="9541493" y="5602985"/>
            <a:ext cx="2252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7A746A"/>
                </a:solidFill>
                <a:latin typeface="Avenir Next Medium" panose="020B0503020202020204" pitchFamily="34" charset="0"/>
              </a:rPr>
              <a:t>Metrics, Inc. establishes pharmaceutical testing and manufacturing facility</a:t>
            </a:r>
            <a:endParaRPr lang="en-US" sz="1200" dirty="0">
              <a:solidFill>
                <a:schemeClr val="bg2">
                  <a:lumMod val="50000"/>
                </a:schemeClr>
              </a:solidFill>
              <a:latin typeface="Avenir Next Medium" panose="020B0503020202020204" pitchFamily="34" charset="0"/>
            </a:endParaRP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5CE23E97-80CA-4DCE-905B-0371552128FB}"/>
              </a:ext>
            </a:extLst>
          </p:cNvPr>
          <p:cNvCxnSpPr>
            <a:cxnSpLocks/>
          </p:cNvCxnSpPr>
          <p:nvPr/>
        </p:nvCxnSpPr>
        <p:spPr>
          <a:xfrm>
            <a:off x="633473" y="6772536"/>
            <a:ext cx="2048865" cy="0"/>
          </a:xfrm>
          <a:prstGeom prst="line">
            <a:avLst/>
          </a:prstGeom>
          <a:ln w="19050">
            <a:solidFill>
              <a:srgbClr val="3B23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36AF9195-D1C7-4EAB-9766-CBBD5AC04E3E}"/>
              </a:ext>
            </a:extLst>
          </p:cNvPr>
          <p:cNvCxnSpPr>
            <a:cxnSpLocks/>
          </p:cNvCxnSpPr>
          <p:nvPr/>
        </p:nvCxnSpPr>
        <p:spPr>
          <a:xfrm>
            <a:off x="5139776" y="6772536"/>
            <a:ext cx="2048865" cy="0"/>
          </a:xfrm>
          <a:prstGeom prst="line">
            <a:avLst/>
          </a:prstGeom>
          <a:ln w="19050">
            <a:solidFill>
              <a:srgbClr val="6930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E7FD0854-B613-4503-8F9F-7EBA21977DB6}"/>
              </a:ext>
            </a:extLst>
          </p:cNvPr>
          <p:cNvCxnSpPr>
            <a:cxnSpLocks/>
          </p:cNvCxnSpPr>
          <p:nvPr/>
        </p:nvCxnSpPr>
        <p:spPr>
          <a:xfrm>
            <a:off x="9641452" y="6390176"/>
            <a:ext cx="2048865" cy="0"/>
          </a:xfrm>
          <a:prstGeom prst="line">
            <a:avLst/>
          </a:prstGeom>
          <a:ln w="19050">
            <a:solidFill>
              <a:srgbClr val="0E44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267D5D77-7183-46A2-913A-91854EB46B5B}"/>
              </a:ext>
            </a:extLst>
          </p:cNvPr>
          <p:cNvCxnSpPr>
            <a:cxnSpLocks/>
          </p:cNvCxnSpPr>
          <p:nvPr/>
        </p:nvCxnSpPr>
        <p:spPr>
          <a:xfrm>
            <a:off x="2807969" y="1835312"/>
            <a:ext cx="2048865" cy="0"/>
          </a:xfrm>
          <a:prstGeom prst="line">
            <a:avLst/>
          </a:prstGeom>
          <a:ln w="19050">
            <a:solidFill>
              <a:srgbClr val="EBB1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3FE4C8AC-856E-47A1-86C3-D3143F6DF56B}"/>
              </a:ext>
            </a:extLst>
          </p:cNvPr>
          <p:cNvCxnSpPr>
            <a:cxnSpLocks/>
          </p:cNvCxnSpPr>
          <p:nvPr/>
        </p:nvCxnSpPr>
        <p:spPr>
          <a:xfrm>
            <a:off x="7328027" y="1835312"/>
            <a:ext cx="2048865" cy="0"/>
          </a:xfrm>
          <a:prstGeom prst="line">
            <a:avLst/>
          </a:prstGeom>
          <a:ln w="19050">
            <a:solidFill>
              <a:srgbClr val="20AC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57BA7BEB-CC94-7641-9B57-E43D168719E9}"/>
              </a:ext>
            </a:extLst>
          </p:cNvPr>
          <p:cNvSpPr txBox="1"/>
          <p:nvPr/>
        </p:nvSpPr>
        <p:spPr>
          <a:xfrm>
            <a:off x="2980023" y="-35500"/>
            <a:ext cx="91856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0E4460"/>
                </a:solidFill>
                <a:latin typeface="Museo Slab 700" panose="02000000000000000000" pitchFamily="2" charset="77"/>
              </a:rPr>
              <a:t>Growing A BioPharma Ecosystem</a:t>
            </a:r>
          </a:p>
        </p:txBody>
      </p:sp>
    </p:spTree>
    <p:extLst>
      <p:ext uri="{BB962C8B-B14F-4D97-AF65-F5344CB8AC3E}">
        <p14:creationId xmlns:p14="http://schemas.microsoft.com/office/powerpoint/2010/main" val="317022413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5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8000"/>
                            </p:stCondLst>
                            <p:childTnLst>
                              <p:par>
                                <p:cTn id="1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8500"/>
                            </p:stCondLst>
                            <p:childTnLst>
                              <p:par>
                                <p:cTn id="1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950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4500"/>
                            </p:stCondLst>
                            <p:childTnLst>
                              <p:par>
                                <p:cTn id="1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5000"/>
                            </p:stCondLst>
                            <p:childTnLst>
                              <p:par>
                                <p:cTn id="1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5500"/>
                            </p:stCondLst>
                            <p:childTnLst>
                              <p:par>
                                <p:cTn id="2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16500"/>
                            </p:stCondLst>
                            <p:childTnLst>
                              <p:par>
                                <p:cTn id="2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17000"/>
                            </p:stCondLst>
                            <p:childTnLst>
                              <p:par>
                                <p:cTn id="2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7500"/>
                            </p:stCondLst>
                            <p:childTnLst>
                              <p:par>
                                <p:cTn id="2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18000"/>
                            </p:stCondLst>
                            <p:childTnLst>
                              <p:par>
                                <p:cTn id="2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18500"/>
                            </p:stCondLst>
                            <p:childTnLst>
                              <p:par>
                                <p:cTn id="2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19000"/>
                            </p:stCondLst>
                            <p:childTnLst>
                              <p:par>
                                <p:cTn id="2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20000"/>
                            </p:stCondLst>
                            <p:childTnLst>
                              <p:par>
                                <p:cTn id="2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20500"/>
                            </p:stCondLst>
                            <p:childTnLst>
                              <p:par>
                                <p:cTn id="2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  <p:bldP spid="9" grpId="0" animBg="1"/>
      <p:bldP spid="10" grpId="0" animBg="1"/>
      <p:bldP spid="14" grpId="0" animBg="1"/>
      <p:bldP spid="16" grpId="0"/>
      <p:bldP spid="17" grpId="0"/>
      <p:bldP spid="18" grpId="0" animBg="1"/>
      <p:bldP spid="20" grpId="0" animBg="1"/>
      <p:bldP spid="21" grpId="0" animBg="1"/>
      <p:bldP spid="22" grpId="0" animBg="1"/>
      <p:bldP spid="24" grpId="0" animBg="1"/>
      <p:bldP spid="25" grpId="0"/>
      <p:bldP spid="26" grpId="0"/>
      <p:bldP spid="27" grpId="0" animBg="1"/>
      <p:bldP spid="29" grpId="0" animBg="1"/>
      <p:bldP spid="30" grpId="0" animBg="1"/>
      <p:bldP spid="31" grpId="0" animBg="1"/>
      <p:bldP spid="33" grpId="0" animBg="1"/>
      <p:bldP spid="34" grpId="0"/>
      <p:bldP spid="35" grpId="0"/>
      <p:bldP spid="45" grpId="0" animBg="1"/>
      <p:bldP spid="46" grpId="0" animBg="1"/>
      <p:bldP spid="47" grpId="0" animBg="1"/>
      <p:bldP spid="48" grpId="0" animBg="1"/>
      <p:bldP spid="50" grpId="0" animBg="1"/>
      <p:bldP spid="51" grpId="0"/>
      <p:bldP spid="52" grpId="0"/>
      <p:bldP spid="53" grpId="0" animBg="1"/>
      <p:bldP spid="55" grpId="0" animBg="1"/>
      <p:bldP spid="56" grpId="0" animBg="1"/>
      <p:bldP spid="57" grpId="0" animBg="1"/>
      <p:bldP spid="59" grpId="0" animBg="1"/>
      <p:bldP spid="60" grpId="0"/>
      <p:bldP spid="6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7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272CB9A-11DA-403F-8A2C-8ACABB9E55E3}"/>
              </a:ext>
            </a:extLst>
          </p:cNvPr>
          <p:cNvCxnSpPr/>
          <p:nvPr/>
        </p:nvCxnSpPr>
        <p:spPr>
          <a:xfrm>
            <a:off x="6175088" y="3995319"/>
            <a:ext cx="225287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67E87360-F24A-47BA-928F-2F0179FA8620}"/>
              </a:ext>
            </a:extLst>
          </p:cNvPr>
          <p:cNvCxnSpPr/>
          <p:nvPr/>
        </p:nvCxnSpPr>
        <p:spPr>
          <a:xfrm>
            <a:off x="8413015" y="3995319"/>
            <a:ext cx="225287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8346D99-21A2-4F27-AB30-6BF25A60C3AC}"/>
              </a:ext>
            </a:extLst>
          </p:cNvPr>
          <p:cNvCxnSpPr>
            <a:cxnSpLocks/>
          </p:cNvCxnSpPr>
          <p:nvPr/>
        </p:nvCxnSpPr>
        <p:spPr>
          <a:xfrm>
            <a:off x="10665885" y="3995319"/>
            <a:ext cx="1538514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92DD698-41EA-44B3-A338-53428D7D5050}"/>
              </a:ext>
            </a:extLst>
          </p:cNvPr>
          <p:cNvCxnSpPr/>
          <p:nvPr/>
        </p:nvCxnSpPr>
        <p:spPr>
          <a:xfrm>
            <a:off x="3911339" y="3995319"/>
            <a:ext cx="225287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141C71E-E08E-4C35-AF33-12A46FFB4E28}"/>
              </a:ext>
            </a:extLst>
          </p:cNvPr>
          <p:cNvCxnSpPr/>
          <p:nvPr/>
        </p:nvCxnSpPr>
        <p:spPr>
          <a:xfrm>
            <a:off x="1657906" y="3995319"/>
            <a:ext cx="225287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rc 10">
            <a:extLst>
              <a:ext uri="{FF2B5EF4-FFF2-40B4-BE49-F238E27FC236}">
                <a16:creationId xmlns:a16="http://schemas.microsoft.com/office/drawing/2014/main" id="{AF54DAFC-72BF-4C18-B451-30110FC8EBCC}"/>
              </a:ext>
            </a:extLst>
          </p:cNvPr>
          <p:cNvSpPr/>
          <p:nvPr/>
        </p:nvSpPr>
        <p:spPr>
          <a:xfrm>
            <a:off x="1150597" y="3535738"/>
            <a:ext cx="919162" cy="919162"/>
          </a:xfrm>
          <a:prstGeom prst="arc">
            <a:avLst>
              <a:gd name="adj1" fmla="val 5420354"/>
              <a:gd name="adj2" fmla="val 10853341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B54977-33F8-4105-824C-3D0C493D5B00}"/>
              </a:ext>
            </a:extLst>
          </p:cNvPr>
          <p:cNvCxnSpPr>
            <a:cxnSpLocks/>
          </p:cNvCxnSpPr>
          <p:nvPr/>
        </p:nvCxnSpPr>
        <p:spPr>
          <a:xfrm>
            <a:off x="0" y="3995319"/>
            <a:ext cx="1538514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BADB8234-7655-4312-99D5-ACC91B4B894B}"/>
              </a:ext>
            </a:extLst>
          </p:cNvPr>
          <p:cNvSpPr/>
          <p:nvPr/>
        </p:nvSpPr>
        <p:spPr>
          <a:xfrm>
            <a:off x="1514928" y="3900069"/>
            <a:ext cx="190500" cy="190500"/>
          </a:xfrm>
          <a:prstGeom prst="ellipse">
            <a:avLst/>
          </a:prstGeom>
          <a:solidFill>
            <a:srgbClr val="3B23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ircle: Hollow 8">
            <a:extLst>
              <a:ext uri="{FF2B5EF4-FFF2-40B4-BE49-F238E27FC236}">
                <a16:creationId xmlns:a16="http://schemas.microsoft.com/office/drawing/2014/main" id="{868629C6-9D56-44C4-A90C-D16F2E7AA94B}"/>
              </a:ext>
            </a:extLst>
          </p:cNvPr>
          <p:cNvSpPr/>
          <p:nvPr/>
        </p:nvSpPr>
        <p:spPr>
          <a:xfrm>
            <a:off x="1395865" y="3781006"/>
            <a:ext cx="428626" cy="428626"/>
          </a:xfrm>
          <a:prstGeom prst="donut">
            <a:avLst>
              <a:gd name="adj" fmla="val 5281"/>
            </a:avLst>
          </a:prstGeom>
          <a:solidFill>
            <a:srgbClr val="3B23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1E0E5245-3E9D-45CB-A2A2-78E37536928E}"/>
              </a:ext>
            </a:extLst>
          </p:cNvPr>
          <p:cNvSpPr/>
          <p:nvPr/>
        </p:nvSpPr>
        <p:spPr>
          <a:xfrm>
            <a:off x="1262993" y="3648134"/>
            <a:ext cx="694370" cy="694370"/>
          </a:xfrm>
          <a:prstGeom prst="donut">
            <a:avLst>
              <a:gd name="adj" fmla="val 287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B8353AA-1A28-4FAD-AF44-130B899BAAE4}"/>
              </a:ext>
            </a:extLst>
          </p:cNvPr>
          <p:cNvCxnSpPr>
            <a:cxnSpLocks/>
          </p:cNvCxnSpPr>
          <p:nvPr/>
        </p:nvCxnSpPr>
        <p:spPr>
          <a:xfrm flipV="1">
            <a:off x="1610179" y="4342506"/>
            <a:ext cx="0" cy="686436"/>
          </a:xfrm>
          <a:prstGeom prst="line">
            <a:avLst/>
          </a:prstGeom>
          <a:ln w="19050">
            <a:solidFill>
              <a:srgbClr val="3B23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36B49B4F-63E8-4430-9059-553CBCA3AB43}"/>
              </a:ext>
            </a:extLst>
          </p:cNvPr>
          <p:cNvSpPr/>
          <p:nvPr/>
        </p:nvSpPr>
        <p:spPr>
          <a:xfrm>
            <a:off x="1548058" y="5003934"/>
            <a:ext cx="124240" cy="124240"/>
          </a:xfrm>
          <a:prstGeom prst="ellipse">
            <a:avLst/>
          </a:prstGeom>
          <a:solidFill>
            <a:srgbClr val="3B23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59B938-7387-4E6C-B81C-CA1B61488588}"/>
              </a:ext>
            </a:extLst>
          </p:cNvPr>
          <p:cNvSpPr txBox="1"/>
          <p:nvPr/>
        </p:nvSpPr>
        <p:spPr>
          <a:xfrm>
            <a:off x="852485" y="2961830"/>
            <a:ext cx="1515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3B235C"/>
                </a:solidFill>
                <a:latin typeface="Museo Slab 700" panose="02000000000000000000" pitchFamily="2" charset="77"/>
              </a:rPr>
              <a:t>1995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623F98E-5FFF-4701-A99F-87B202C66033}"/>
              </a:ext>
            </a:extLst>
          </p:cNvPr>
          <p:cNvSpPr txBox="1"/>
          <p:nvPr/>
        </p:nvSpPr>
        <p:spPr>
          <a:xfrm>
            <a:off x="298980" y="5215826"/>
            <a:ext cx="32010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Avenir Next Medium" panose="020B0503020202020204" pitchFamily="34" charset="0"/>
              </a:rPr>
              <a:t>Encelle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venir Next Medium" panose="020B0503020202020204" pitchFamily="34" charset="0"/>
              </a:rPr>
              <a:t> (now Pioneer Surgical Technology) – maker of biotechnological medical products – is established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venir Next Medium" panose="020B0503020202020204" pitchFamily="34" charset="0"/>
              </a:rPr>
              <a:t>Glaxo acquires Burroughs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Avenir Next Medium" panose="020B0503020202020204" pitchFamily="34" charset="0"/>
              </a:rPr>
              <a:t>Wellcome</a:t>
            </a:r>
            <a:endParaRPr lang="en-US" sz="1200" dirty="0">
              <a:solidFill>
                <a:schemeClr val="bg2">
                  <a:lumMod val="50000"/>
                </a:schemeClr>
              </a:solidFill>
              <a:latin typeface="Avenir Next Medium" panose="020B0503020202020204" pitchFamily="34" charset="0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B54B9C7B-4DA7-40E1-B723-68758EB971FE}"/>
              </a:ext>
            </a:extLst>
          </p:cNvPr>
          <p:cNvSpPr/>
          <p:nvPr/>
        </p:nvSpPr>
        <p:spPr>
          <a:xfrm rot="5400000">
            <a:off x="3389075" y="3535738"/>
            <a:ext cx="919162" cy="919162"/>
          </a:xfrm>
          <a:prstGeom prst="arc">
            <a:avLst>
              <a:gd name="adj1" fmla="val 5420354"/>
              <a:gd name="adj2" fmla="val 10853341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37A3CB3-AA60-41C6-B92B-B84EC0A87E61}"/>
              </a:ext>
            </a:extLst>
          </p:cNvPr>
          <p:cNvSpPr/>
          <p:nvPr/>
        </p:nvSpPr>
        <p:spPr>
          <a:xfrm>
            <a:off x="3753406" y="3900069"/>
            <a:ext cx="190500" cy="190500"/>
          </a:xfrm>
          <a:prstGeom prst="ellipse">
            <a:avLst/>
          </a:prstGeom>
          <a:solidFill>
            <a:srgbClr val="EBB1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ircle: Hollow 20">
            <a:extLst>
              <a:ext uri="{FF2B5EF4-FFF2-40B4-BE49-F238E27FC236}">
                <a16:creationId xmlns:a16="http://schemas.microsoft.com/office/drawing/2014/main" id="{5AB77009-91CD-4089-A339-205E1FD860BA}"/>
              </a:ext>
            </a:extLst>
          </p:cNvPr>
          <p:cNvSpPr/>
          <p:nvPr/>
        </p:nvSpPr>
        <p:spPr>
          <a:xfrm>
            <a:off x="3634343" y="3781006"/>
            <a:ext cx="428626" cy="428626"/>
          </a:xfrm>
          <a:prstGeom prst="donut">
            <a:avLst>
              <a:gd name="adj" fmla="val 5281"/>
            </a:avLst>
          </a:prstGeom>
          <a:solidFill>
            <a:srgbClr val="EBB1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Circle: Hollow 21">
            <a:extLst>
              <a:ext uri="{FF2B5EF4-FFF2-40B4-BE49-F238E27FC236}">
                <a16:creationId xmlns:a16="http://schemas.microsoft.com/office/drawing/2014/main" id="{EB4F978A-6973-4038-9D44-C992F6903D28}"/>
              </a:ext>
            </a:extLst>
          </p:cNvPr>
          <p:cNvSpPr/>
          <p:nvPr/>
        </p:nvSpPr>
        <p:spPr>
          <a:xfrm>
            <a:off x="3501471" y="3648134"/>
            <a:ext cx="694370" cy="694370"/>
          </a:xfrm>
          <a:prstGeom prst="donut">
            <a:avLst>
              <a:gd name="adj" fmla="val 287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982AF7D-7FF0-494C-891D-C601C69FAD64}"/>
              </a:ext>
            </a:extLst>
          </p:cNvPr>
          <p:cNvCxnSpPr>
            <a:cxnSpLocks/>
          </p:cNvCxnSpPr>
          <p:nvPr/>
        </p:nvCxnSpPr>
        <p:spPr>
          <a:xfrm flipV="1">
            <a:off x="3848657" y="2614747"/>
            <a:ext cx="0" cy="1033387"/>
          </a:xfrm>
          <a:prstGeom prst="line">
            <a:avLst/>
          </a:prstGeom>
          <a:ln w="19050">
            <a:solidFill>
              <a:srgbClr val="EBB1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D26033AC-E99E-4309-BD9B-47A98BA0DEA7}"/>
              </a:ext>
            </a:extLst>
          </p:cNvPr>
          <p:cNvSpPr/>
          <p:nvPr/>
        </p:nvSpPr>
        <p:spPr>
          <a:xfrm>
            <a:off x="3786536" y="2568391"/>
            <a:ext cx="124240" cy="124240"/>
          </a:xfrm>
          <a:prstGeom prst="ellipse">
            <a:avLst/>
          </a:prstGeom>
          <a:solidFill>
            <a:srgbClr val="EBB1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297ECE7-7E0E-48D0-9C27-6FB0E3DB79DD}"/>
              </a:ext>
            </a:extLst>
          </p:cNvPr>
          <p:cNvSpPr txBox="1"/>
          <p:nvPr/>
        </p:nvSpPr>
        <p:spPr>
          <a:xfrm>
            <a:off x="3090963" y="4382611"/>
            <a:ext cx="1515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EBB135"/>
                </a:solidFill>
                <a:latin typeface="Museo Slab 700" panose="02000000000000000000" pitchFamily="2" charset="77"/>
              </a:rPr>
              <a:t>1996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DEA27D8-0CF3-496D-AD7D-2076231DE52C}"/>
              </a:ext>
            </a:extLst>
          </p:cNvPr>
          <p:cNvSpPr txBox="1"/>
          <p:nvPr/>
        </p:nvSpPr>
        <p:spPr>
          <a:xfrm>
            <a:off x="2700522" y="1926108"/>
            <a:ext cx="3201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venir Next Medium" panose="020B0503020202020204" pitchFamily="34" charset="0"/>
              </a:rPr>
              <a:t>Pitt County acquires a closed textile plant to convert into a technology-based business incubator</a:t>
            </a:r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A2636062-43D3-463C-B6BD-741D547DE965}"/>
              </a:ext>
            </a:extLst>
          </p:cNvPr>
          <p:cNvSpPr/>
          <p:nvPr/>
        </p:nvSpPr>
        <p:spPr>
          <a:xfrm>
            <a:off x="5642508" y="3535738"/>
            <a:ext cx="919162" cy="919162"/>
          </a:xfrm>
          <a:prstGeom prst="arc">
            <a:avLst>
              <a:gd name="adj1" fmla="val 5420354"/>
              <a:gd name="adj2" fmla="val 10853341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DCB9A2B-6699-4804-99AE-7A924FDA4340}"/>
              </a:ext>
            </a:extLst>
          </p:cNvPr>
          <p:cNvSpPr/>
          <p:nvPr/>
        </p:nvSpPr>
        <p:spPr>
          <a:xfrm>
            <a:off x="6006839" y="3900069"/>
            <a:ext cx="190500" cy="190500"/>
          </a:xfrm>
          <a:prstGeom prst="ellipse">
            <a:avLst/>
          </a:prstGeom>
          <a:solidFill>
            <a:srgbClr val="6930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ircle: Hollow 29">
            <a:extLst>
              <a:ext uri="{FF2B5EF4-FFF2-40B4-BE49-F238E27FC236}">
                <a16:creationId xmlns:a16="http://schemas.microsoft.com/office/drawing/2014/main" id="{3A6CDF07-EF0B-4379-8FBF-3718BD896047}"/>
              </a:ext>
            </a:extLst>
          </p:cNvPr>
          <p:cNvSpPr/>
          <p:nvPr/>
        </p:nvSpPr>
        <p:spPr>
          <a:xfrm>
            <a:off x="5887776" y="3781006"/>
            <a:ext cx="428626" cy="428626"/>
          </a:xfrm>
          <a:prstGeom prst="donut">
            <a:avLst>
              <a:gd name="adj" fmla="val 5281"/>
            </a:avLst>
          </a:prstGeom>
          <a:solidFill>
            <a:srgbClr val="6930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Circle: Hollow 30">
            <a:extLst>
              <a:ext uri="{FF2B5EF4-FFF2-40B4-BE49-F238E27FC236}">
                <a16:creationId xmlns:a16="http://schemas.microsoft.com/office/drawing/2014/main" id="{FB3E2DCF-4068-4715-BD27-13370B541EAC}"/>
              </a:ext>
            </a:extLst>
          </p:cNvPr>
          <p:cNvSpPr/>
          <p:nvPr/>
        </p:nvSpPr>
        <p:spPr>
          <a:xfrm>
            <a:off x="5754904" y="3648134"/>
            <a:ext cx="694370" cy="694370"/>
          </a:xfrm>
          <a:prstGeom prst="donut">
            <a:avLst>
              <a:gd name="adj" fmla="val 287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A49CDC4-E9AD-4789-BEA6-BFF07A73111B}"/>
              </a:ext>
            </a:extLst>
          </p:cNvPr>
          <p:cNvCxnSpPr>
            <a:cxnSpLocks/>
          </p:cNvCxnSpPr>
          <p:nvPr/>
        </p:nvCxnSpPr>
        <p:spPr>
          <a:xfrm flipV="1">
            <a:off x="6102090" y="4342505"/>
            <a:ext cx="0" cy="1033387"/>
          </a:xfrm>
          <a:prstGeom prst="line">
            <a:avLst/>
          </a:prstGeom>
          <a:ln w="19050">
            <a:solidFill>
              <a:srgbClr val="6930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DD4A8794-EADF-4527-95C6-C9D6781E9C8E}"/>
              </a:ext>
            </a:extLst>
          </p:cNvPr>
          <p:cNvSpPr/>
          <p:nvPr/>
        </p:nvSpPr>
        <p:spPr>
          <a:xfrm>
            <a:off x="6039969" y="5350759"/>
            <a:ext cx="124240" cy="124240"/>
          </a:xfrm>
          <a:prstGeom prst="ellipse">
            <a:avLst/>
          </a:prstGeom>
          <a:solidFill>
            <a:srgbClr val="6930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BE7D141-E60D-4B00-AA4B-1F588212DCAD}"/>
              </a:ext>
            </a:extLst>
          </p:cNvPr>
          <p:cNvSpPr txBox="1"/>
          <p:nvPr/>
        </p:nvSpPr>
        <p:spPr>
          <a:xfrm>
            <a:off x="5344396" y="2961830"/>
            <a:ext cx="1515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69307A"/>
                </a:solidFill>
                <a:latin typeface="Museo Slab 700" panose="02000000000000000000" pitchFamily="2" charset="77"/>
              </a:rPr>
              <a:t>1997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A5C5A36-EC92-462F-BB70-6A797D63B1DD}"/>
              </a:ext>
            </a:extLst>
          </p:cNvPr>
          <p:cNvSpPr txBox="1"/>
          <p:nvPr/>
        </p:nvSpPr>
        <p:spPr>
          <a:xfrm>
            <a:off x="5039817" y="5602985"/>
            <a:ext cx="3201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Avenir Next Medium" panose="020B0503020202020204" pitchFamily="34" charset="0"/>
              </a:rPr>
              <a:t>Catalytica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venir Next Medium" panose="020B0503020202020204" pitchFamily="34" charset="0"/>
              </a:rPr>
              <a:t> Pharmaceuticals purchases former Glaxo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Avenir Next Medium" panose="020B0503020202020204" pitchFamily="34" charset="0"/>
              </a:rPr>
              <a:t>Wellcome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venir Next Medium" panose="020B0503020202020204" pitchFamily="34" charset="0"/>
              </a:rPr>
              <a:t> facility</a:t>
            </a:r>
          </a:p>
        </p:txBody>
      </p:sp>
      <p:sp>
        <p:nvSpPr>
          <p:cNvPr id="45" name="Arc 44">
            <a:extLst>
              <a:ext uri="{FF2B5EF4-FFF2-40B4-BE49-F238E27FC236}">
                <a16:creationId xmlns:a16="http://schemas.microsoft.com/office/drawing/2014/main" id="{E3730103-7F8D-4792-83EE-5FFC4A5D2274}"/>
              </a:ext>
            </a:extLst>
          </p:cNvPr>
          <p:cNvSpPr/>
          <p:nvPr/>
        </p:nvSpPr>
        <p:spPr>
          <a:xfrm rot="5400000">
            <a:off x="7906257" y="3535738"/>
            <a:ext cx="919162" cy="919162"/>
          </a:xfrm>
          <a:prstGeom prst="arc">
            <a:avLst>
              <a:gd name="adj1" fmla="val 5420354"/>
              <a:gd name="adj2" fmla="val 10853341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86694F26-80D5-467D-94C4-C9C860517F5F}"/>
              </a:ext>
            </a:extLst>
          </p:cNvPr>
          <p:cNvSpPr/>
          <p:nvPr/>
        </p:nvSpPr>
        <p:spPr>
          <a:xfrm>
            <a:off x="8270588" y="3900069"/>
            <a:ext cx="190500" cy="190500"/>
          </a:xfrm>
          <a:prstGeom prst="ellipse">
            <a:avLst/>
          </a:prstGeom>
          <a:solidFill>
            <a:srgbClr val="20AC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Circle: Hollow 46">
            <a:extLst>
              <a:ext uri="{FF2B5EF4-FFF2-40B4-BE49-F238E27FC236}">
                <a16:creationId xmlns:a16="http://schemas.microsoft.com/office/drawing/2014/main" id="{B0789B4A-0620-4211-9109-6DBE9A07FE51}"/>
              </a:ext>
            </a:extLst>
          </p:cNvPr>
          <p:cNvSpPr/>
          <p:nvPr/>
        </p:nvSpPr>
        <p:spPr>
          <a:xfrm>
            <a:off x="8151525" y="3781006"/>
            <a:ext cx="428626" cy="428626"/>
          </a:xfrm>
          <a:prstGeom prst="donut">
            <a:avLst>
              <a:gd name="adj" fmla="val 5281"/>
            </a:avLst>
          </a:prstGeom>
          <a:solidFill>
            <a:srgbClr val="20AC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Circle: Hollow 47">
            <a:extLst>
              <a:ext uri="{FF2B5EF4-FFF2-40B4-BE49-F238E27FC236}">
                <a16:creationId xmlns:a16="http://schemas.microsoft.com/office/drawing/2014/main" id="{9C63B36C-028C-4461-9179-02E81EA9B830}"/>
              </a:ext>
            </a:extLst>
          </p:cNvPr>
          <p:cNvSpPr/>
          <p:nvPr/>
        </p:nvSpPr>
        <p:spPr>
          <a:xfrm>
            <a:off x="8018653" y="3648134"/>
            <a:ext cx="694370" cy="694370"/>
          </a:xfrm>
          <a:prstGeom prst="donut">
            <a:avLst>
              <a:gd name="adj" fmla="val 287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15E6C7CE-0DCB-4A82-B08E-519AC3270B85}"/>
              </a:ext>
            </a:extLst>
          </p:cNvPr>
          <p:cNvCxnSpPr>
            <a:cxnSpLocks/>
          </p:cNvCxnSpPr>
          <p:nvPr/>
        </p:nvCxnSpPr>
        <p:spPr>
          <a:xfrm flipV="1">
            <a:off x="8365839" y="2614747"/>
            <a:ext cx="0" cy="1033387"/>
          </a:xfrm>
          <a:prstGeom prst="line">
            <a:avLst/>
          </a:prstGeom>
          <a:ln w="19050">
            <a:solidFill>
              <a:srgbClr val="20AC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>
            <a:extLst>
              <a:ext uri="{FF2B5EF4-FFF2-40B4-BE49-F238E27FC236}">
                <a16:creationId xmlns:a16="http://schemas.microsoft.com/office/drawing/2014/main" id="{4CFE38F3-7830-46D8-95EE-69DB62ED465D}"/>
              </a:ext>
            </a:extLst>
          </p:cNvPr>
          <p:cNvSpPr/>
          <p:nvPr/>
        </p:nvSpPr>
        <p:spPr>
          <a:xfrm>
            <a:off x="8303718" y="2568391"/>
            <a:ext cx="124240" cy="124240"/>
          </a:xfrm>
          <a:prstGeom prst="ellipse">
            <a:avLst/>
          </a:prstGeom>
          <a:solidFill>
            <a:srgbClr val="20AC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5F62DC2-C651-4B22-B4CB-1846861868F6}"/>
              </a:ext>
            </a:extLst>
          </p:cNvPr>
          <p:cNvSpPr txBox="1"/>
          <p:nvPr/>
        </p:nvSpPr>
        <p:spPr>
          <a:xfrm>
            <a:off x="7608145" y="4382611"/>
            <a:ext cx="1515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20ACB0"/>
                </a:solidFill>
                <a:latin typeface="Museo Slab 700" panose="02000000000000000000" pitchFamily="2" charset="77"/>
              </a:rPr>
              <a:t>1998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4337E62-7F21-4CD3-9B0D-507A64DF7728}"/>
              </a:ext>
            </a:extLst>
          </p:cNvPr>
          <p:cNvSpPr txBox="1"/>
          <p:nvPr/>
        </p:nvSpPr>
        <p:spPr>
          <a:xfrm>
            <a:off x="7112501" y="887227"/>
            <a:ext cx="32010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venir Next Medium" panose="020B0503020202020204" pitchFamily="34" charset="0"/>
              </a:rPr>
              <a:t>Pitt County agrees to transfer PCMH from a county-owned hospital to a private not-for-profit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venir Next Medium" panose="020B0503020202020204" pitchFamily="34" charset="0"/>
              </a:rPr>
              <a:t>ECU commemorates 91st anniversary, completes major library expansion, and is named one of America’s “most wired” campuses</a:t>
            </a:r>
          </a:p>
        </p:txBody>
      </p:sp>
      <p:sp>
        <p:nvSpPr>
          <p:cNvPr id="53" name="Arc 52">
            <a:extLst>
              <a:ext uri="{FF2B5EF4-FFF2-40B4-BE49-F238E27FC236}">
                <a16:creationId xmlns:a16="http://schemas.microsoft.com/office/drawing/2014/main" id="{FC85B459-7BA2-4C61-9178-E1CE5EFAEC56}"/>
              </a:ext>
            </a:extLst>
          </p:cNvPr>
          <p:cNvSpPr/>
          <p:nvPr/>
        </p:nvSpPr>
        <p:spPr>
          <a:xfrm>
            <a:off x="10144184" y="3535738"/>
            <a:ext cx="919162" cy="919162"/>
          </a:xfrm>
          <a:prstGeom prst="arc">
            <a:avLst>
              <a:gd name="adj1" fmla="val 5420354"/>
              <a:gd name="adj2" fmla="val 10853341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4A6EEA54-5314-432F-B5DF-B223248AB8AA}"/>
              </a:ext>
            </a:extLst>
          </p:cNvPr>
          <p:cNvSpPr/>
          <p:nvPr/>
        </p:nvSpPr>
        <p:spPr>
          <a:xfrm>
            <a:off x="10508515" y="3900069"/>
            <a:ext cx="190500" cy="190500"/>
          </a:xfrm>
          <a:prstGeom prst="ellipse">
            <a:avLst/>
          </a:prstGeom>
          <a:solidFill>
            <a:srgbClr val="0E44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Circle: Hollow 55">
            <a:extLst>
              <a:ext uri="{FF2B5EF4-FFF2-40B4-BE49-F238E27FC236}">
                <a16:creationId xmlns:a16="http://schemas.microsoft.com/office/drawing/2014/main" id="{0C983C23-7914-456E-AA37-90FEEBD851C0}"/>
              </a:ext>
            </a:extLst>
          </p:cNvPr>
          <p:cNvSpPr/>
          <p:nvPr/>
        </p:nvSpPr>
        <p:spPr>
          <a:xfrm>
            <a:off x="10389452" y="3781006"/>
            <a:ext cx="428626" cy="428626"/>
          </a:xfrm>
          <a:prstGeom prst="donut">
            <a:avLst>
              <a:gd name="adj" fmla="val 5281"/>
            </a:avLst>
          </a:prstGeom>
          <a:solidFill>
            <a:srgbClr val="0E44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Circle: Hollow 56">
            <a:extLst>
              <a:ext uri="{FF2B5EF4-FFF2-40B4-BE49-F238E27FC236}">
                <a16:creationId xmlns:a16="http://schemas.microsoft.com/office/drawing/2014/main" id="{CD810234-B3DF-4AE8-B7F5-9B91C3FEE8A3}"/>
              </a:ext>
            </a:extLst>
          </p:cNvPr>
          <p:cNvSpPr/>
          <p:nvPr/>
        </p:nvSpPr>
        <p:spPr>
          <a:xfrm>
            <a:off x="10256580" y="3648134"/>
            <a:ext cx="694370" cy="694370"/>
          </a:xfrm>
          <a:prstGeom prst="donut">
            <a:avLst>
              <a:gd name="adj" fmla="val 287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A61A79A1-830D-43A5-991E-41089FE309F5}"/>
              </a:ext>
            </a:extLst>
          </p:cNvPr>
          <p:cNvCxnSpPr>
            <a:cxnSpLocks/>
          </p:cNvCxnSpPr>
          <p:nvPr/>
        </p:nvCxnSpPr>
        <p:spPr>
          <a:xfrm flipV="1">
            <a:off x="10603766" y="4342505"/>
            <a:ext cx="0" cy="1033387"/>
          </a:xfrm>
          <a:prstGeom prst="line">
            <a:avLst/>
          </a:prstGeom>
          <a:ln w="19050">
            <a:solidFill>
              <a:srgbClr val="0E44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>
            <a:extLst>
              <a:ext uri="{FF2B5EF4-FFF2-40B4-BE49-F238E27FC236}">
                <a16:creationId xmlns:a16="http://schemas.microsoft.com/office/drawing/2014/main" id="{91D217BA-6735-41FC-ADDE-ADA84BF5E891}"/>
              </a:ext>
            </a:extLst>
          </p:cNvPr>
          <p:cNvSpPr/>
          <p:nvPr/>
        </p:nvSpPr>
        <p:spPr>
          <a:xfrm>
            <a:off x="10541645" y="5350759"/>
            <a:ext cx="124240" cy="124240"/>
          </a:xfrm>
          <a:prstGeom prst="ellipse">
            <a:avLst/>
          </a:prstGeom>
          <a:solidFill>
            <a:srgbClr val="0E44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93BBA26-6FB6-4EDA-AE7C-332D388F6619}"/>
              </a:ext>
            </a:extLst>
          </p:cNvPr>
          <p:cNvSpPr txBox="1"/>
          <p:nvPr/>
        </p:nvSpPr>
        <p:spPr>
          <a:xfrm>
            <a:off x="9846072" y="2961830"/>
            <a:ext cx="1515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E4460"/>
                </a:solidFill>
                <a:latin typeface="Museo Slab 700" panose="02000000000000000000" pitchFamily="2" charset="77"/>
              </a:rPr>
              <a:t>1999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710CEB2-4E11-44C6-A201-5DCB3EA9A265}"/>
              </a:ext>
            </a:extLst>
          </p:cNvPr>
          <p:cNvSpPr txBox="1"/>
          <p:nvPr/>
        </p:nvSpPr>
        <p:spPr>
          <a:xfrm>
            <a:off x="9523250" y="5422239"/>
            <a:ext cx="23515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7A746A"/>
                </a:solidFill>
                <a:latin typeface="Avenir Next Medium" panose="020B0503020202020204" pitchFamily="34" charset="0"/>
              </a:rPr>
              <a:t>Metrics breaks ground on new facility in </a:t>
            </a:r>
            <a:r>
              <a:rPr lang="en-US" sz="1200" dirty="0" err="1">
                <a:solidFill>
                  <a:srgbClr val="7A746A"/>
                </a:solidFill>
                <a:latin typeface="Avenir Next Medium" panose="020B0503020202020204" pitchFamily="34" charset="0"/>
              </a:rPr>
              <a:t>Indigreen</a:t>
            </a:r>
            <a:endParaRPr lang="en-US" sz="1200" dirty="0">
              <a:solidFill>
                <a:srgbClr val="7A746A"/>
              </a:solidFill>
              <a:latin typeface="Avenir Next Medium" panose="020B0503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7A746A"/>
                </a:solidFill>
                <a:latin typeface="Avenir Next Medium" panose="020B0503020202020204" pitchFamily="34" charset="0"/>
              </a:rPr>
              <a:t>University Health Systems of Eastern Carolina becomes a legal entity and PCMH parent company</a:t>
            </a:r>
            <a:endParaRPr lang="en-US" sz="1200" dirty="0">
              <a:solidFill>
                <a:schemeClr val="bg2">
                  <a:lumMod val="50000"/>
                </a:schemeClr>
              </a:solidFill>
              <a:latin typeface="Avenir Next Medium" panose="020B0503020202020204" pitchFamily="34" charset="0"/>
            </a:endParaRP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5CE23E97-80CA-4DCE-905B-0371552128FB}"/>
              </a:ext>
            </a:extLst>
          </p:cNvPr>
          <p:cNvCxnSpPr>
            <a:cxnSpLocks/>
          </p:cNvCxnSpPr>
          <p:nvPr/>
        </p:nvCxnSpPr>
        <p:spPr>
          <a:xfrm>
            <a:off x="633473" y="6390399"/>
            <a:ext cx="2048865" cy="0"/>
          </a:xfrm>
          <a:prstGeom prst="line">
            <a:avLst/>
          </a:prstGeom>
          <a:ln w="19050">
            <a:solidFill>
              <a:srgbClr val="3B23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36AF9195-D1C7-4EAB-9766-CBBD5AC04E3E}"/>
              </a:ext>
            </a:extLst>
          </p:cNvPr>
          <p:cNvCxnSpPr>
            <a:cxnSpLocks/>
          </p:cNvCxnSpPr>
          <p:nvPr/>
        </p:nvCxnSpPr>
        <p:spPr>
          <a:xfrm>
            <a:off x="5131605" y="6212376"/>
            <a:ext cx="2048865" cy="0"/>
          </a:xfrm>
          <a:prstGeom prst="line">
            <a:avLst/>
          </a:prstGeom>
          <a:ln w="19050">
            <a:solidFill>
              <a:srgbClr val="6930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E7FD0854-B613-4503-8F9F-7EBA21977DB6}"/>
              </a:ext>
            </a:extLst>
          </p:cNvPr>
          <p:cNvCxnSpPr>
            <a:cxnSpLocks/>
          </p:cNvCxnSpPr>
          <p:nvPr/>
        </p:nvCxnSpPr>
        <p:spPr>
          <a:xfrm>
            <a:off x="9674582" y="6772536"/>
            <a:ext cx="2048865" cy="0"/>
          </a:xfrm>
          <a:prstGeom prst="line">
            <a:avLst/>
          </a:prstGeom>
          <a:ln w="19050">
            <a:solidFill>
              <a:srgbClr val="0E44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267D5D77-7183-46A2-913A-91854EB46B5B}"/>
              </a:ext>
            </a:extLst>
          </p:cNvPr>
          <p:cNvCxnSpPr>
            <a:cxnSpLocks/>
          </p:cNvCxnSpPr>
          <p:nvPr/>
        </p:nvCxnSpPr>
        <p:spPr>
          <a:xfrm>
            <a:off x="2807969" y="1835312"/>
            <a:ext cx="2048865" cy="0"/>
          </a:xfrm>
          <a:prstGeom prst="line">
            <a:avLst/>
          </a:prstGeom>
          <a:ln w="19050">
            <a:solidFill>
              <a:srgbClr val="EBB1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3FE4C8AC-856E-47A1-86C3-D3143F6DF56B}"/>
              </a:ext>
            </a:extLst>
          </p:cNvPr>
          <p:cNvCxnSpPr>
            <a:cxnSpLocks/>
          </p:cNvCxnSpPr>
          <p:nvPr/>
        </p:nvCxnSpPr>
        <p:spPr>
          <a:xfrm>
            <a:off x="7279285" y="689490"/>
            <a:ext cx="2048865" cy="0"/>
          </a:xfrm>
          <a:prstGeom prst="line">
            <a:avLst/>
          </a:prstGeom>
          <a:ln w="19050">
            <a:solidFill>
              <a:srgbClr val="20AC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B5326BFD-BC8B-EB4E-8CD5-0534D9274FF6}"/>
              </a:ext>
            </a:extLst>
          </p:cNvPr>
          <p:cNvSpPr txBox="1"/>
          <p:nvPr/>
        </p:nvSpPr>
        <p:spPr>
          <a:xfrm>
            <a:off x="0" y="-18396"/>
            <a:ext cx="8825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E4460"/>
                </a:solidFill>
                <a:latin typeface="Museo Slab 700" panose="02000000000000000000" pitchFamily="2" charset="77"/>
              </a:rPr>
              <a:t>Growing A BioPharma Ecosystem</a:t>
            </a:r>
          </a:p>
        </p:txBody>
      </p:sp>
    </p:spTree>
    <p:extLst>
      <p:ext uri="{BB962C8B-B14F-4D97-AF65-F5344CB8AC3E}">
        <p14:creationId xmlns:p14="http://schemas.microsoft.com/office/powerpoint/2010/main" val="27442467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5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8000"/>
                            </p:stCondLst>
                            <p:childTnLst>
                              <p:par>
                                <p:cTn id="1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8500"/>
                            </p:stCondLst>
                            <p:childTnLst>
                              <p:par>
                                <p:cTn id="1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950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4500"/>
                            </p:stCondLst>
                            <p:childTnLst>
                              <p:par>
                                <p:cTn id="1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5000"/>
                            </p:stCondLst>
                            <p:childTnLst>
                              <p:par>
                                <p:cTn id="1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5500"/>
                            </p:stCondLst>
                            <p:childTnLst>
                              <p:par>
                                <p:cTn id="2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16500"/>
                            </p:stCondLst>
                            <p:childTnLst>
                              <p:par>
                                <p:cTn id="2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17000"/>
                            </p:stCondLst>
                            <p:childTnLst>
                              <p:par>
                                <p:cTn id="2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7500"/>
                            </p:stCondLst>
                            <p:childTnLst>
                              <p:par>
                                <p:cTn id="2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18000"/>
                            </p:stCondLst>
                            <p:childTnLst>
                              <p:par>
                                <p:cTn id="2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18500"/>
                            </p:stCondLst>
                            <p:childTnLst>
                              <p:par>
                                <p:cTn id="2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19000"/>
                            </p:stCondLst>
                            <p:childTnLst>
                              <p:par>
                                <p:cTn id="2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20000"/>
                            </p:stCondLst>
                            <p:childTnLst>
                              <p:par>
                                <p:cTn id="2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20500"/>
                            </p:stCondLst>
                            <p:childTnLst>
                              <p:par>
                                <p:cTn id="2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  <p:bldP spid="9" grpId="0" animBg="1"/>
      <p:bldP spid="10" grpId="0" animBg="1"/>
      <p:bldP spid="14" grpId="0" animBg="1"/>
      <p:bldP spid="16" grpId="0"/>
      <p:bldP spid="17" grpId="0"/>
      <p:bldP spid="18" grpId="0" animBg="1"/>
      <p:bldP spid="20" grpId="0" animBg="1"/>
      <p:bldP spid="21" grpId="0" animBg="1"/>
      <p:bldP spid="22" grpId="0" animBg="1"/>
      <p:bldP spid="24" grpId="0" animBg="1"/>
      <p:bldP spid="25" grpId="0"/>
      <p:bldP spid="26" grpId="0"/>
      <p:bldP spid="27" grpId="0" animBg="1"/>
      <p:bldP spid="29" grpId="0" animBg="1"/>
      <p:bldP spid="30" grpId="0" animBg="1"/>
      <p:bldP spid="31" grpId="0" animBg="1"/>
      <p:bldP spid="33" grpId="0" animBg="1"/>
      <p:bldP spid="34" grpId="0"/>
      <p:bldP spid="35" grpId="0"/>
      <p:bldP spid="45" grpId="0" animBg="1"/>
      <p:bldP spid="46" grpId="0" animBg="1"/>
      <p:bldP spid="47" grpId="0" animBg="1"/>
      <p:bldP spid="48" grpId="0" animBg="1"/>
      <p:bldP spid="50" grpId="0" animBg="1"/>
      <p:bldP spid="51" grpId="0"/>
      <p:bldP spid="52" grpId="0"/>
      <p:bldP spid="53" grpId="0" animBg="1"/>
      <p:bldP spid="55" grpId="0" animBg="1"/>
      <p:bldP spid="56" grpId="0" animBg="1"/>
      <p:bldP spid="57" grpId="0" animBg="1"/>
      <p:bldP spid="59" grpId="0" animBg="1"/>
      <p:bldP spid="60" grpId="0"/>
      <p:bldP spid="6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7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272CB9A-11DA-403F-8A2C-8ACABB9E55E3}"/>
              </a:ext>
            </a:extLst>
          </p:cNvPr>
          <p:cNvCxnSpPr/>
          <p:nvPr/>
        </p:nvCxnSpPr>
        <p:spPr>
          <a:xfrm>
            <a:off x="6175088" y="3995319"/>
            <a:ext cx="225287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67E87360-F24A-47BA-928F-2F0179FA8620}"/>
              </a:ext>
            </a:extLst>
          </p:cNvPr>
          <p:cNvCxnSpPr/>
          <p:nvPr/>
        </p:nvCxnSpPr>
        <p:spPr>
          <a:xfrm>
            <a:off x="8413015" y="3995319"/>
            <a:ext cx="225287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8346D99-21A2-4F27-AB30-6BF25A60C3AC}"/>
              </a:ext>
            </a:extLst>
          </p:cNvPr>
          <p:cNvCxnSpPr>
            <a:cxnSpLocks/>
          </p:cNvCxnSpPr>
          <p:nvPr/>
        </p:nvCxnSpPr>
        <p:spPr>
          <a:xfrm>
            <a:off x="10665885" y="3995319"/>
            <a:ext cx="1538514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92DD698-41EA-44B3-A338-53428D7D5050}"/>
              </a:ext>
            </a:extLst>
          </p:cNvPr>
          <p:cNvCxnSpPr/>
          <p:nvPr/>
        </p:nvCxnSpPr>
        <p:spPr>
          <a:xfrm>
            <a:off x="3911339" y="3995319"/>
            <a:ext cx="225287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141C71E-E08E-4C35-AF33-12A46FFB4E28}"/>
              </a:ext>
            </a:extLst>
          </p:cNvPr>
          <p:cNvCxnSpPr/>
          <p:nvPr/>
        </p:nvCxnSpPr>
        <p:spPr>
          <a:xfrm>
            <a:off x="1657906" y="3995319"/>
            <a:ext cx="225287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rc 10">
            <a:extLst>
              <a:ext uri="{FF2B5EF4-FFF2-40B4-BE49-F238E27FC236}">
                <a16:creationId xmlns:a16="http://schemas.microsoft.com/office/drawing/2014/main" id="{AF54DAFC-72BF-4C18-B451-30110FC8EBCC}"/>
              </a:ext>
            </a:extLst>
          </p:cNvPr>
          <p:cNvSpPr/>
          <p:nvPr/>
        </p:nvSpPr>
        <p:spPr>
          <a:xfrm>
            <a:off x="1150597" y="3535738"/>
            <a:ext cx="919162" cy="919162"/>
          </a:xfrm>
          <a:prstGeom prst="arc">
            <a:avLst>
              <a:gd name="adj1" fmla="val 5420354"/>
              <a:gd name="adj2" fmla="val 10853341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B54977-33F8-4105-824C-3D0C493D5B00}"/>
              </a:ext>
            </a:extLst>
          </p:cNvPr>
          <p:cNvCxnSpPr>
            <a:cxnSpLocks/>
          </p:cNvCxnSpPr>
          <p:nvPr/>
        </p:nvCxnSpPr>
        <p:spPr>
          <a:xfrm>
            <a:off x="0" y="3995319"/>
            <a:ext cx="1538514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BADB8234-7655-4312-99D5-ACC91B4B894B}"/>
              </a:ext>
            </a:extLst>
          </p:cNvPr>
          <p:cNvSpPr/>
          <p:nvPr/>
        </p:nvSpPr>
        <p:spPr>
          <a:xfrm>
            <a:off x="1514928" y="3900069"/>
            <a:ext cx="190500" cy="190500"/>
          </a:xfrm>
          <a:prstGeom prst="ellipse">
            <a:avLst/>
          </a:prstGeom>
          <a:solidFill>
            <a:srgbClr val="3B23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ircle: Hollow 8">
            <a:extLst>
              <a:ext uri="{FF2B5EF4-FFF2-40B4-BE49-F238E27FC236}">
                <a16:creationId xmlns:a16="http://schemas.microsoft.com/office/drawing/2014/main" id="{868629C6-9D56-44C4-A90C-D16F2E7AA94B}"/>
              </a:ext>
            </a:extLst>
          </p:cNvPr>
          <p:cNvSpPr/>
          <p:nvPr/>
        </p:nvSpPr>
        <p:spPr>
          <a:xfrm>
            <a:off x="1395865" y="3781006"/>
            <a:ext cx="428626" cy="428626"/>
          </a:xfrm>
          <a:prstGeom prst="donut">
            <a:avLst>
              <a:gd name="adj" fmla="val 5281"/>
            </a:avLst>
          </a:prstGeom>
          <a:solidFill>
            <a:srgbClr val="3B23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1E0E5245-3E9D-45CB-A2A2-78E37536928E}"/>
              </a:ext>
            </a:extLst>
          </p:cNvPr>
          <p:cNvSpPr/>
          <p:nvPr/>
        </p:nvSpPr>
        <p:spPr>
          <a:xfrm>
            <a:off x="1262993" y="3648134"/>
            <a:ext cx="694370" cy="694370"/>
          </a:xfrm>
          <a:prstGeom prst="donut">
            <a:avLst>
              <a:gd name="adj" fmla="val 287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B8353AA-1A28-4FAD-AF44-130B899BAAE4}"/>
              </a:ext>
            </a:extLst>
          </p:cNvPr>
          <p:cNvCxnSpPr>
            <a:cxnSpLocks/>
          </p:cNvCxnSpPr>
          <p:nvPr/>
        </p:nvCxnSpPr>
        <p:spPr>
          <a:xfrm flipV="1">
            <a:off x="1610179" y="4342506"/>
            <a:ext cx="0" cy="516692"/>
          </a:xfrm>
          <a:prstGeom prst="line">
            <a:avLst/>
          </a:prstGeom>
          <a:ln w="19050">
            <a:solidFill>
              <a:srgbClr val="3B23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36B49B4F-63E8-4430-9059-553CBCA3AB43}"/>
              </a:ext>
            </a:extLst>
          </p:cNvPr>
          <p:cNvSpPr/>
          <p:nvPr/>
        </p:nvSpPr>
        <p:spPr>
          <a:xfrm>
            <a:off x="1548059" y="4842058"/>
            <a:ext cx="124240" cy="124240"/>
          </a:xfrm>
          <a:prstGeom prst="ellipse">
            <a:avLst/>
          </a:prstGeom>
          <a:solidFill>
            <a:srgbClr val="3B23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59B938-7387-4E6C-B81C-CA1B61488588}"/>
              </a:ext>
            </a:extLst>
          </p:cNvPr>
          <p:cNvSpPr txBox="1"/>
          <p:nvPr/>
        </p:nvSpPr>
        <p:spPr>
          <a:xfrm>
            <a:off x="852485" y="2961830"/>
            <a:ext cx="1515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3B235C"/>
                </a:solidFill>
                <a:latin typeface="Museo Slab 700" panose="02000000000000000000" pitchFamily="2" charset="77"/>
              </a:rPr>
              <a:t>2000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623F98E-5FFF-4701-A99F-87B202C66033}"/>
              </a:ext>
            </a:extLst>
          </p:cNvPr>
          <p:cNvSpPr txBox="1"/>
          <p:nvPr/>
        </p:nvSpPr>
        <p:spPr>
          <a:xfrm>
            <a:off x="156448" y="4966298"/>
            <a:ext cx="32010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venir Next Medium" panose="020B0503020202020204" pitchFamily="34" charset="0"/>
              </a:rPr>
              <a:t>DSM acquires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Avenir Next Medium" panose="020B0503020202020204" pitchFamily="34" charset="0"/>
              </a:rPr>
              <a:t>Catalytica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venir Next Medium" panose="020B0503020202020204" pitchFamily="34" charset="0"/>
              </a:rPr>
              <a:t> Pharmaceuticals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venir Next Medium" panose="020B0503020202020204" pitchFamily="34" charset="0"/>
              </a:rPr>
              <a:t>PCMH begins construction on 4-story emergency department with roof helipad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venir Next Medium" panose="020B0503020202020204" pitchFamily="34" charset="0"/>
              </a:rPr>
              <a:t>Pitt County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venir Next Medium" panose="020B0503020202020204" pitchFamily="34" charset="0"/>
              </a:rPr>
              <a:t>Population is 133,719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venir Next Medium" panose="020B0503020202020204" pitchFamily="34" charset="0"/>
              </a:rPr>
              <a:t>Per capita income is $25,181 ($50,673 today)</a:t>
            </a: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B54B9C7B-4DA7-40E1-B723-68758EB971FE}"/>
              </a:ext>
            </a:extLst>
          </p:cNvPr>
          <p:cNvSpPr/>
          <p:nvPr/>
        </p:nvSpPr>
        <p:spPr>
          <a:xfrm rot="5400000">
            <a:off x="3389075" y="3535738"/>
            <a:ext cx="919162" cy="919162"/>
          </a:xfrm>
          <a:prstGeom prst="arc">
            <a:avLst>
              <a:gd name="adj1" fmla="val 5420354"/>
              <a:gd name="adj2" fmla="val 10853341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37A3CB3-AA60-41C6-B92B-B84EC0A87E61}"/>
              </a:ext>
            </a:extLst>
          </p:cNvPr>
          <p:cNvSpPr/>
          <p:nvPr/>
        </p:nvSpPr>
        <p:spPr>
          <a:xfrm>
            <a:off x="3753406" y="3900069"/>
            <a:ext cx="190500" cy="190500"/>
          </a:xfrm>
          <a:prstGeom prst="ellipse">
            <a:avLst/>
          </a:prstGeom>
          <a:solidFill>
            <a:srgbClr val="EBB1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ircle: Hollow 20">
            <a:extLst>
              <a:ext uri="{FF2B5EF4-FFF2-40B4-BE49-F238E27FC236}">
                <a16:creationId xmlns:a16="http://schemas.microsoft.com/office/drawing/2014/main" id="{5AB77009-91CD-4089-A339-205E1FD860BA}"/>
              </a:ext>
            </a:extLst>
          </p:cNvPr>
          <p:cNvSpPr/>
          <p:nvPr/>
        </p:nvSpPr>
        <p:spPr>
          <a:xfrm>
            <a:off x="3634343" y="3781006"/>
            <a:ext cx="428626" cy="428626"/>
          </a:xfrm>
          <a:prstGeom prst="donut">
            <a:avLst>
              <a:gd name="adj" fmla="val 5281"/>
            </a:avLst>
          </a:prstGeom>
          <a:solidFill>
            <a:srgbClr val="EBB1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Circle: Hollow 21">
            <a:extLst>
              <a:ext uri="{FF2B5EF4-FFF2-40B4-BE49-F238E27FC236}">
                <a16:creationId xmlns:a16="http://schemas.microsoft.com/office/drawing/2014/main" id="{EB4F978A-6973-4038-9D44-C992F6903D28}"/>
              </a:ext>
            </a:extLst>
          </p:cNvPr>
          <p:cNvSpPr/>
          <p:nvPr/>
        </p:nvSpPr>
        <p:spPr>
          <a:xfrm>
            <a:off x="3501471" y="3648134"/>
            <a:ext cx="694370" cy="694370"/>
          </a:xfrm>
          <a:prstGeom prst="donut">
            <a:avLst>
              <a:gd name="adj" fmla="val 287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982AF7D-7FF0-494C-891D-C601C69FAD64}"/>
              </a:ext>
            </a:extLst>
          </p:cNvPr>
          <p:cNvCxnSpPr>
            <a:cxnSpLocks/>
          </p:cNvCxnSpPr>
          <p:nvPr/>
        </p:nvCxnSpPr>
        <p:spPr>
          <a:xfrm flipV="1">
            <a:off x="3848657" y="2614747"/>
            <a:ext cx="0" cy="1033387"/>
          </a:xfrm>
          <a:prstGeom prst="line">
            <a:avLst/>
          </a:prstGeom>
          <a:ln w="19050">
            <a:solidFill>
              <a:srgbClr val="EBB1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D26033AC-E99E-4309-BD9B-47A98BA0DEA7}"/>
              </a:ext>
            </a:extLst>
          </p:cNvPr>
          <p:cNvSpPr/>
          <p:nvPr/>
        </p:nvSpPr>
        <p:spPr>
          <a:xfrm>
            <a:off x="3786536" y="2568391"/>
            <a:ext cx="124240" cy="124240"/>
          </a:xfrm>
          <a:prstGeom prst="ellipse">
            <a:avLst/>
          </a:prstGeom>
          <a:solidFill>
            <a:srgbClr val="EBB1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297ECE7-7E0E-48D0-9C27-6FB0E3DB79DD}"/>
              </a:ext>
            </a:extLst>
          </p:cNvPr>
          <p:cNvSpPr txBox="1"/>
          <p:nvPr/>
        </p:nvSpPr>
        <p:spPr>
          <a:xfrm>
            <a:off x="3090963" y="4382611"/>
            <a:ext cx="1515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EBB135"/>
                </a:solidFill>
                <a:latin typeface="Museo Slab 700" panose="02000000000000000000" pitchFamily="2" charset="77"/>
              </a:rPr>
              <a:t>2001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DEA27D8-0CF3-496D-AD7D-2076231DE52C}"/>
              </a:ext>
            </a:extLst>
          </p:cNvPr>
          <p:cNvSpPr txBox="1"/>
          <p:nvPr/>
        </p:nvSpPr>
        <p:spPr>
          <a:xfrm>
            <a:off x="2700522" y="1926108"/>
            <a:ext cx="32010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venir Next Medium" panose="020B0503020202020204" pitchFamily="34" charset="0"/>
              </a:rPr>
              <a:t>PCMH celebrates 50</a:t>
            </a:r>
            <a:r>
              <a:rPr lang="en-US" sz="1200" baseline="30000" dirty="0">
                <a:solidFill>
                  <a:schemeClr val="bg2">
                    <a:lumMod val="50000"/>
                  </a:schemeClr>
                </a:solidFill>
                <a:latin typeface="Avenir Next Medium" panose="020B0503020202020204" pitchFamily="34" charset="0"/>
              </a:rPr>
              <a:t>th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venir Next Medium" panose="020B0503020202020204" pitchFamily="34" charset="0"/>
              </a:rPr>
              <a:t> anniversary</a:t>
            </a:r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A2636062-43D3-463C-B6BD-741D547DE965}"/>
              </a:ext>
            </a:extLst>
          </p:cNvPr>
          <p:cNvSpPr/>
          <p:nvPr/>
        </p:nvSpPr>
        <p:spPr>
          <a:xfrm>
            <a:off x="5642508" y="3535738"/>
            <a:ext cx="919162" cy="919162"/>
          </a:xfrm>
          <a:prstGeom prst="arc">
            <a:avLst>
              <a:gd name="adj1" fmla="val 5420354"/>
              <a:gd name="adj2" fmla="val 10853341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DCB9A2B-6699-4804-99AE-7A924FDA4340}"/>
              </a:ext>
            </a:extLst>
          </p:cNvPr>
          <p:cNvSpPr/>
          <p:nvPr/>
        </p:nvSpPr>
        <p:spPr>
          <a:xfrm>
            <a:off x="6006839" y="3900069"/>
            <a:ext cx="190500" cy="190500"/>
          </a:xfrm>
          <a:prstGeom prst="ellipse">
            <a:avLst/>
          </a:prstGeom>
          <a:solidFill>
            <a:srgbClr val="6930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ircle: Hollow 29">
            <a:extLst>
              <a:ext uri="{FF2B5EF4-FFF2-40B4-BE49-F238E27FC236}">
                <a16:creationId xmlns:a16="http://schemas.microsoft.com/office/drawing/2014/main" id="{3A6CDF07-EF0B-4379-8FBF-3718BD896047}"/>
              </a:ext>
            </a:extLst>
          </p:cNvPr>
          <p:cNvSpPr/>
          <p:nvPr/>
        </p:nvSpPr>
        <p:spPr>
          <a:xfrm>
            <a:off x="5887776" y="3781006"/>
            <a:ext cx="428626" cy="428626"/>
          </a:xfrm>
          <a:prstGeom prst="donut">
            <a:avLst>
              <a:gd name="adj" fmla="val 5281"/>
            </a:avLst>
          </a:prstGeom>
          <a:solidFill>
            <a:srgbClr val="6930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Circle: Hollow 30">
            <a:extLst>
              <a:ext uri="{FF2B5EF4-FFF2-40B4-BE49-F238E27FC236}">
                <a16:creationId xmlns:a16="http://schemas.microsoft.com/office/drawing/2014/main" id="{FB3E2DCF-4068-4715-BD27-13370B541EAC}"/>
              </a:ext>
            </a:extLst>
          </p:cNvPr>
          <p:cNvSpPr/>
          <p:nvPr/>
        </p:nvSpPr>
        <p:spPr>
          <a:xfrm>
            <a:off x="5754904" y="3648134"/>
            <a:ext cx="694370" cy="694370"/>
          </a:xfrm>
          <a:prstGeom prst="donut">
            <a:avLst>
              <a:gd name="adj" fmla="val 287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A49CDC4-E9AD-4789-BEA6-BFF07A73111B}"/>
              </a:ext>
            </a:extLst>
          </p:cNvPr>
          <p:cNvCxnSpPr>
            <a:cxnSpLocks/>
          </p:cNvCxnSpPr>
          <p:nvPr/>
        </p:nvCxnSpPr>
        <p:spPr>
          <a:xfrm flipV="1">
            <a:off x="6102090" y="4342505"/>
            <a:ext cx="0" cy="1033387"/>
          </a:xfrm>
          <a:prstGeom prst="line">
            <a:avLst/>
          </a:prstGeom>
          <a:ln w="19050">
            <a:solidFill>
              <a:srgbClr val="6930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DD4A8794-EADF-4527-95C6-C9D6781E9C8E}"/>
              </a:ext>
            </a:extLst>
          </p:cNvPr>
          <p:cNvSpPr/>
          <p:nvPr/>
        </p:nvSpPr>
        <p:spPr>
          <a:xfrm>
            <a:off x="6039969" y="5350759"/>
            <a:ext cx="124240" cy="124240"/>
          </a:xfrm>
          <a:prstGeom prst="ellipse">
            <a:avLst/>
          </a:prstGeom>
          <a:solidFill>
            <a:srgbClr val="6930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BE7D141-E60D-4B00-AA4B-1F588212DCAD}"/>
              </a:ext>
            </a:extLst>
          </p:cNvPr>
          <p:cNvSpPr txBox="1"/>
          <p:nvPr/>
        </p:nvSpPr>
        <p:spPr>
          <a:xfrm>
            <a:off x="5344396" y="2961830"/>
            <a:ext cx="1515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69307A"/>
                </a:solidFill>
                <a:latin typeface="Museo Slab 700" panose="02000000000000000000" pitchFamily="2" charset="77"/>
              </a:rPr>
              <a:t>2003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A5C5A36-EC92-462F-BB70-6A797D63B1DD}"/>
              </a:ext>
            </a:extLst>
          </p:cNvPr>
          <p:cNvSpPr txBox="1"/>
          <p:nvPr/>
        </p:nvSpPr>
        <p:spPr>
          <a:xfrm>
            <a:off x="5039817" y="5602985"/>
            <a:ext cx="3201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venir Next Medium" panose="020B0503020202020204" pitchFamily="34" charset="0"/>
              </a:rPr>
              <a:t>PCC leases space in the Technology Enterprise Center to teach biotechnology courses</a:t>
            </a:r>
          </a:p>
        </p:txBody>
      </p:sp>
      <p:sp>
        <p:nvSpPr>
          <p:cNvPr id="45" name="Arc 44">
            <a:extLst>
              <a:ext uri="{FF2B5EF4-FFF2-40B4-BE49-F238E27FC236}">
                <a16:creationId xmlns:a16="http://schemas.microsoft.com/office/drawing/2014/main" id="{E3730103-7F8D-4792-83EE-5FFC4A5D2274}"/>
              </a:ext>
            </a:extLst>
          </p:cNvPr>
          <p:cNvSpPr/>
          <p:nvPr/>
        </p:nvSpPr>
        <p:spPr>
          <a:xfrm rot="5400000">
            <a:off x="7906257" y="3535738"/>
            <a:ext cx="919162" cy="919162"/>
          </a:xfrm>
          <a:prstGeom prst="arc">
            <a:avLst>
              <a:gd name="adj1" fmla="val 5420354"/>
              <a:gd name="adj2" fmla="val 10853341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86694F26-80D5-467D-94C4-C9C860517F5F}"/>
              </a:ext>
            </a:extLst>
          </p:cNvPr>
          <p:cNvSpPr/>
          <p:nvPr/>
        </p:nvSpPr>
        <p:spPr>
          <a:xfrm>
            <a:off x="8270588" y="3900069"/>
            <a:ext cx="190500" cy="190500"/>
          </a:xfrm>
          <a:prstGeom prst="ellipse">
            <a:avLst/>
          </a:prstGeom>
          <a:solidFill>
            <a:srgbClr val="20AC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Circle: Hollow 46">
            <a:extLst>
              <a:ext uri="{FF2B5EF4-FFF2-40B4-BE49-F238E27FC236}">
                <a16:creationId xmlns:a16="http://schemas.microsoft.com/office/drawing/2014/main" id="{B0789B4A-0620-4211-9109-6DBE9A07FE51}"/>
              </a:ext>
            </a:extLst>
          </p:cNvPr>
          <p:cNvSpPr/>
          <p:nvPr/>
        </p:nvSpPr>
        <p:spPr>
          <a:xfrm>
            <a:off x="8151525" y="3781006"/>
            <a:ext cx="428626" cy="428626"/>
          </a:xfrm>
          <a:prstGeom prst="donut">
            <a:avLst>
              <a:gd name="adj" fmla="val 5281"/>
            </a:avLst>
          </a:prstGeom>
          <a:solidFill>
            <a:srgbClr val="20AC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Circle: Hollow 47">
            <a:extLst>
              <a:ext uri="{FF2B5EF4-FFF2-40B4-BE49-F238E27FC236}">
                <a16:creationId xmlns:a16="http://schemas.microsoft.com/office/drawing/2014/main" id="{9C63B36C-028C-4461-9179-02E81EA9B830}"/>
              </a:ext>
            </a:extLst>
          </p:cNvPr>
          <p:cNvSpPr/>
          <p:nvPr/>
        </p:nvSpPr>
        <p:spPr>
          <a:xfrm>
            <a:off x="8018653" y="3648134"/>
            <a:ext cx="694370" cy="694370"/>
          </a:xfrm>
          <a:prstGeom prst="donut">
            <a:avLst>
              <a:gd name="adj" fmla="val 287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15E6C7CE-0DCB-4A82-B08E-519AC3270B85}"/>
              </a:ext>
            </a:extLst>
          </p:cNvPr>
          <p:cNvCxnSpPr>
            <a:cxnSpLocks/>
          </p:cNvCxnSpPr>
          <p:nvPr/>
        </p:nvCxnSpPr>
        <p:spPr>
          <a:xfrm flipV="1">
            <a:off x="8365839" y="2614747"/>
            <a:ext cx="0" cy="1033387"/>
          </a:xfrm>
          <a:prstGeom prst="line">
            <a:avLst/>
          </a:prstGeom>
          <a:ln w="19050">
            <a:solidFill>
              <a:srgbClr val="20AC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>
            <a:extLst>
              <a:ext uri="{FF2B5EF4-FFF2-40B4-BE49-F238E27FC236}">
                <a16:creationId xmlns:a16="http://schemas.microsoft.com/office/drawing/2014/main" id="{4CFE38F3-7830-46D8-95EE-69DB62ED465D}"/>
              </a:ext>
            </a:extLst>
          </p:cNvPr>
          <p:cNvSpPr/>
          <p:nvPr/>
        </p:nvSpPr>
        <p:spPr>
          <a:xfrm>
            <a:off x="8303718" y="2568391"/>
            <a:ext cx="124240" cy="124240"/>
          </a:xfrm>
          <a:prstGeom prst="ellipse">
            <a:avLst/>
          </a:prstGeom>
          <a:solidFill>
            <a:srgbClr val="20AC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5F62DC2-C651-4B22-B4CB-1846861868F6}"/>
              </a:ext>
            </a:extLst>
          </p:cNvPr>
          <p:cNvSpPr txBox="1"/>
          <p:nvPr/>
        </p:nvSpPr>
        <p:spPr>
          <a:xfrm>
            <a:off x="7608145" y="4382611"/>
            <a:ext cx="1515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20ACB0"/>
                </a:solidFill>
                <a:latin typeface="Museo Slab 700" panose="02000000000000000000" pitchFamily="2" charset="77"/>
              </a:rPr>
              <a:t>2004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4337E62-7F21-4CD3-9B0D-507A64DF7728}"/>
              </a:ext>
            </a:extLst>
          </p:cNvPr>
          <p:cNvSpPr txBox="1"/>
          <p:nvPr/>
        </p:nvSpPr>
        <p:spPr>
          <a:xfrm>
            <a:off x="7217704" y="1926108"/>
            <a:ext cx="3201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venir Next Medium" panose="020B0503020202020204" pitchFamily="34" charset="0"/>
              </a:rPr>
              <a:t>ECU enrolls 30 students in new engineering program</a:t>
            </a:r>
          </a:p>
        </p:txBody>
      </p:sp>
      <p:sp>
        <p:nvSpPr>
          <p:cNvPr id="53" name="Arc 52">
            <a:extLst>
              <a:ext uri="{FF2B5EF4-FFF2-40B4-BE49-F238E27FC236}">
                <a16:creationId xmlns:a16="http://schemas.microsoft.com/office/drawing/2014/main" id="{FC85B459-7BA2-4C61-9178-E1CE5EFAEC56}"/>
              </a:ext>
            </a:extLst>
          </p:cNvPr>
          <p:cNvSpPr/>
          <p:nvPr/>
        </p:nvSpPr>
        <p:spPr>
          <a:xfrm>
            <a:off x="10144184" y="3535738"/>
            <a:ext cx="919162" cy="919162"/>
          </a:xfrm>
          <a:prstGeom prst="arc">
            <a:avLst>
              <a:gd name="adj1" fmla="val 5420354"/>
              <a:gd name="adj2" fmla="val 10853341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4A6EEA54-5314-432F-B5DF-B223248AB8AA}"/>
              </a:ext>
            </a:extLst>
          </p:cNvPr>
          <p:cNvSpPr/>
          <p:nvPr/>
        </p:nvSpPr>
        <p:spPr>
          <a:xfrm>
            <a:off x="10508515" y="3900069"/>
            <a:ext cx="190500" cy="190500"/>
          </a:xfrm>
          <a:prstGeom prst="ellipse">
            <a:avLst/>
          </a:prstGeom>
          <a:solidFill>
            <a:srgbClr val="0E44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Circle: Hollow 55">
            <a:extLst>
              <a:ext uri="{FF2B5EF4-FFF2-40B4-BE49-F238E27FC236}">
                <a16:creationId xmlns:a16="http://schemas.microsoft.com/office/drawing/2014/main" id="{0C983C23-7914-456E-AA37-90FEEBD851C0}"/>
              </a:ext>
            </a:extLst>
          </p:cNvPr>
          <p:cNvSpPr/>
          <p:nvPr/>
        </p:nvSpPr>
        <p:spPr>
          <a:xfrm>
            <a:off x="10389452" y="3781006"/>
            <a:ext cx="428626" cy="428626"/>
          </a:xfrm>
          <a:prstGeom prst="donut">
            <a:avLst>
              <a:gd name="adj" fmla="val 5281"/>
            </a:avLst>
          </a:prstGeom>
          <a:solidFill>
            <a:srgbClr val="0E44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Circle: Hollow 56">
            <a:extLst>
              <a:ext uri="{FF2B5EF4-FFF2-40B4-BE49-F238E27FC236}">
                <a16:creationId xmlns:a16="http://schemas.microsoft.com/office/drawing/2014/main" id="{CD810234-B3DF-4AE8-B7F5-9B91C3FEE8A3}"/>
              </a:ext>
            </a:extLst>
          </p:cNvPr>
          <p:cNvSpPr/>
          <p:nvPr/>
        </p:nvSpPr>
        <p:spPr>
          <a:xfrm>
            <a:off x="10256580" y="3648134"/>
            <a:ext cx="694370" cy="694370"/>
          </a:xfrm>
          <a:prstGeom prst="donut">
            <a:avLst>
              <a:gd name="adj" fmla="val 287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A61A79A1-830D-43A5-991E-41089FE309F5}"/>
              </a:ext>
            </a:extLst>
          </p:cNvPr>
          <p:cNvCxnSpPr>
            <a:cxnSpLocks/>
          </p:cNvCxnSpPr>
          <p:nvPr/>
        </p:nvCxnSpPr>
        <p:spPr>
          <a:xfrm flipV="1">
            <a:off x="10603766" y="4342505"/>
            <a:ext cx="0" cy="1033387"/>
          </a:xfrm>
          <a:prstGeom prst="line">
            <a:avLst/>
          </a:prstGeom>
          <a:ln w="19050">
            <a:solidFill>
              <a:srgbClr val="0E44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>
            <a:extLst>
              <a:ext uri="{FF2B5EF4-FFF2-40B4-BE49-F238E27FC236}">
                <a16:creationId xmlns:a16="http://schemas.microsoft.com/office/drawing/2014/main" id="{91D217BA-6735-41FC-ADDE-ADA84BF5E891}"/>
              </a:ext>
            </a:extLst>
          </p:cNvPr>
          <p:cNvSpPr/>
          <p:nvPr/>
        </p:nvSpPr>
        <p:spPr>
          <a:xfrm>
            <a:off x="10541645" y="5350759"/>
            <a:ext cx="124240" cy="124240"/>
          </a:xfrm>
          <a:prstGeom prst="ellipse">
            <a:avLst/>
          </a:prstGeom>
          <a:solidFill>
            <a:srgbClr val="0E44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93BBA26-6FB6-4EDA-AE7C-332D388F6619}"/>
              </a:ext>
            </a:extLst>
          </p:cNvPr>
          <p:cNvSpPr txBox="1"/>
          <p:nvPr/>
        </p:nvSpPr>
        <p:spPr>
          <a:xfrm>
            <a:off x="9846072" y="2961830"/>
            <a:ext cx="1515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E4460"/>
                </a:solidFill>
                <a:latin typeface="Museo Slab 700" panose="02000000000000000000" pitchFamily="2" charset="77"/>
              </a:rPr>
              <a:t>2006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710CEB2-4E11-44C6-A201-5DCB3EA9A265}"/>
              </a:ext>
            </a:extLst>
          </p:cNvPr>
          <p:cNvSpPr txBox="1"/>
          <p:nvPr/>
        </p:nvSpPr>
        <p:spPr>
          <a:xfrm>
            <a:off x="9541493" y="5602985"/>
            <a:ext cx="26505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venir Next Medium" panose="020B0503020202020204" pitchFamily="34" charset="0"/>
              </a:rPr>
              <a:t>Inception of the NC Biotechnology Center’s Eastern Region Office, located on the ECU campus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5CE23E97-80CA-4DCE-905B-0371552128FB}"/>
              </a:ext>
            </a:extLst>
          </p:cNvPr>
          <p:cNvCxnSpPr>
            <a:cxnSpLocks/>
          </p:cNvCxnSpPr>
          <p:nvPr/>
        </p:nvCxnSpPr>
        <p:spPr>
          <a:xfrm>
            <a:off x="633473" y="6772536"/>
            <a:ext cx="2048865" cy="0"/>
          </a:xfrm>
          <a:prstGeom prst="line">
            <a:avLst/>
          </a:prstGeom>
          <a:ln w="19050">
            <a:solidFill>
              <a:srgbClr val="3B23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36AF9195-D1C7-4EAB-9766-CBBD5AC04E3E}"/>
              </a:ext>
            </a:extLst>
          </p:cNvPr>
          <p:cNvCxnSpPr>
            <a:cxnSpLocks/>
          </p:cNvCxnSpPr>
          <p:nvPr/>
        </p:nvCxnSpPr>
        <p:spPr>
          <a:xfrm>
            <a:off x="5139776" y="6389797"/>
            <a:ext cx="2048865" cy="0"/>
          </a:xfrm>
          <a:prstGeom prst="line">
            <a:avLst/>
          </a:prstGeom>
          <a:ln w="19050">
            <a:solidFill>
              <a:srgbClr val="6930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E7FD0854-B613-4503-8F9F-7EBA21977DB6}"/>
              </a:ext>
            </a:extLst>
          </p:cNvPr>
          <p:cNvCxnSpPr>
            <a:cxnSpLocks/>
          </p:cNvCxnSpPr>
          <p:nvPr/>
        </p:nvCxnSpPr>
        <p:spPr>
          <a:xfrm>
            <a:off x="9641452" y="6511717"/>
            <a:ext cx="2048865" cy="0"/>
          </a:xfrm>
          <a:prstGeom prst="line">
            <a:avLst/>
          </a:prstGeom>
          <a:ln w="19050">
            <a:solidFill>
              <a:srgbClr val="0E44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267D5D77-7183-46A2-913A-91854EB46B5B}"/>
              </a:ext>
            </a:extLst>
          </p:cNvPr>
          <p:cNvCxnSpPr>
            <a:cxnSpLocks/>
          </p:cNvCxnSpPr>
          <p:nvPr/>
        </p:nvCxnSpPr>
        <p:spPr>
          <a:xfrm>
            <a:off x="2807969" y="1835312"/>
            <a:ext cx="2048865" cy="0"/>
          </a:xfrm>
          <a:prstGeom prst="line">
            <a:avLst/>
          </a:prstGeom>
          <a:ln w="19050">
            <a:solidFill>
              <a:srgbClr val="EBB1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3FE4C8AC-856E-47A1-86C3-D3143F6DF56B}"/>
              </a:ext>
            </a:extLst>
          </p:cNvPr>
          <p:cNvCxnSpPr>
            <a:cxnSpLocks/>
          </p:cNvCxnSpPr>
          <p:nvPr/>
        </p:nvCxnSpPr>
        <p:spPr>
          <a:xfrm>
            <a:off x="7328027" y="1835312"/>
            <a:ext cx="2048865" cy="0"/>
          </a:xfrm>
          <a:prstGeom prst="line">
            <a:avLst/>
          </a:prstGeom>
          <a:ln w="19050">
            <a:solidFill>
              <a:srgbClr val="20AC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1C4E9104-3DCB-B84A-8984-3D6D80D7476F}"/>
              </a:ext>
            </a:extLst>
          </p:cNvPr>
          <p:cNvSpPr txBox="1"/>
          <p:nvPr/>
        </p:nvSpPr>
        <p:spPr>
          <a:xfrm>
            <a:off x="1957363" y="-35500"/>
            <a:ext cx="102083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0E4460"/>
                </a:solidFill>
                <a:latin typeface="Museo Slab 700" panose="02000000000000000000" pitchFamily="2" charset="77"/>
              </a:rPr>
              <a:t>Growing A BioPharma Ecosystem</a:t>
            </a:r>
          </a:p>
        </p:txBody>
      </p:sp>
    </p:spTree>
    <p:extLst>
      <p:ext uri="{BB962C8B-B14F-4D97-AF65-F5344CB8AC3E}">
        <p14:creationId xmlns:p14="http://schemas.microsoft.com/office/powerpoint/2010/main" val="189005286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5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8000"/>
                            </p:stCondLst>
                            <p:childTnLst>
                              <p:par>
                                <p:cTn id="1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8500"/>
                            </p:stCondLst>
                            <p:childTnLst>
                              <p:par>
                                <p:cTn id="1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950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4500"/>
                            </p:stCondLst>
                            <p:childTnLst>
                              <p:par>
                                <p:cTn id="1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5000"/>
                            </p:stCondLst>
                            <p:childTnLst>
                              <p:par>
                                <p:cTn id="1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5500"/>
                            </p:stCondLst>
                            <p:childTnLst>
                              <p:par>
                                <p:cTn id="2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16500"/>
                            </p:stCondLst>
                            <p:childTnLst>
                              <p:par>
                                <p:cTn id="2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17000"/>
                            </p:stCondLst>
                            <p:childTnLst>
                              <p:par>
                                <p:cTn id="2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7500"/>
                            </p:stCondLst>
                            <p:childTnLst>
                              <p:par>
                                <p:cTn id="2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18000"/>
                            </p:stCondLst>
                            <p:childTnLst>
                              <p:par>
                                <p:cTn id="2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18500"/>
                            </p:stCondLst>
                            <p:childTnLst>
                              <p:par>
                                <p:cTn id="2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19000"/>
                            </p:stCondLst>
                            <p:childTnLst>
                              <p:par>
                                <p:cTn id="2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20000"/>
                            </p:stCondLst>
                            <p:childTnLst>
                              <p:par>
                                <p:cTn id="2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20500"/>
                            </p:stCondLst>
                            <p:childTnLst>
                              <p:par>
                                <p:cTn id="2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  <p:bldP spid="9" grpId="0" animBg="1"/>
      <p:bldP spid="10" grpId="0" animBg="1"/>
      <p:bldP spid="14" grpId="0" animBg="1"/>
      <p:bldP spid="16" grpId="0"/>
      <p:bldP spid="17" grpId="0"/>
      <p:bldP spid="18" grpId="0" animBg="1"/>
      <p:bldP spid="20" grpId="0" animBg="1"/>
      <p:bldP spid="21" grpId="0" animBg="1"/>
      <p:bldP spid="22" grpId="0" animBg="1"/>
      <p:bldP spid="24" grpId="0" animBg="1"/>
      <p:bldP spid="25" grpId="0"/>
      <p:bldP spid="26" grpId="0"/>
      <p:bldP spid="27" grpId="0" animBg="1"/>
      <p:bldP spid="29" grpId="0" animBg="1"/>
      <p:bldP spid="30" grpId="0" animBg="1"/>
      <p:bldP spid="31" grpId="0" animBg="1"/>
      <p:bldP spid="33" grpId="0" animBg="1"/>
      <p:bldP spid="34" grpId="0"/>
      <p:bldP spid="35" grpId="0"/>
      <p:bldP spid="45" grpId="0" animBg="1"/>
      <p:bldP spid="46" grpId="0" animBg="1"/>
      <p:bldP spid="47" grpId="0" animBg="1"/>
      <p:bldP spid="48" grpId="0" animBg="1"/>
      <p:bldP spid="50" grpId="0" animBg="1"/>
      <p:bldP spid="51" grpId="0"/>
      <p:bldP spid="52" grpId="0"/>
      <p:bldP spid="53" grpId="0" animBg="1"/>
      <p:bldP spid="55" grpId="0" animBg="1"/>
      <p:bldP spid="56" grpId="0" animBg="1"/>
      <p:bldP spid="57" grpId="0" animBg="1"/>
      <p:bldP spid="59" grpId="0" animBg="1"/>
      <p:bldP spid="60" grpId="0"/>
      <p:bldP spid="6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7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272CB9A-11DA-403F-8A2C-8ACABB9E55E3}"/>
              </a:ext>
            </a:extLst>
          </p:cNvPr>
          <p:cNvCxnSpPr/>
          <p:nvPr/>
        </p:nvCxnSpPr>
        <p:spPr>
          <a:xfrm>
            <a:off x="6175088" y="3995319"/>
            <a:ext cx="225287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67E87360-F24A-47BA-928F-2F0179FA8620}"/>
              </a:ext>
            </a:extLst>
          </p:cNvPr>
          <p:cNvCxnSpPr/>
          <p:nvPr/>
        </p:nvCxnSpPr>
        <p:spPr>
          <a:xfrm>
            <a:off x="8413015" y="3995319"/>
            <a:ext cx="225287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8346D99-21A2-4F27-AB30-6BF25A60C3AC}"/>
              </a:ext>
            </a:extLst>
          </p:cNvPr>
          <p:cNvCxnSpPr>
            <a:cxnSpLocks/>
          </p:cNvCxnSpPr>
          <p:nvPr/>
        </p:nvCxnSpPr>
        <p:spPr>
          <a:xfrm>
            <a:off x="10665885" y="3995319"/>
            <a:ext cx="1538514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92DD698-41EA-44B3-A338-53428D7D5050}"/>
              </a:ext>
            </a:extLst>
          </p:cNvPr>
          <p:cNvCxnSpPr/>
          <p:nvPr/>
        </p:nvCxnSpPr>
        <p:spPr>
          <a:xfrm>
            <a:off x="3911339" y="3995319"/>
            <a:ext cx="225287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141C71E-E08E-4C35-AF33-12A46FFB4E28}"/>
              </a:ext>
            </a:extLst>
          </p:cNvPr>
          <p:cNvCxnSpPr/>
          <p:nvPr/>
        </p:nvCxnSpPr>
        <p:spPr>
          <a:xfrm>
            <a:off x="1657906" y="3995319"/>
            <a:ext cx="225287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rc 10">
            <a:extLst>
              <a:ext uri="{FF2B5EF4-FFF2-40B4-BE49-F238E27FC236}">
                <a16:creationId xmlns:a16="http://schemas.microsoft.com/office/drawing/2014/main" id="{AF54DAFC-72BF-4C18-B451-30110FC8EBCC}"/>
              </a:ext>
            </a:extLst>
          </p:cNvPr>
          <p:cNvSpPr/>
          <p:nvPr/>
        </p:nvSpPr>
        <p:spPr>
          <a:xfrm>
            <a:off x="1150597" y="3535738"/>
            <a:ext cx="919162" cy="919162"/>
          </a:xfrm>
          <a:prstGeom prst="arc">
            <a:avLst>
              <a:gd name="adj1" fmla="val 5420354"/>
              <a:gd name="adj2" fmla="val 10853341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B54977-33F8-4105-824C-3D0C493D5B00}"/>
              </a:ext>
            </a:extLst>
          </p:cNvPr>
          <p:cNvCxnSpPr>
            <a:cxnSpLocks/>
          </p:cNvCxnSpPr>
          <p:nvPr/>
        </p:nvCxnSpPr>
        <p:spPr>
          <a:xfrm>
            <a:off x="0" y="3995319"/>
            <a:ext cx="1538514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BADB8234-7655-4312-99D5-ACC91B4B894B}"/>
              </a:ext>
            </a:extLst>
          </p:cNvPr>
          <p:cNvSpPr/>
          <p:nvPr/>
        </p:nvSpPr>
        <p:spPr>
          <a:xfrm>
            <a:off x="1514928" y="3900069"/>
            <a:ext cx="190500" cy="190500"/>
          </a:xfrm>
          <a:prstGeom prst="ellipse">
            <a:avLst/>
          </a:prstGeom>
          <a:solidFill>
            <a:srgbClr val="3B23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ircle: Hollow 8">
            <a:extLst>
              <a:ext uri="{FF2B5EF4-FFF2-40B4-BE49-F238E27FC236}">
                <a16:creationId xmlns:a16="http://schemas.microsoft.com/office/drawing/2014/main" id="{868629C6-9D56-44C4-A90C-D16F2E7AA94B}"/>
              </a:ext>
            </a:extLst>
          </p:cNvPr>
          <p:cNvSpPr/>
          <p:nvPr/>
        </p:nvSpPr>
        <p:spPr>
          <a:xfrm>
            <a:off x="1395865" y="3781006"/>
            <a:ext cx="428626" cy="428626"/>
          </a:xfrm>
          <a:prstGeom prst="donut">
            <a:avLst>
              <a:gd name="adj" fmla="val 5281"/>
            </a:avLst>
          </a:prstGeom>
          <a:solidFill>
            <a:srgbClr val="3B23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1E0E5245-3E9D-45CB-A2A2-78E37536928E}"/>
              </a:ext>
            </a:extLst>
          </p:cNvPr>
          <p:cNvSpPr/>
          <p:nvPr/>
        </p:nvSpPr>
        <p:spPr>
          <a:xfrm>
            <a:off x="1262993" y="3648134"/>
            <a:ext cx="694370" cy="694370"/>
          </a:xfrm>
          <a:prstGeom prst="donut">
            <a:avLst>
              <a:gd name="adj" fmla="val 287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B8353AA-1A28-4FAD-AF44-130B899BAAE4}"/>
              </a:ext>
            </a:extLst>
          </p:cNvPr>
          <p:cNvCxnSpPr>
            <a:cxnSpLocks/>
            <a:endCxn id="10" idx="4"/>
          </p:cNvCxnSpPr>
          <p:nvPr/>
        </p:nvCxnSpPr>
        <p:spPr>
          <a:xfrm flipV="1">
            <a:off x="1610178" y="4342504"/>
            <a:ext cx="0" cy="999354"/>
          </a:xfrm>
          <a:prstGeom prst="line">
            <a:avLst/>
          </a:prstGeom>
          <a:ln w="19050">
            <a:solidFill>
              <a:srgbClr val="3B23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36B49B4F-63E8-4430-9059-553CBCA3AB43}"/>
              </a:ext>
            </a:extLst>
          </p:cNvPr>
          <p:cNvSpPr/>
          <p:nvPr/>
        </p:nvSpPr>
        <p:spPr>
          <a:xfrm>
            <a:off x="1548058" y="5341857"/>
            <a:ext cx="124240" cy="124240"/>
          </a:xfrm>
          <a:prstGeom prst="ellipse">
            <a:avLst/>
          </a:prstGeom>
          <a:solidFill>
            <a:srgbClr val="3B23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59B938-7387-4E6C-B81C-CA1B61488588}"/>
              </a:ext>
            </a:extLst>
          </p:cNvPr>
          <p:cNvSpPr txBox="1"/>
          <p:nvPr/>
        </p:nvSpPr>
        <p:spPr>
          <a:xfrm>
            <a:off x="852485" y="2961830"/>
            <a:ext cx="1515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3B235C"/>
                </a:solidFill>
                <a:latin typeface="Museo Slab 700" panose="02000000000000000000" pitchFamily="2" charset="77"/>
              </a:rPr>
              <a:t>2007</a:t>
            </a: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B54B9C7B-4DA7-40E1-B723-68758EB971FE}"/>
              </a:ext>
            </a:extLst>
          </p:cNvPr>
          <p:cNvSpPr/>
          <p:nvPr/>
        </p:nvSpPr>
        <p:spPr>
          <a:xfrm rot="5400000">
            <a:off x="3389075" y="3535738"/>
            <a:ext cx="919162" cy="919162"/>
          </a:xfrm>
          <a:prstGeom prst="arc">
            <a:avLst>
              <a:gd name="adj1" fmla="val 5420354"/>
              <a:gd name="adj2" fmla="val 10853341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37A3CB3-AA60-41C6-B92B-B84EC0A87E61}"/>
              </a:ext>
            </a:extLst>
          </p:cNvPr>
          <p:cNvSpPr/>
          <p:nvPr/>
        </p:nvSpPr>
        <p:spPr>
          <a:xfrm>
            <a:off x="3753406" y="3900069"/>
            <a:ext cx="190500" cy="190500"/>
          </a:xfrm>
          <a:prstGeom prst="ellipse">
            <a:avLst/>
          </a:prstGeom>
          <a:solidFill>
            <a:srgbClr val="EBB1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ircle: Hollow 20">
            <a:extLst>
              <a:ext uri="{FF2B5EF4-FFF2-40B4-BE49-F238E27FC236}">
                <a16:creationId xmlns:a16="http://schemas.microsoft.com/office/drawing/2014/main" id="{5AB77009-91CD-4089-A339-205E1FD860BA}"/>
              </a:ext>
            </a:extLst>
          </p:cNvPr>
          <p:cNvSpPr/>
          <p:nvPr/>
        </p:nvSpPr>
        <p:spPr>
          <a:xfrm>
            <a:off x="3634343" y="3781006"/>
            <a:ext cx="428626" cy="428626"/>
          </a:xfrm>
          <a:prstGeom prst="donut">
            <a:avLst>
              <a:gd name="adj" fmla="val 5281"/>
            </a:avLst>
          </a:prstGeom>
          <a:solidFill>
            <a:srgbClr val="EBB1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Circle: Hollow 21">
            <a:extLst>
              <a:ext uri="{FF2B5EF4-FFF2-40B4-BE49-F238E27FC236}">
                <a16:creationId xmlns:a16="http://schemas.microsoft.com/office/drawing/2014/main" id="{EB4F978A-6973-4038-9D44-C992F6903D28}"/>
              </a:ext>
            </a:extLst>
          </p:cNvPr>
          <p:cNvSpPr/>
          <p:nvPr/>
        </p:nvSpPr>
        <p:spPr>
          <a:xfrm>
            <a:off x="3501471" y="3648134"/>
            <a:ext cx="694370" cy="694370"/>
          </a:xfrm>
          <a:prstGeom prst="donut">
            <a:avLst>
              <a:gd name="adj" fmla="val 287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982AF7D-7FF0-494C-891D-C601C69FAD64}"/>
              </a:ext>
            </a:extLst>
          </p:cNvPr>
          <p:cNvCxnSpPr>
            <a:cxnSpLocks/>
          </p:cNvCxnSpPr>
          <p:nvPr/>
        </p:nvCxnSpPr>
        <p:spPr>
          <a:xfrm flipV="1">
            <a:off x="3848657" y="2614747"/>
            <a:ext cx="0" cy="1033387"/>
          </a:xfrm>
          <a:prstGeom prst="line">
            <a:avLst/>
          </a:prstGeom>
          <a:ln w="19050">
            <a:solidFill>
              <a:srgbClr val="EBB1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D26033AC-E99E-4309-BD9B-47A98BA0DEA7}"/>
              </a:ext>
            </a:extLst>
          </p:cNvPr>
          <p:cNvSpPr/>
          <p:nvPr/>
        </p:nvSpPr>
        <p:spPr>
          <a:xfrm>
            <a:off x="3786536" y="2568391"/>
            <a:ext cx="124240" cy="124240"/>
          </a:xfrm>
          <a:prstGeom prst="ellipse">
            <a:avLst/>
          </a:prstGeom>
          <a:solidFill>
            <a:srgbClr val="EBB1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297ECE7-7E0E-48D0-9C27-6FB0E3DB79DD}"/>
              </a:ext>
            </a:extLst>
          </p:cNvPr>
          <p:cNvSpPr txBox="1"/>
          <p:nvPr/>
        </p:nvSpPr>
        <p:spPr>
          <a:xfrm>
            <a:off x="3090963" y="4382611"/>
            <a:ext cx="1515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EBB135"/>
                </a:solidFill>
                <a:latin typeface="Museo Slab 700" panose="02000000000000000000" pitchFamily="2" charset="77"/>
              </a:rPr>
              <a:t>2008</a:t>
            </a:r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A2636062-43D3-463C-B6BD-741D547DE965}"/>
              </a:ext>
            </a:extLst>
          </p:cNvPr>
          <p:cNvSpPr/>
          <p:nvPr/>
        </p:nvSpPr>
        <p:spPr>
          <a:xfrm>
            <a:off x="5642508" y="3535738"/>
            <a:ext cx="919162" cy="919162"/>
          </a:xfrm>
          <a:prstGeom prst="arc">
            <a:avLst>
              <a:gd name="adj1" fmla="val 5420354"/>
              <a:gd name="adj2" fmla="val 10853341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DCB9A2B-6699-4804-99AE-7A924FDA4340}"/>
              </a:ext>
            </a:extLst>
          </p:cNvPr>
          <p:cNvSpPr/>
          <p:nvPr/>
        </p:nvSpPr>
        <p:spPr>
          <a:xfrm>
            <a:off x="6006839" y="3900069"/>
            <a:ext cx="190500" cy="190500"/>
          </a:xfrm>
          <a:prstGeom prst="ellipse">
            <a:avLst/>
          </a:prstGeom>
          <a:solidFill>
            <a:srgbClr val="6930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ircle: Hollow 29">
            <a:extLst>
              <a:ext uri="{FF2B5EF4-FFF2-40B4-BE49-F238E27FC236}">
                <a16:creationId xmlns:a16="http://schemas.microsoft.com/office/drawing/2014/main" id="{3A6CDF07-EF0B-4379-8FBF-3718BD896047}"/>
              </a:ext>
            </a:extLst>
          </p:cNvPr>
          <p:cNvSpPr/>
          <p:nvPr/>
        </p:nvSpPr>
        <p:spPr>
          <a:xfrm>
            <a:off x="5887776" y="3781006"/>
            <a:ext cx="428626" cy="428626"/>
          </a:xfrm>
          <a:prstGeom prst="donut">
            <a:avLst>
              <a:gd name="adj" fmla="val 5281"/>
            </a:avLst>
          </a:prstGeom>
          <a:solidFill>
            <a:srgbClr val="6930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Circle: Hollow 30">
            <a:extLst>
              <a:ext uri="{FF2B5EF4-FFF2-40B4-BE49-F238E27FC236}">
                <a16:creationId xmlns:a16="http://schemas.microsoft.com/office/drawing/2014/main" id="{FB3E2DCF-4068-4715-BD27-13370B541EAC}"/>
              </a:ext>
            </a:extLst>
          </p:cNvPr>
          <p:cNvSpPr/>
          <p:nvPr/>
        </p:nvSpPr>
        <p:spPr>
          <a:xfrm>
            <a:off x="5754904" y="3648134"/>
            <a:ext cx="694370" cy="694370"/>
          </a:xfrm>
          <a:prstGeom prst="donut">
            <a:avLst>
              <a:gd name="adj" fmla="val 287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A49CDC4-E9AD-4789-BEA6-BFF07A73111B}"/>
              </a:ext>
            </a:extLst>
          </p:cNvPr>
          <p:cNvCxnSpPr>
            <a:cxnSpLocks/>
          </p:cNvCxnSpPr>
          <p:nvPr/>
        </p:nvCxnSpPr>
        <p:spPr>
          <a:xfrm flipV="1">
            <a:off x="6102090" y="4342505"/>
            <a:ext cx="0" cy="1033387"/>
          </a:xfrm>
          <a:prstGeom prst="line">
            <a:avLst/>
          </a:prstGeom>
          <a:ln w="19050">
            <a:solidFill>
              <a:srgbClr val="6930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DD4A8794-EADF-4527-95C6-C9D6781E9C8E}"/>
              </a:ext>
            </a:extLst>
          </p:cNvPr>
          <p:cNvSpPr/>
          <p:nvPr/>
        </p:nvSpPr>
        <p:spPr>
          <a:xfrm>
            <a:off x="6039969" y="5350759"/>
            <a:ext cx="124240" cy="124240"/>
          </a:xfrm>
          <a:prstGeom prst="ellipse">
            <a:avLst/>
          </a:prstGeom>
          <a:solidFill>
            <a:srgbClr val="6930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BE7D141-E60D-4B00-AA4B-1F588212DCAD}"/>
              </a:ext>
            </a:extLst>
          </p:cNvPr>
          <p:cNvSpPr txBox="1"/>
          <p:nvPr/>
        </p:nvSpPr>
        <p:spPr>
          <a:xfrm>
            <a:off x="5344396" y="2961830"/>
            <a:ext cx="1515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69307A"/>
                </a:solidFill>
                <a:latin typeface="Museo Slab 700" panose="02000000000000000000" pitchFamily="2" charset="77"/>
              </a:rPr>
              <a:t>2009</a:t>
            </a:r>
          </a:p>
        </p:txBody>
      </p:sp>
      <p:sp>
        <p:nvSpPr>
          <p:cNvPr id="45" name="Arc 44">
            <a:extLst>
              <a:ext uri="{FF2B5EF4-FFF2-40B4-BE49-F238E27FC236}">
                <a16:creationId xmlns:a16="http://schemas.microsoft.com/office/drawing/2014/main" id="{E3730103-7F8D-4792-83EE-5FFC4A5D2274}"/>
              </a:ext>
            </a:extLst>
          </p:cNvPr>
          <p:cNvSpPr/>
          <p:nvPr/>
        </p:nvSpPr>
        <p:spPr>
          <a:xfrm rot="5400000">
            <a:off x="7906257" y="3535738"/>
            <a:ext cx="919162" cy="919162"/>
          </a:xfrm>
          <a:prstGeom prst="arc">
            <a:avLst>
              <a:gd name="adj1" fmla="val 5420354"/>
              <a:gd name="adj2" fmla="val 10853341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86694F26-80D5-467D-94C4-C9C860517F5F}"/>
              </a:ext>
            </a:extLst>
          </p:cNvPr>
          <p:cNvSpPr/>
          <p:nvPr/>
        </p:nvSpPr>
        <p:spPr>
          <a:xfrm>
            <a:off x="8270588" y="3900069"/>
            <a:ext cx="190500" cy="190500"/>
          </a:xfrm>
          <a:prstGeom prst="ellipse">
            <a:avLst/>
          </a:prstGeom>
          <a:solidFill>
            <a:srgbClr val="20AC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Circle: Hollow 46">
            <a:extLst>
              <a:ext uri="{FF2B5EF4-FFF2-40B4-BE49-F238E27FC236}">
                <a16:creationId xmlns:a16="http://schemas.microsoft.com/office/drawing/2014/main" id="{B0789B4A-0620-4211-9109-6DBE9A07FE51}"/>
              </a:ext>
            </a:extLst>
          </p:cNvPr>
          <p:cNvSpPr/>
          <p:nvPr/>
        </p:nvSpPr>
        <p:spPr>
          <a:xfrm>
            <a:off x="8151525" y="3781006"/>
            <a:ext cx="428626" cy="428626"/>
          </a:xfrm>
          <a:prstGeom prst="donut">
            <a:avLst>
              <a:gd name="adj" fmla="val 5281"/>
            </a:avLst>
          </a:prstGeom>
          <a:solidFill>
            <a:srgbClr val="20AC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Circle: Hollow 47">
            <a:extLst>
              <a:ext uri="{FF2B5EF4-FFF2-40B4-BE49-F238E27FC236}">
                <a16:creationId xmlns:a16="http://schemas.microsoft.com/office/drawing/2014/main" id="{9C63B36C-028C-4461-9179-02E81EA9B830}"/>
              </a:ext>
            </a:extLst>
          </p:cNvPr>
          <p:cNvSpPr/>
          <p:nvPr/>
        </p:nvSpPr>
        <p:spPr>
          <a:xfrm>
            <a:off x="8018653" y="3648134"/>
            <a:ext cx="694370" cy="694370"/>
          </a:xfrm>
          <a:prstGeom prst="donut">
            <a:avLst>
              <a:gd name="adj" fmla="val 287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15E6C7CE-0DCB-4A82-B08E-519AC3270B85}"/>
              </a:ext>
            </a:extLst>
          </p:cNvPr>
          <p:cNvCxnSpPr>
            <a:cxnSpLocks/>
          </p:cNvCxnSpPr>
          <p:nvPr/>
        </p:nvCxnSpPr>
        <p:spPr>
          <a:xfrm flipV="1">
            <a:off x="8365839" y="2614747"/>
            <a:ext cx="0" cy="1033387"/>
          </a:xfrm>
          <a:prstGeom prst="line">
            <a:avLst/>
          </a:prstGeom>
          <a:ln w="19050">
            <a:solidFill>
              <a:srgbClr val="20AC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>
            <a:extLst>
              <a:ext uri="{FF2B5EF4-FFF2-40B4-BE49-F238E27FC236}">
                <a16:creationId xmlns:a16="http://schemas.microsoft.com/office/drawing/2014/main" id="{4CFE38F3-7830-46D8-95EE-69DB62ED465D}"/>
              </a:ext>
            </a:extLst>
          </p:cNvPr>
          <p:cNvSpPr/>
          <p:nvPr/>
        </p:nvSpPr>
        <p:spPr>
          <a:xfrm>
            <a:off x="8303718" y="2568391"/>
            <a:ext cx="124240" cy="124240"/>
          </a:xfrm>
          <a:prstGeom prst="ellipse">
            <a:avLst/>
          </a:prstGeom>
          <a:solidFill>
            <a:srgbClr val="20AC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5F62DC2-C651-4B22-B4CB-1846861868F6}"/>
              </a:ext>
            </a:extLst>
          </p:cNvPr>
          <p:cNvSpPr txBox="1"/>
          <p:nvPr/>
        </p:nvSpPr>
        <p:spPr>
          <a:xfrm>
            <a:off x="7608145" y="4382611"/>
            <a:ext cx="1515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20ACB0"/>
                </a:solidFill>
                <a:latin typeface="Museo Slab 700" panose="02000000000000000000" pitchFamily="2" charset="77"/>
              </a:rPr>
              <a:t>2011</a:t>
            </a:r>
          </a:p>
        </p:txBody>
      </p:sp>
      <p:sp>
        <p:nvSpPr>
          <p:cNvPr id="53" name="Arc 52">
            <a:extLst>
              <a:ext uri="{FF2B5EF4-FFF2-40B4-BE49-F238E27FC236}">
                <a16:creationId xmlns:a16="http://schemas.microsoft.com/office/drawing/2014/main" id="{FC85B459-7BA2-4C61-9178-E1CE5EFAEC56}"/>
              </a:ext>
            </a:extLst>
          </p:cNvPr>
          <p:cNvSpPr/>
          <p:nvPr/>
        </p:nvSpPr>
        <p:spPr>
          <a:xfrm>
            <a:off x="10144184" y="3535738"/>
            <a:ext cx="919162" cy="919162"/>
          </a:xfrm>
          <a:prstGeom prst="arc">
            <a:avLst>
              <a:gd name="adj1" fmla="val 5420354"/>
              <a:gd name="adj2" fmla="val 10853341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4A6EEA54-5314-432F-B5DF-B223248AB8AA}"/>
              </a:ext>
            </a:extLst>
          </p:cNvPr>
          <p:cNvSpPr/>
          <p:nvPr/>
        </p:nvSpPr>
        <p:spPr>
          <a:xfrm>
            <a:off x="10508515" y="3900069"/>
            <a:ext cx="190500" cy="190500"/>
          </a:xfrm>
          <a:prstGeom prst="ellipse">
            <a:avLst/>
          </a:prstGeom>
          <a:solidFill>
            <a:srgbClr val="0E44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Circle: Hollow 55">
            <a:extLst>
              <a:ext uri="{FF2B5EF4-FFF2-40B4-BE49-F238E27FC236}">
                <a16:creationId xmlns:a16="http://schemas.microsoft.com/office/drawing/2014/main" id="{0C983C23-7914-456E-AA37-90FEEBD851C0}"/>
              </a:ext>
            </a:extLst>
          </p:cNvPr>
          <p:cNvSpPr/>
          <p:nvPr/>
        </p:nvSpPr>
        <p:spPr>
          <a:xfrm>
            <a:off x="10389452" y="3781006"/>
            <a:ext cx="428626" cy="428626"/>
          </a:xfrm>
          <a:prstGeom prst="donut">
            <a:avLst>
              <a:gd name="adj" fmla="val 5281"/>
            </a:avLst>
          </a:prstGeom>
          <a:solidFill>
            <a:srgbClr val="0E44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Circle: Hollow 56">
            <a:extLst>
              <a:ext uri="{FF2B5EF4-FFF2-40B4-BE49-F238E27FC236}">
                <a16:creationId xmlns:a16="http://schemas.microsoft.com/office/drawing/2014/main" id="{CD810234-B3DF-4AE8-B7F5-9B91C3FEE8A3}"/>
              </a:ext>
            </a:extLst>
          </p:cNvPr>
          <p:cNvSpPr/>
          <p:nvPr/>
        </p:nvSpPr>
        <p:spPr>
          <a:xfrm>
            <a:off x="10256580" y="3648134"/>
            <a:ext cx="694370" cy="694370"/>
          </a:xfrm>
          <a:prstGeom prst="donut">
            <a:avLst>
              <a:gd name="adj" fmla="val 287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A61A79A1-830D-43A5-991E-41089FE309F5}"/>
              </a:ext>
            </a:extLst>
          </p:cNvPr>
          <p:cNvCxnSpPr>
            <a:cxnSpLocks/>
          </p:cNvCxnSpPr>
          <p:nvPr/>
        </p:nvCxnSpPr>
        <p:spPr>
          <a:xfrm flipV="1">
            <a:off x="10603766" y="4342505"/>
            <a:ext cx="0" cy="1033387"/>
          </a:xfrm>
          <a:prstGeom prst="line">
            <a:avLst/>
          </a:prstGeom>
          <a:ln w="19050">
            <a:solidFill>
              <a:srgbClr val="0E44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>
            <a:extLst>
              <a:ext uri="{FF2B5EF4-FFF2-40B4-BE49-F238E27FC236}">
                <a16:creationId xmlns:a16="http://schemas.microsoft.com/office/drawing/2014/main" id="{91D217BA-6735-41FC-ADDE-ADA84BF5E891}"/>
              </a:ext>
            </a:extLst>
          </p:cNvPr>
          <p:cNvSpPr/>
          <p:nvPr/>
        </p:nvSpPr>
        <p:spPr>
          <a:xfrm>
            <a:off x="10541645" y="5350759"/>
            <a:ext cx="124240" cy="124240"/>
          </a:xfrm>
          <a:prstGeom prst="ellipse">
            <a:avLst/>
          </a:prstGeom>
          <a:solidFill>
            <a:srgbClr val="0E44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93BBA26-6FB6-4EDA-AE7C-332D388F6619}"/>
              </a:ext>
            </a:extLst>
          </p:cNvPr>
          <p:cNvSpPr txBox="1"/>
          <p:nvPr/>
        </p:nvSpPr>
        <p:spPr>
          <a:xfrm>
            <a:off x="9846072" y="2961830"/>
            <a:ext cx="1515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E4460"/>
                </a:solidFill>
                <a:latin typeface="Museo Slab 700" panose="02000000000000000000" pitchFamily="2" charset="77"/>
              </a:rPr>
              <a:t>2012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5CE23E97-80CA-4DCE-905B-0371552128FB}"/>
              </a:ext>
            </a:extLst>
          </p:cNvPr>
          <p:cNvCxnSpPr>
            <a:cxnSpLocks/>
          </p:cNvCxnSpPr>
          <p:nvPr/>
        </p:nvCxnSpPr>
        <p:spPr>
          <a:xfrm>
            <a:off x="490495" y="6206705"/>
            <a:ext cx="2048865" cy="0"/>
          </a:xfrm>
          <a:prstGeom prst="line">
            <a:avLst/>
          </a:prstGeom>
          <a:ln w="19050">
            <a:solidFill>
              <a:srgbClr val="3B23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36AF9195-D1C7-4EAB-9766-CBBD5AC04E3E}"/>
              </a:ext>
            </a:extLst>
          </p:cNvPr>
          <p:cNvCxnSpPr>
            <a:cxnSpLocks/>
          </p:cNvCxnSpPr>
          <p:nvPr/>
        </p:nvCxnSpPr>
        <p:spPr>
          <a:xfrm>
            <a:off x="5139776" y="6389797"/>
            <a:ext cx="2048865" cy="0"/>
          </a:xfrm>
          <a:prstGeom prst="line">
            <a:avLst/>
          </a:prstGeom>
          <a:ln w="19050">
            <a:solidFill>
              <a:srgbClr val="6930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E7FD0854-B613-4503-8F9F-7EBA21977DB6}"/>
              </a:ext>
            </a:extLst>
          </p:cNvPr>
          <p:cNvCxnSpPr>
            <a:cxnSpLocks/>
          </p:cNvCxnSpPr>
          <p:nvPr/>
        </p:nvCxnSpPr>
        <p:spPr>
          <a:xfrm>
            <a:off x="9579332" y="6755557"/>
            <a:ext cx="2048865" cy="0"/>
          </a:xfrm>
          <a:prstGeom prst="line">
            <a:avLst/>
          </a:prstGeom>
          <a:ln w="19050">
            <a:solidFill>
              <a:srgbClr val="0E44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267D5D77-7183-46A2-913A-91854EB46B5B}"/>
              </a:ext>
            </a:extLst>
          </p:cNvPr>
          <p:cNvCxnSpPr>
            <a:cxnSpLocks/>
          </p:cNvCxnSpPr>
          <p:nvPr/>
        </p:nvCxnSpPr>
        <p:spPr>
          <a:xfrm>
            <a:off x="2609910" y="1088946"/>
            <a:ext cx="2048865" cy="0"/>
          </a:xfrm>
          <a:prstGeom prst="line">
            <a:avLst/>
          </a:prstGeom>
          <a:ln w="19050">
            <a:solidFill>
              <a:srgbClr val="EBB1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3FE4C8AC-856E-47A1-86C3-D3143F6DF56B}"/>
              </a:ext>
            </a:extLst>
          </p:cNvPr>
          <p:cNvCxnSpPr>
            <a:cxnSpLocks/>
          </p:cNvCxnSpPr>
          <p:nvPr/>
        </p:nvCxnSpPr>
        <p:spPr>
          <a:xfrm>
            <a:off x="7246155" y="1194469"/>
            <a:ext cx="2048865" cy="0"/>
          </a:xfrm>
          <a:prstGeom prst="line">
            <a:avLst/>
          </a:prstGeom>
          <a:ln w="19050">
            <a:solidFill>
              <a:srgbClr val="20AC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C81B5E83-B1D9-D34F-AFCE-7B9E3A9D4DD5}"/>
              </a:ext>
            </a:extLst>
          </p:cNvPr>
          <p:cNvSpPr/>
          <p:nvPr/>
        </p:nvSpPr>
        <p:spPr>
          <a:xfrm>
            <a:off x="353274" y="5516373"/>
            <a:ext cx="27376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7A746A"/>
                </a:solidFill>
                <a:latin typeface="Avenir Next Medium" panose="020B0503020202020204" pitchFamily="34" charset="0"/>
              </a:rPr>
              <a:t>ECU celebrates 100</a:t>
            </a:r>
            <a:r>
              <a:rPr lang="en-US" sz="1200" baseline="30000" dirty="0">
                <a:solidFill>
                  <a:srgbClr val="7A746A"/>
                </a:solidFill>
                <a:latin typeface="Avenir Next Medium" panose="020B0503020202020204" pitchFamily="34" charset="0"/>
              </a:rPr>
              <a:t>th</a:t>
            </a:r>
            <a:r>
              <a:rPr lang="en-US" sz="1200" dirty="0">
                <a:solidFill>
                  <a:srgbClr val="7A746A"/>
                </a:solidFill>
                <a:latin typeface="Avenir Next Medium" panose="020B0503020202020204" pitchFamily="34" charset="0"/>
              </a:rPr>
              <a:t> anniversary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7A746A"/>
                </a:solidFill>
                <a:latin typeface="Avenir Next Medium" panose="020B0503020202020204" pitchFamily="34" charset="0"/>
              </a:rPr>
              <a:t>Enrollment is 25,990</a:t>
            </a:r>
            <a:endParaRPr lang="en-US" sz="1200" dirty="0">
              <a:latin typeface="Avenir Next Medium" panose="020B0503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3F43E11-277F-9740-8C27-57775B1C5E62}"/>
              </a:ext>
            </a:extLst>
          </p:cNvPr>
          <p:cNvSpPr txBox="1"/>
          <p:nvPr/>
        </p:nvSpPr>
        <p:spPr>
          <a:xfrm>
            <a:off x="2203673" y="1194469"/>
            <a:ext cx="32010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venir Next Medium" panose="020B0503020202020204" pitchFamily="34" charset="0"/>
              </a:rPr>
              <a:t>$60M East Carolina Heart Institute at ECU opens with outpatient treatment, research labs, offices, and educational facilities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venir Next Medium" panose="020B0503020202020204" pitchFamily="34" charset="0"/>
              </a:rPr>
              <a:t>Groundbreaking for new ECU School of Dental Medicine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AC45C9D-7D0C-4248-A20D-CC7179123DFA}"/>
              </a:ext>
            </a:extLst>
          </p:cNvPr>
          <p:cNvSpPr txBox="1"/>
          <p:nvPr/>
        </p:nvSpPr>
        <p:spPr>
          <a:xfrm>
            <a:off x="4729878" y="5745040"/>
            <a:ext cx="3201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venir Next Medium" panose="020B0503020202020204" pitchFamily="34" charset="0"/>
              </a:rPr>
              <a:t>The East Carolina Heart Institute, a </a:t>
            </a:r>
            <a:br>
              <a:rPr lang="en-US" sz="1200" dirty="0">
                <a:solidFill>
                  <a:schemeClr val="bg2">
                    <a:lumMod val="50000"/>
                  </a:schemeClr>
                </a:solidFill>
                <a:latin typeface="Avenir Next Medium" panose="020B0503020202020204" pitchFamily="34" charset="0"/>
              </a:rPr>
            </a:b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venir Next Medium" panose="020B0503020202020204" pitchFamily="34" charset="0"/>
              </a:rPr>
              <a:t>six-story, $150M tower at PCMH opens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56DF5BD-6AA5-DD46-A0E4-E320E8545EC6}"/>
              </a:ext>
            </a:extLst>
          </p:cNvPr>
          <p:cNvSpPr txBox="1"/>
          <p:nvPr/>
        </p:nvSpPr>
        <p:spPr>
          <a:xfrm>
            <a:off x="6986818" y="1379135"/>
            <a:ext cx="28523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venir Next Medium" panose="020B0503020202020204" pitchFamily="34" charset="0"/>
              </a:rPr>
              <a:t>PCC celebrates 50</a:t>
            </a:r>
            <a:r>
              <a:rPr lang="en-US" sz="1200" baseline="30000" dirty="0">
                <a:solidFill>
                  <a:schemeClr val="bg2">
                    <a:lumMod val="50000"/>
                  </a:schemeClr>
                </a:solidFill>
                <a:latin typeface="Avenir Next Medium" panose="020B0503020202020204" pitchFamily="34" charset="0"/>
              </a:rPr>
              <a:t>th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venir Next Medium" panose="020B0503020202020204" pitchFamily="34" charset="0"/>
              </a:rPr>
              <a:t> anniversary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venir Next Medium" panose="020B0503020202020204" pitchFamily="34" charset="0"/>
              </a:rPr>
              <a:t>$7.9M expansion at Pitt Greenville Airport opens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venir Next Medium" panose="020B0503020202020204" pitchFamily="34" charset="0"/>
              </a:rPr>
              <a:t>ECU School of Dental Medicine enrolls first class of 52 students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998A09F0-AD98-7244-9EBE-0A9A9200D8B8}"/>
              </a:ext>
            </a:extLst>
          </p:cNvPr>
          <p:cNvSpPr txBox="1"/>
          <p:nvPr/>
        </p:nvSpPr>
        <p:spPr>
          <a:xfrm>
            <a:off x="9065363" y="5466097"/>
            <a:ext cx="32010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venir Next Medium" panose="020B0503020202020204" pitchFamily="34" charset="0"/>
              </a:rPr>
              <a:t>Pioneer Surgical Technology expands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venir Next Medium" panose="020B0503020202020204" pitchFamily="34" charset="0"/>
              </a:rPr>
              <a:t>ECU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Avenir Next Medium" panose="020B0503020202020204" pitchFamily="34" charset="0"/>
              </a:rPr>
              <a:t>SoDM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venir Next Medium" panose="020B0503020202020204" pitchFamily="34" charset="0"/>
              </a:rPr>
              <a:t> opens clinical and teaching facility at Ross Hall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venir Next Medium" panose="020B0503020202020204" pitchFamily="34" charset="0"/>
              </a:rPr>
              <a:t>University Health Systems of </a:t>
            </a:r>
            <a:br>
              <a:rPr lang="en-US" sz="1200" dirty="0">
                <a:solidFill>
                  <a:schemeClr val="bg2">
                    <a:lumMod val="50000"/>
                  </a:schemeClr>
                </a:solidFill>
                <a:latin typeface="Avenir Next Medium" panose="020B0503020202020204" pitchFamily="34" charset="0"/>
              </a:rPr>
            </a:b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venir Next Medium" panose="020B0503020202020204" pitchFamily="34" charset="0"/>
              </a:rPr>
              <a:t>Eastern NC is renamed Vidant Health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venir Next Medium" panose="020B0503020202020204" pitchFamily="34" charset="0"/>
              </a:rPr>
              <a:t>PCMH is now Vidant Medical Center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2035BCA-1C05-A640-B244-3776BB73FCAE}"/>
              </a:ext>
            </a:extLst>
          </p:cNvPr>
          <p:cNvSpPr txBox="1"/>
          <p:nvPr/>
        </p:nvSpPr>
        <p:spPr>
          <a:xfrm>
            <a:off x="-1" y="-18396"/>
            <a:ext cx="96745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E4460"/>
                </a:solidFill>
                <a:latin typeface="Museo Slab 700" panose="02000000000000000000" pitchFamily="2" charset="77"/>
              </a:rPr>
              <a:t>Growing A BioPharma Ecosystem</a:t>
            </a:r>
          </a:p>
        </p:txBody>
      </p:sp>
    </p:spTree>
    <p:extLst>
      <p:ext uri="{BB962C8B-B14F-4D97-AF65-F5344CB8AC3E}">
        <p14:creationId xmlns:p14="http://schemas.microsoft.com/office/powerpoint/2010/main" val="215159293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50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000"/>
                            </p:stCondLst>
                            <p:childTnLst>
                              <p:par>
                                <p:cTn id="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000"/>
                            </p:stCondLst>
                            <p:childTnLst>
                              <p:par>
                                <p:cTn id="9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500"/>
                            </p:stCondLst>
                            <p:childTnLst>
                              <p:par>
                                <p:cTn id="1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9000"/>
                            </p:stCondLst>
                            <p:childTnLst>
                              <p:par>
                                <p:cTn id="1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9500"/>
                            </p:stCondLst>
                            <p:childTnLst>
                              <p:par>
                                <p:cTn id="1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3000"/>
                            </p:stCondLst>
                            <p:childTnLst>
                              <p:par>
                                <p:cTn id="1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3500"/>
                            </p:stCondLst>
                            <p:childTnLst>
                              <p:par>
                                <p:cTn id="1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4000"/>
                            </p:stCondLst>
                            <p:childTnLst>
                              <p:par>
                                <p:cTn id="1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4500"/>
                            </p:stCondLst>
                            <p:childTnLst>
                              <p:par>
                                <p:cTn id="1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7000"/>
                            </p:stCondLst>
                            <p:childTnLst>
                              <p:par>
                                <p:cTn id="2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7500"/>
                            </p:stCondLst>
                            <p:childTnLst>
                              <p:par>
                                <p:cTn id="2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18000"/>
                            </p:stCondLst>
                            <p:childTnLst>
                              <p:par>
                                <p:cTn id="2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18500"/>
                            </p:stCondLst>
                            <p:childTnLst>
                              <p:par>
                                <p:cTn id="2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19000"/>
                            </p:stCondLst>
                            <p:childTnLst>
                              <p:par>
                                <p:cTn id="2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20000"/>
                            </p:stCondLst>
                            <p:childTnLst>
                              <p:par>
                                <p:cTn id="2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20500"/>
                            </p:stCondLst>
                            <p:childTnLst>
                              <p:par>
                                <p:cTn id="2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  <p:bldP spid="9" grpId="0" animBg="1"/>
      <p:bldP spid="10" grpId="0" animBg="1"/>
      <p:bldP spid="14" grpId="0" animBg="1"/>
      <p:bldP spid="16" grpId="0"/>
      <p:bldP spid="18" grpId="0" animBg="1"/>
      <p:bldP spid="20" grpId="0" animBg="1"/>
      <p:bldP spid="21" grpId="0" animBg="1"/>
      <p:bldP spid="22" grpId="0" animBg="1"/>
      <p:bldP spid="24" grpId="0" animBg="1"/>
      <p:bldP spid="25" grpId="0"/>
      <p:bldP spid="27" grpId="0" animBg="1"/>
      <p:bldP spid="29" grpId="0" animBg="1"/>
      <p:bldP spid="30" grpId="0" animBg="1"/>
      <p:bldP spid="31" grpId="0" animBg="1"/>
      <p:bldP spid="33" grpId="0" animBg="1"/>
      <p:bldP spid="34" grpId="0"/>
      <p:bldP spid="45" grpId="0" animBg="1"/>
      <p:bldP spid="46" grpId="0" animBg="1"/>
      <p:bldP spid="47" grpId="0" animBg="1"/>
      <p:bldP spid="48" grpId="0" animBg="1"/>
      <p:bldP spid="50" grpId="0" animBg="1"/>
      <p:bldP spid="51" grpId="0"/>
      <p:bldP spid="53" grpId="0" animBg="1"/>
      <p:bldP spid="55" grpId="0" animBg="1"/>
      <p:bldP spid="56" grpId="0" animBg="1"/>
      <p:bldP spid="57" grpId="0" animBg="1"/>
      <p:bldP spid="59" grpId="0" animBg="1"/>
      <p:bldP spid="60" grpId="0"/>
      <p:bldP spid="62" grpId="0"/>
      <p:bldP spid="65" grpId="0"/>
      <p:bldP spid="71" grpId="0"/>
      <p:bldP spid="7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7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272CB9A-11DA-403F-8A2C-8ACABB9E55E3}"/>
              </a:ext>
            </a:extLst>
          </p:cNvPr>
          <p:cNvCxnSpPr/>
          <p:nvPr/>
        </p:nvCxnSpPr>
        <p:spPr>
          <a:xfrm>
            <a:off x="6175088" y="3995319"/>
            <a:ext cx="225287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67E87360-F24A-47BA-928F-2F0179FA8620}"/>
              </a:ext>
            </a:extLst>
          </p:cNvPr>
          <p:cNvCxnSpPr/>
          <p:nvPr/>
        </p:nvCxnSpPr>
        <p:spPr>
          <a:xfrm>
            <a:off x="8413015" y="3995319"/>
            <a:ext cx="225287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8346D99-21A2-4F27-AB30-6BF25A60C3AC}"/>
              </a:ext>
            </a:extLst>
          </p:cNvPr>
          <p:cNvCxnSpPr>
            <a:cxnSpLocks/>
          </p:cNvCxnSpPr>
          <p:nvPr/>
        </p:nvCxnSpPr>
        <p:spPr>
          <a:xfrm>
            <a:off x="10665885" y="3995319"/>
            <a:ext cx="1538514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92DD698-41EA-44B3-A338-53428D7D5050}"/>
              </a:ext>
            </a:extLst>
          </p:cNvPr>
          <p:cNvCxnSpPr/>
          <p:nvPr/>
        </p:nvCxnSpPr>
        <p:spPr>
          <a:xfrm>
            <a:off x="3911339" y="3995319"/>
            <a:ext cx="225287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141C71E-E08E-4C35-AF33-12A46FFB4E28}"/>
              </a:ext>
            </a:extLst>
          </p:cNvPr>
          <p:cNvCxnSpPr/>
          <p:nvPr/>
        </p:nvCxnSpPr>
        <p:spPr>
          <a:xfrm>
            <a:off x="1657906" y="3995319"/>
            <a:ext cx="225287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rc 10">
            <a:extLst>
              <a:ext uri="{FF2B5EF4-FFF2-40B4-BE49-F238E27FC236}">
                <a16:creationId xmlns:a16="http://schemas.microsoft.com/office/drawing/2014/main" id="{AF54DAFC-72BF-4C18-B451-30110FC8EBCC}"/>
              </a:ext>
            </a:extLst>
          </p:cNvPr>
          <p:cNvSpPr/>
          <p:nvPr/>
        </p:nvSpPr>
        <p:spPr>
          <a:xfrm>
            <a:off x="1150597" y="3535738"/>
            <a:ext cx="919162" cy="919162"/>
          </a:xfrm>
          <a:prstGeom prst="arc">
            <a:avLst>
              <a:gd name="adj1" fmla="val 5420354"/>
              <a:gd name="adj2" fmla="val 10853341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B54977-33F8-4105-824C-3D0C493D5B00}"/>
              </a:ext>
            </a:extLst>
          </p:cNvPr>
          <p:cNvCxnSpPr>
            <a:cxnSpLocks/>
          </p:cNvCxnSpPr>
          <p:nvPr/>
        </p:nvCxnSpPr>
        <p:spPr>
          <a:xfrm>
            <a:off x="0" y="3995319"/>
            <a:ext cx="1538514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BADB8234-7655-4312-99D5-ACC91B4B894B}"/>
              </a:ext>
            </a:extLst>
          </p:cNvPr>
          <p:cNvSpPr/>
          <p:nvPr/>
        </p:nvSpPr>
        <p:spPr>
          <a:xfrm>
            <a:off x="1514928" y="3900069"/>
            <a:ext cx="190500" cy="190500"/>
          </a:xfrm>
          <a:prstGeom prst="ellipse">
            <a:avLst/>
          </a:prstGeom>
          <a:solidFill>
            <a:srgbClr val="3B23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ircle: Hollow 8">
            <a:extLst>
              <a:ext uri="{FF2B5EF4-FFF2-40B4-BE49-F238E27FC236}">
                <a16:creationId xmlns:a16="http://schemas.microsoft.com/office/drawing/2014/main" id="{868629C6-9D56-44C4-A90C-D16F2E7AA94B}"/>
              </a:ext>
            </a:extLst>
          </p:cNvPr>
          <p:cNvSpPr/>
          <p:nvPr/>
        </p:nvSpPr>
        <p:spPr>
          <a:xfrm>
            <a:off x="1395865" y="3781006"/>
            <a:ext cx="428626" cy="428626"/>
          </a:xfrm>
          <a:prstGeom prst="donut">
            <a:avLst>
              <a:gd name="adj" fmla="val 5281"/>
            </a:avLst>
          </a:prstGeom>
          <a:solidFill>
            <a:srgbClr val="3B23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1E0E5245-3E9D-45CB-A2A2-78E37536928E}"/>
              </a:ext>
            </a:extLst>
          </p:cNvPr>
          <p:cNvSpPr/>
          <p:nvPr/>
        </p:nvSpPr>
        <p:spPr>
          <a:xfrm>
            <a:off x="1262993" y="3648134"/>
            <a:ext cx="694370" cy="694370"/>
          </a:xfrm>
          <a:prstGeom prst="donut">
            <a:avLst>
              <a:gd name="adj" fmla="val 287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B8353AA-1A28-4FAD-AF44-130B899BAAE4}"/>
              </a:ext>
            </a:extLst>
          </p:cNvPr>
          <p:cNvCxnSpPr>
            <a:cxnSpLocks/>
          </p:cNvCxnSpPr>
          <p:nvPr/>
        </p:nvCxnSpPr>
        <p:spPr>
          <a:xfrm flipV="1">
            <a:off x="1610179" y="4342506"/>
            <a:ext cx="0" cy="686436"/>
          </a:xfrm>
          <a:prstGeom prst="line">
            <a:avLst/>
          </a:prstGeom>
          <a:ln w="19050">
            <a:solidFill>
              <a:srgbClr val="3B23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36B49B4F-63E8-4430-9059-553CBCA3AB43}"/>
              </a:ext>
            </a:extLst>
          </p:cNvPr>
          <p:cNvSpPr/>
          <p:nvPr/>
        </p:nvSpPr>
        <p:spPr>
          <a:xfrm>
            <a:off x="1548058" y="5003934"/>
            <a:ext cx="124240" cy="124240"/>
          </a:xfrm>
          <a:prstGeom prst="ellipse">
            <a:avLst/>
          </a:prstGeom>
          <a:solidFill>
            <a:srgbClr val="3B23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59B938-7387-4E6C-B81C-CA1B61488588}"/>
              </a:ext>
            </a:extLst>
          </p:cNvPr>
          <p:cNvSpPr txBox="1"/>
          <p:nvPr/>
        </p:nvSpPr>
        <p:spPr>
          <a:xfrm>
            <a:off x="852485" y="2961830"/>
            <a:ext cx="1515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3B235C"/>
                </a:solidFill>
                <a:latin typeface="Museo Slab 700" panose="02000000000000000000" pitchFamily="2" charset="77"/>
              </a:rPr>
              <a:t>2013</a:t>
            </a: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B54B9C7B-4DA7-40E1-B723-68758EB971FE}"/>
              </a:ext>
            </a:extLst>
          </p:cNvPr>
          <p:cNvSpPr/>
          <p:nvPr/>
        </p:nvSpPr>
        <p:spPr>
          <a:xfrm rot="5400000">
            <a:off x="3389075" y="3535738"/>
            <a:ext cx="919162" cy="919162"/>
          </a:xfrm>
          <a:prstGeom prst="arc">
            <a:avLst>
              <a:gd name="adj1" fmla="val 5420354"/>
              <a:gd name="adj2" fmla="val 10853341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37A3CB3-AA60-41C6-B92B-B84EC0A87E61}"/>
              </a:ext>
            </a:extLst>
          </p:cNvPr>
          <p:cNvSpPr/>
          <p:nvPr/>
        </p:nvSpPr>
        <p:spPr>
          <a:xfrm>
            <a:off x="3753406" y="3900069"/>
            <a:ext cx="190500" cy="190500"/>
          </a:xfrm>
          <a:prstGeom prst="ellipse">
            <a:avLst/>
          </a:prstGeom>
          <a:solidFill>
            <a:srgbClr val="EBB1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ircle: Hollow 20">
            <a:extLst>
              <a:ext uri="{FF2B5EF4-FFF2-40B4-BE49-F238E27FC236}">
                <a16:creationId xmlns:a16="http://schemas.microsoft.com/office/drawing/2014/main" id="{5AB77009-91CD-4089-A339-205E1FD860BA}"/>
              </a:ext>
            </a:extLst>
          </p:cNvPr>
          <p:cNvSpPr/>
          <p:nvPr/>
        </p:nvSpPr>
        <p:spPr>
          <a:xfrm>
            <a:off x="3634343" y="3781006"/>
            <a:ext cx="428626" cy="428626"/>
          </a:xfrm>
          <a:prstGeom prst="donut">
            <a:avLst>
              <a:gd name="adj" fmla="val 5281"/>
            </a:avLst>
          </a:prstGeom>
          <a:solidFill>
            <a:srgbClr val="EBB1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Circle: Hollow 21">
            <a:extLst>
              <a:ext uri="{FF2B5EF4-FFF2-40B4-BE49-F238E27FC236}">
                <a16:creationId xmlns:a16="http://schemas.microsoft.com/office/drawing/2014/main" id="{EB4F978A-6973-4038-9D44-C992F6903D28}"/>
              </a:ext>
            </a:extLst>
          </p:cNvPr>
          <p:cNvSpPr/>
          <p:nvPr/>
        </p:nvSpPr>
        <p:spPr>
          <a:xfrm>
            <a:off x="3501471" y="3648134"/>
            <a:ext cx="694370" cy="694370"/>
          </a:xfrm>
          <a:prstGeom prst="donut">
            <a:avLst>
              <a:gd name="adj" fmla="val 287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982AF7D-7FF0-494C-891D-C601C69FAD64}"/>
              </a:ext>
            </a:extLst>
          </p:cNvPr>
          <p:cNvCxnSpPr>
            <a:cxnSpLocks/>
          </p:cNvCxnSpPr>
          <p:nvPr/>
        </p:nvCxnSpPr>
        <p:spPr>
          <a:xfrm flipV="1">
            <a:off x="3848657" y="3131440"/>
            <a:ext cx="0" cy="516695"/>
          </a:xfrm>
          <a:prstGeom prst="line">
            <a:avLst/>
          </a:prstGeom>
          <a:ln w="19050">
            <a:solidFill>
              <a:srgbClr val="EBB1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D26033AC-E99E-4309-BD9B-47A98BA0DEA7}"/>
              </a:ext>
            </a:extLst>
          </p:cNvPr>
          <p:cNvSpPr/>
          <p:nvPr/>
        </p:nvSpPr>
        <p:spPr>
          <a:xfrm>
            <a:off x="3786535" y="3029532"/>
            <a:ext cx="124240" cy="124240"/>
          </a:xfrm>
          <a:prstGeom prst="ellipse">
            <a:avLst/>
          </a:prstGeom>
          <a:solidFill>
            <a:srgbClr val="EBB1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297ECE7-7E0E-48D0-9C27-6FB0E3DB79DD}"/>
              </a:ext>
            </a:extLst>
          </p:cNvPr>
          <p:cNvSpPr txBox="1"/>
          <p:nvPr/>
        </p:nvSpPr>
        <p:spPr>
          <a:xfrm>
            <a:off x="3090963" y="4382611"/>
            <a:ext cx="1515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EBB135"/>
                </a:solidFill>
                <a:latin typeface="Museo Slab 700" panose="02000000000000000000" pitchFamily="2" charset="77"/>
              </a:rPr>
              <a:t>2014</a:t>
            </a:r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A2636062-43D3-463C-B6BD-741D547DE965}"/>
              </a:ext>
            </a:extLst>
          </p:cNvPr>
          <p:cNvSpPr/>
          <p:nvPr/>
        </p:nvSpPr>
        <p:spPr>
          <a:xfrm>
            <a:off x="5642508" y="3535738"/>
            <a:ext cx="919162" cy="919162"/>
          </a:xfrm>
          <a:prstGeom prst="arc">
            <a:avLst>
              <a:gd name="adj1" fmla="val 5420354"/>
              <a:gd name="adj2" fmla="val 10853341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DCB9A2B-6699-4804-99AE-7A924FDA4340}"/>
              </a:ext>
            </a:extLst>
          </p:cNvPr>
          <p:cNvSpPr/>
          <p:nvPr/>
        </p:nvSpPr>
        <p:spPr>
          <a:xfrm>
            <a:off x="6006839" y="3900069"/>
            <a:ext cx="190500" cy="190500"/>
          </a:xfrm>
          <a:prstGeom prst="ellipse">
            <a:avLst/>
          </a:prstGeom>
          <a:solidFill>
            <a:srgbClr val="6930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ircle: Hollow 29">
            <a:extLst>
              <a:ext uri="{FF2B5EF4-FFF2-40B4-BE49-F238E27FC236}">
                <a16:creationId xmlns:a16="http://schemas.microsoft.com/office/drawing/2014/main" id="{3A6CDF07-EF0B-4379-8FBF-3718BD896047}"/>
              </a:ext>
            </a:extLst>
          </p:cNvPr>
          <p:cNvSpPr/>
          <p:nvPr/>
        </p:nvSpPr>
        <p:spPr>
          <a:xfrm>
            <a:off x="5887776" y="3781006"/>
            <a:ext cx="428626" cy="428626"/>
          </a:xfrm>
          <a:prstGeom prst="donut">
            <a:avLst>
              <a:gd name="adj" fmla="val 5281"/>
            </a:avLst>
          </a:prstGeom>
          <a:solidFill>
            <a:srgbClr val="6930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Circle: Hollow 30">
            <a:extLst>
              <a:ext uri="{FF2B5EF4-FFF2-40B4-BE49-F238E27FC236}">
                <a16:creationId xmlns:a16="http://schemas.microsoft.com/office/drawing/2014/main" id="{FB3E2DCF-4068-4715-BD27-13370B541EAC}"/>
              </a:ext>
            </a:extLst>
          </p:cNvPr>
          <p:cNvSpPr/>
          <p:nvPr/>
        </p:nvSpPr>
        <p:spPr>
          <a:xfrm>
            <a:off x="5754904" y="3648134"/>
            <a:ext cx="694370" cy="694370"/>
          </a:xfrm>
          <a:prstGeom prst="donut">
            <a:avLst>
              <a:gd name="adj" fmla="val 287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A49CDC4-E9AD-4789-BEA6-BFF07A73111B}"/>
              </a:ext>
            </a:extLst>
          </p:cNvPr>
          <p:cNvCxnSpPr>
            <a:cxnSpLocks/>
          </p:cNvCxnSpPr>
          <p:nvPr/>
        </p:nvCxnSpPr>
        <p:spPr>
          <a:xfrm flipV="1">
            <a:off x="6102090" y="4342506"/>
            <a:ext cx="0" cy="398047"/>
          </a:xfrm>
          <a:prstGeom prst="line">
            <a:avLst/>
          </a:prstGeom>
          <a:ln w="19050">
            <a:solidFill>
              <a:srgbClr val="6930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DD4A8794-EADF-4527-95C6-C9D6781E9C8E}"/>
              </a:ext>
            </a:extLst>
          </p:cNvPr>
          <p:cNvSpPr/>
          <p:nvPr/>
        </p:nvSpPr>
        <p:spPr>
          <a:xfrm>
            <a:off x="6049443" y="4729662"/>
            <a:ext cx="124240" cy="124240"/>
          </a:xfrm>
          <a:prstGeom prst="ellipse">
            <a:avLst/>
          </a:prstGeom>
          <a:solidFill>
            <a:srgbClr val="6930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BE7D141-E60D-4B00-AA4B-1F588212DCAD}"/>
              </a:ext>
            </a:extLst>
          </p:cNvPr>
          <p:cNvSpPr txBox="1"/>
          <p:nvPr/>
        </p:nvSpPr>
        <p:spPr>
          <a:xfrm>
            <a:off x="5344396" y="2961830"/>
            <a:ext cx="1515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69307A"/>
                </a:solidFill>
                <a:latin typeface="Museo Slab 700" panose="02000000000000000000" pitchFamily="2" charset="77"/>
              </a:rPr>
              <a:t>2015</a:t>
            </a:r>
          </a:p>
        </p:txBody>
      </p:sp>
      <p:sp>
        <p:nvSpPr>
          <p:cNvPr id="45" name="Arc 44">
            <a:extLst>
              <a:ext uri="{FF2B5EF4-FFF2-40B4-BE49-F238E27FC236}">
                <a16:creationId xmlns:a16="http://schemas.microsoft.com/office/drawing/2014/main" id="{E3730103-7F8D-4792-83EE-5FFC4A5D2274}"/>
              </a:ext>
            </a:extLst>
          </p:cNvPr>
          <p:cNvSpPr/>
          <p:nvPr/>
        </p:nvSpPr>
        <p:spPr>
          <a:xfrm rot="5400000">
            <a:off x="7906257" y="3535738"/>
            <a:ext cx="919162" cy="919162"/>
          </a:xfrm>
          <a:prstGeom prst="arc">
            <a:avLst>
              <a:gd name="adj1" fmla="val 5420354"/>
              <a:gd name="adj2" fmla="val 10853341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86694F26-80D5-467D-94C4-C9C860517F5F}"/>
              </a:ext>
            </a:extLst>
          </p:cNvPr>
          <p:cNvSpPr/>
          <p:nvPr/>
        </p:nvSpPr>
        <p:spPr>
          <a:xfrm>
            <a:off x="8270588" y="3900069"/>
            <a:ext cx="190500" cy="190500"/>
          </a:xfrm>
          <a:prstGeom prst="ellipse">
            <a:avLst/>
          </a:prstGeom>
          <a:solidFill>
            <a:srgbClr val="20AC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Circle: Hollow 46">
            <a:extLst>
              <a:ext uri="{FF2B5EF4-FFF2-40B4-BE49-F238E27FC236}">
                <a16:creationId xmlns:a16="http://schemas.microsoft.com/office/drawing/2014/main" id="{B0789B4A-0620-4211-9109-6DBE9A07FE51}"/>
              </a:ext>
            </a:extLst>
          </p:cNvPr>
          <p:cNvSpPr/>
          <p:nvPr/>
        </p:nvSpPr>
        <p:spPr>
          <a:xfrm>
            <a:off x="8151525" y="3781006"/>
            <a:ext cx="428626" cy="428626"/>
          </a:xfrm>
          <a:prstGeom prst="donut">
            <a:avLst>
              <a:gd name="adj" fmla="val 5281"/>
            </a:avLst>
          </a:prstGeom>
          <a:solidFill>
            <a:srgbClr val="20AC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Circle: Hollow 47">
            <a:extLst>
              <a:ext uri="{FF2B5EF4-FFF2-40B4-BE49-F238E27FC236}">
                <a16:creationId xmlns:a16="http://schemas.microsoft.com/office/drawing/2014/main" id="{9C63B36C-028C-4461-9179-02E81EA9B830}"/>
              </a:ext>
            </a:extLst>
          </p:cNvPr>
          <p:cNvSpPr/>
          <p:nvPr/>
        </p:nvSpPr>
        <p:spPr>
          <a:xfrm>
            <a:off x="8018653" y="3648134"/>
            <a:ext cx="694370" cy="694370"/>
          </a:xfrm>
          <a:prstGeom prst="donut">
            <a:avLst>
              <a:gd name="adj" fmla="val 287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15E6C7CE-0DCB-4A82-B08E-519AC3270B85}"/>
              </a:ext>
            </a:extLst>
          </p:cNvPr>
          <p:cNvCxnSpPr>
            <a:cxnSpLocks/>
          </p:cNvCxnSpPr>
          <p:nvPr/>
        </p:nvCxnSpPr>
        <p:spPr>
          <a:xfrm flipV="1">
            <a:off x="8365839" y="2614747"/>
            <a:ext cx="0" cy="1033387"/>
          </a:xfrm>
          <a:prstGeom prst="line">
            <a:avLst/>
          </a:prstGeom>
          <a:ln w="19050">
            <a:solidFill>
              <a:srgbClr val="20AC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>
            <a:extLst>
              <a:ext uri="{FF2B5EF4-FFF2-40B4-BE49-F238E27FC236}">
                <a16:creationId xmlns:a16="http://schemas.microsoft.com/office/drawing/2014/main" id="{4CFE38F3-7830-46D8-95EE-69DB62ED465D}"/>
              </a:ext>
            </a:extLst>
          </p:cNvPr>
          <p:cNvSpPr/>
          <p:nvPr/>
        </p:nvSpPr>
        <p:spPr>
          <a:xfrm>
            <a:off x="8303718" y="2568391"/>
            <a:ext cx="124240" cy="124240"/>
          </a:xfrm>
          <a:prstGeom prst="ellipse">
            <a:avLst/>
          </a:prstGeom>
          <a:solidFill>
            <a:srgbClr val="20AC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5F62DC2-C651-4B22-B4CB-1846861868F6}"/>
              </a:ext>
            </a:extLst>
          </p:cNvPr>
          <p:cNvSpPr txBox="1"/>
          <p:nvPr/>
        </p:nvSpPr>
        <p:spPr>
          <a:xfrm>
            <a:off x="7608145" y="4382611"/>
            <a:ext cx="1515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20ACB0"/>
                </a:solidFill>
                <a:latin typeface="Museo Slab 700" panose="02000000000000000000" pitchFamily="2" charset="77"/>
              </a:rPr>
              <a:t>2016</a:t>
            </a:r>
          </a:p>
        </p:txBody>
      </p:sp>
      <p:sp>
        <p:nvSpPr>
          <p:cNvPr id="53" name="Arc 52">
            <a:extLst>
              <a:ext uri="{FF2B5EF4-FFF2-40B4-BE49-F238E27FC236}">
                <a16:creationId xmlns:a16="http://schemas.microsoft.com/office/drawing/2014/main" id="{FC85B459-7BA2-4C61-9178-E1CE5EFAEC56}"/>
              </a:ext>
            </a:extLst>
          </p:cNvPr>
          <p:cNvSpPr/>
          <p:nvPr/>
        </p:nvSpPr>
        <p:spPr>
          <a:xfrm>
            <a:off x="10144184" y="3535738"/>
            <a:ext cx="919162" cy="919162"/>
          </a:xfrm>
          <a:prstGeom prst="arc">
            <a:avLst>
              <a:gd name="adj1" fmla="val 5420354"/>
              <a:gd name="adj2" fmla="val 10853341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4A6EEA54-5314-432F-B5DF-B223248AB8AA}"/>
              </a:ext>
            </a:extLst>
          </p:cNvPr>
          <p:cNvSpPr/>
          <p:nvPr/>
        </p:nvSpPr>
        <p:spPr>
          <a:xfrm>
            <a:off x="10508515" y="3900069"/>
            <a:ext cx="190500" cy="190500"/>
          </a:xfrm>
          <a:prstGeom prst="ellipse">
            <a:avLst/>
          </a:prstGeom>
          <a:solidFill>
            <a:srgbClr val="0E44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Circle: Hollow 55">
            <a:extLst>
              <a:ext uri="{FF2B5EF4-FFF2-40B4-BE49-F238E27FC236}">
                <a16:creationId xmlns:a16="http://schemas.microsoft.com/office/drawing/2014/main" id="{0C983C23-7914-456E-AA37-90FEEBD851C0}"/>
              </a:ext>
            </a:extLst>
          </p:cNvPr>
          <p:cNvSpPr/>
          <p:nvPr/>
        </p:nvSpPr>
        <p:spPr>
          <a:xfrm>
            <a:off x="10389452" y="3781006"/>
            <a:ext cx="428626" cy="428626"/>
          </a:xfrm>
          <a:prstGeom prst="donut">
            <a:avLst>
              <a:gd name="adj" fmla="val 5281"/>
            </a:avLst>
          </a:prstGeom>
          <a:solidFill>
            <a:srgbClr val="0E44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Circle: Hollow 56">
            <a:extLst>
              <a:ext uri="{FF2B5EF4-FFF2-40B4-BE49-F238E27FC236}">
                <a16:creationId xmlns:a16="http://schemas.microsoft.com/office/drawing/2014/main" id="{CD810234-B3DF-4AE8-B7F5-9B91C3FEE8A3}"/>
              </a:ext>
            </a:extLst>
          </p:cNvPr>
          <p:cNvSpPr/>
          <p:nvPr/>
        </p:nvSpPr>
        <p:spPr>
          <a:xfrm>
            <a:off x="10256580" y="3648134"/>
            <a:ext cx="694370" cy="694370"/>
          </a:xfrm>
          <a:prstGeom prst="donut">
            <a:avLst>
              <a:gd name="adj" fmla="val 287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A61A79A1-830D-43A5-991E-41089FE309F5}"/>
              </a:ext>
            </a:extLst>
          </p:cNvPr>
          <p:cNvCxnSpPr>
            <a:cxnSpLocks/>
          </p:cNvCxnSpPr>
          <p:nvPr/>
        </p:nvCxnSpPr>
        <p:spPr>
          <a:xfrm flipV="1">
            <a:off x="10603766" y="4342506"/>
            <a:ext cx="0" cy="562924"/>
          </a:xfrm>
          <a:prstGeom prst="line">
            <a:avLst/>
          </a:prstGeom>
          <a:ln w="19050">
            <a:solidFill>
              <a:srgbClr val="0E44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>
            <a:extLst>
              <a:ext uri="{FF2B5EF4-FFF2-40B4-BE49-F238E27FC236}">
                <a16:creationId xmlns:a16="http://schemas.microsoft.com/office/drawing/2014/main" id="{91D217BA-6735-41FC-ADDE-ADA84BF5E891}"/>
              </a:ext>
            </a:extLst>
          </p:cNvPr>
          <p:cNvSpPr/>
          <p:nvPr/>
        </p:nvSpPr>
        <p:spPr>
          <a:xfrm>
            <a:off x="10541645" y="4904568"/>
            <a:ext cx="124240" cy="124240"/>
          </a:xfrm>
          <a:prstGeom prst="ellipse">
            <a:avLst/>
          </a:prstGeom>
          <a:solidFill>
            <a:srgbClr val="0E44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93BBA26-6FB6-4EDA-AE7C-332D388F6619}"/>
              </a:ext>
            </a:extLst>
          </p:cNvPr>
          <p:cNvSpPr txBox="1"/>
          <p:nvPr/>
        </p:nvSpPr>
        <p:spPr>
          <a:xfrm>
            <a:off x="9846072" y="2961830"/>
            <a:ext cx="1515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E4460"/>
                </a:solidFill>
                <a:latin typeface="Museo Slab 700" panose="02000000000000000000" pitchFamily="2" charset="77"/>
              </a:rPr>
              <a:t>2017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710CEB2-4E11-44C6-A201-5DCB3EA9A265}"/>
              </a:ext>
            </a:extLst>
          </p:cNvPr>
          <p:cNvSpPr txBox="1"/>
          <p:nvPr/>
        </p:nvSpPr>
        <p:spPr>
          <a:xfrm>
            <a:off x="362750" y="5340535"/>
            <a:ext cx="2351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7A746A"/>
                </a:solidFill>
                <a:latin typeface="Avenir Next Medium" panose="020B0503020202020204" pitchFamily="34" charset="0"/>
              </a:rPr>
              <a:t>James and Connie Maynard Children’s Hospital opens on Vidant Medical Campus</a:t>
            </a:r>
            <a:endParaRPr lang="en-US" sz="1200" dirty="0">
              <a:solidFill>
                <a:schemeClr val="bg2">
                  <a:lumMod val="50000"/>
                </a:schemeClr>
              </a:solidFill>
              <a:latin typeface="Avenir Next Medium" panose="020B0503020202020204" pitchFamily="34" charset="0"/>
            </a:endParaRP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5CE23E97-80CA-4DCE-905B-0371552128FB}"/>
              </a:ext>
            </a:extLst>
          </p:cNvPr>
          <p:cNvCxnSpPr>
            <a:cxnSpLocks/>
          </p:cNvCxnSpPr>
          <p:nvPr/>
        </p:nvCxnSpPr>
        <p:spPr>
          <a:xfrm>
            <a:off x="527564" y="6122296"/>
            <a:ext cx="2048865" cy="0"/>
          </a:xfrm>
          <a:prstGeom prst="line">
            <a:avLst/>
          </a:prstGeom>
          <a:ln w="19050">
            <a:solidFill>
              <a:srgbClr val="3B23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36AF9195-D1C7-4EAB-9766-CBBD5AC04E3E}"/>
              </a:ext>
            </a:extLst>
          </p:cNvPr>
          <p:cNvCxnSpPr>
            <a:cxnSpLocks/>
          </p:cNvCxnSpPr>
          <p:nvPr/>
        </p:nvCxnSpPr>
        <p:spPr>
          <a:xfrm>
            <a:off x="5344396" y="6755542"/>
            <a:ext cx="2048865" cy="0"/>
          </a:xfrm>
          <a:prstGeom prst="line">
            <a:avLst/>
          </a:prstGeom>
          <a:ln w="19050">
            <a:solidFill>
              <a:srgbClr val="6930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E7FD0854-B613-4503-8F9F-7EBA21977DB6}"/>
              </a:ext>
            </a:extLst>
          </p:cNvPr>
          <p:cNvCxnSpPr>
            <a:cxnSpLocks/>
          </p:cNvCxnSpPr>
          <p:nvPr/>
        </p:nvCxnSpPr>
        <p:spPr>
          <a:xfrm>
            <a:off x="9901127" y="6513169"/>
            <a:ext cx="2048865" cy="0"/>
          </a:xfrm>
          <a:prstGeom prst="line">
            <a:avLst/>
          </a:prstGeom>
          <a:ln w="19050">
            <a:solidFill>
              <a:srgbClr val="0E44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267D5D77-7183-46A2-913A-91854EB46B5B}"/>
              </a:ext>
            </a:extLst>
          </p:cNvPr>
          <p:cNvCxnSpPr>
            <a:cxnSpLocks/>
          </p:cNvCxnSpPr>
          <p:nvPr/>
        </p:nvCxnSpPr>
        <p:spPr>
          <a:xfrm>
            <a:off x="2762103" y="726482"/>
            <a:ext cx="2048865" cy="0"/>
          </a:xfrm>
          <a:prstGeom prst="line">
            <a:avLst/>
          </a:prstGeom>
          <a:ln w="19050">
            <a:solidFill>
              <a:srgbClr val="EBB1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3FE4C8AC-856E-47A1-86C3-D3143F6DF56B}"/>
              </a:ext>
            </a:extLst>
          </p:cNvPr>
          <p:cNvCxnSpPr>
            <a:cxnSpLocks/>
          </p:cNvCxnSpPr>
          <p:nvPr/>
        </p:nvCxnSpPr>
        <p:spPr>
          <a:xfrm>
            <a:off x="7625717" y="1998612"/>
            <a:ext cx="2048865" cy="0"/>
          </a:xfrm>
          <a:prstGeom prst="line">
            <a:avLst/>
          </a:prstGeom>
          <a:ln w="19050">
            <a:solidFill>
              <a:srgbClr val="20AC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7A922188-0382-384D-AF27-56838B9EC120}"/>
              </a:ext>
            </a:extLst>
          </p:cNvPr>
          <p:cNvSpPr txBox="1"/>
          <p:nvPr/>
        </p:nvSpPr>
        <p:spPr>
          <a:xfrm>
            <a:off x="2308411" y="830680"/>
            <a:ext cx="333409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venir Next Medium" panose="020B0503020202020204" pitchFamily="34" charset="0"/>
              </a:rPr>
              <a:t>ECU opens new research &amp; training facility on Health Sciences Campus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venir Next Medium" panose="020B0503020202020204" pitchFamily="34" charset="0"/>
              </a:rPr>
              <a:t>Metrics expands with fast-track product development lab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venir Next Medium" panose="020B0503020202020204" pitchFamily="34" charset="0"/>
              </a:rPr>
              <a:t>DSM Pharmaceuticals &amp; Patheon merge to become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Avenir Next Medium" panose="020B0503020202020204" pitchFamily="34" charset="0"/>
              </a:rPr>
              <a:t>DPx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venir Next Medium" panose="020B0503020202020204" pitchFamily="34" charset="0"/>
              </a:rPr>
              <a:t> Holdings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venir Next Medium" panose="020B0503020202020204" pitchFamily="34" charset="0"/>
              </a:rPr>
              <a:t>ECU College of Technology &amp; Computer Sciences becomes College of Engineering &amp; Technology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venir Next Medium" panose="020B0503020202020204" pitchFamily="34" charset="0"/>
              </a:rPr>
              <a:t>Patheon expands with $159M capital investment &amp; 488 jobs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9C99014-514C-AF4A-9F50-FEEB881CE817}"/>
              </a:ext>
            </a:extLst>
          </p:cNvPr>
          <p:cNvSpPr txBox="1"/>
          <p:nvPr/>
        </p:nvSpPr>
        <p:spPr>
          <a:xfrm>
            <a:off x="4308237" y="4885799"/>
            <a:ext cx="4686088" cy="1869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bg2">
                    <a:lumMod val="50000"/>
                  </a:schemeClr>
                </a:solidFill>
                <a:latin typeface="Avenir Next Medium" panose="020B0503020202020204" pitchFamily="34" charset="0"/>
              </a:rPr>
              <a:t>PCC expands services at Sciences and Technology Training Center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bg2">
                    <a:lumMod val="50000"/>
                  </a:schemeClr>
                </a:solidFill>
                <a:latin typeface="Avenir Next Medium" panose="020B0503020202020204" pitchFamily="34" charset="0"/>
              </a:rPr>
              <a:t>Greenville: 9</a:t>
            </a:r>
            <a:r>
              <a:rPr lang="en-US" sz="1050" baseline="30000" dirty="0">
                <a:solidFill>
                  <a:schemeClr val="bg2">
                    <a:lumMod val="50000"/>
                  </a:schemeClr>
                </a:solidFill>
                <a:latin typeface="Avenir Next Medium" panose="020B0503020202020204" pitchFamily="34" charset="0"/>
              </a:rPr>
              <a:t>th</a:t>
            </a:r>
            <a:r>
              <a:rPr lang="en-US" sz="1050" dirty="0">
                <a:solidFill>
                  <a:schemeClr val="bg2">
                    <a:lumMod val="50000"/>
                  </a:schemeClr>
                </a:solidFill>
                <a:latin typeface="Avenir Next Medium" panose="020B0503020202020204" pitchFamily="34" charset="0"/>
              </a:rPr>
              <a:t> Micro American City of the Future, MSA in top 20% of all US metros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bg2">
                    <a:lumMod val="50000"/>
                  </a:schemeClr>
                </a:solidFill>
                <a:latin typeface="Avenir Next Medium" panose="020B0503020202020204" pitchFamily="34" charset="0"/>
              </a:rPr>
              <a:t>ECU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bg2">
                    <a:lumMod val="50000"/>
                  </a:schemeClr>
                </a:solidFill>
                <a:latin typeface="Avenir Next Medium" panose="020B0503020202020204" pitchFamily="34" charset="0"/>
              </a:rPr>
              <a:t>Innovation and Economic Prosperity University campus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bg2">
                    <a:lumMod val="50000"/>
                  </a:schemeClr>
                </a:solidFill>
                <a:latin typeface="Avenir Next Medium" panose="020B0503020202020204" pitchFamily="34" charset="0"/>
              </a:rPr>
              <a:t>Creation of Miller School of Entrepreneurship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bg2">
                    <a:lumMod val="50000"/>
                  </a:schemeClr>
                </a:solidFill>
                <a:latin typeface="Avenir Next Medium" panose="020B0503020202020204" pitchFamily="34" charset="0"/>
              </a:rPr>
              <a:t>Millennial Campus designation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bg2">
                    <a:lumMod val="50000"/>
                  </a:schemeClr>
                </a:solidFill>
                <a:latin typeface="Avenir Next Medium" panose="020B0503020202020204" pitchFamily="34" charset="0"/>
              </a:rPr>
              <a:t>Mayne Pharma expands oral dose manufacturing, $80M investment, 110 jobs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bg2">
                    <a:lumMod val="50000"/>
                  </a:schemeClr>
                </a:solidFill>
                <a:latin typeface="Avenir Next Medium" panose="020B0503020202020204" pitchFamily="34" charset="0"/>
              </a:rPr>
              <a:t>ECU and PCC develop NC Pharmaceutical Services Network (NCPSN) with $1.1M Golden LEAF grant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0BCD558-A8B2-A44C-8713-4D732B9BC5F1}"/>
              </a:ext>
            </a:extLst>
          </p:cNvPr>
          <p:cNvSpPr txBox="1"/>
          <p:nvPr/>
        </p:nvSpPr>
        <p:spPr>
          <a:xfrm>
            <a:off x="7668185" y="2029587"/>
            <a:ext cx="2177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venir Next Medium" panose="020B0503020202020204" pitchFamily="34" charset="0"/>
              </a:rPr>
              <a:t>Innovation Design Lab open at ECU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BF2A06D-6736-9E4D-85B8-238B2BA9090F}"/>
              </a:ext>
            </a:extLst>
          </p:cNvPr>
          <p:cNvSpPr txBox="1"/>
          <p:nvPr/>
        </p:nvSpPr>
        <p:spPr>
          <a:xfrm>
            <a:off x="9446976" y="5128174"/>
            <a:ext cx="27323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venir Next Medium" panose="020B0503020202020204" pitchFamily="34" charset="0"/>
              </a:rPr>
              <a:t>NCPSN education and training center opens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venir Next Medium" panose="020B0503020202020204" pitchFamily="34" charset="0"/>
              </a:rPr>
              <a:t>Patheon becomes a subsidiary of Thermo Fisher Scientific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venir Next Medium" panose="020B0503020202020204" pitchFamily="34" charset="0"/>
              </a:rPr>
              <a:t>PCC opens $17M, 79,000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Avenir Next Medium" panose="020B0503020202020204" pitchFamily="34" charset="0"/>
              </a:rPr>
              <a:t>sq.ft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venir Next Medium" panose="020B0503020202020204" pitchFamily="34" charset="0"/>
              </a:rPr>
              <a:t>. Science and Technology Building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E2E32D8-B414-934B-9F39-112CA7CB8CEE}"/>
              </a:ext>
            </a:extLst>
          </p:cNvPr>
          <p:cNvSpPr txBox="1"/>
          <p:nvPr/>
        </p:nvSpPr>
        <p:spPr>
          <a:xfrm>
            <a:off x="2993180" y="-35500"/>
            <a:ext cx="9172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0E4460"/>
                </a:solidFill>
                <a:latin typeface="Museo Slab 700" panose="02000000000000000000" pitchFamily="2" charset="77"/>
              </a:rPr>
              <a:t>Growing A BioPharma Ecosystem</a:t>
            </a:r>
          </a:p>
        </p:txBody>
      </p:sp>
    </p:spTree>
    <p:extLst>
      <p:ext uri="{BB962C8B-B14F-4D97-AF65-F5344CB8AC3E}">
        <p14:creationId xmlns:p14="http://schemas.microsoft.com/office/powerpoint/2010/main" val="419245467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50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000"/>
                            </p:stCondLst>
                            <p:childTnLst>
                              <p:par>
                                <p:cTn id="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000"/>
                            </p:stCondLst>
                            <p:childTnLst>
                              <p:par>
                                <p:cTn id="9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500"/>
                            </p:stCondLst>
                            <p:childTnLst>
                              <p:par>
                                <p:cTn id="1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9000"/>
                            </p:stCondLst>
                            <p:childTnLst>
                              <p:par>
                                <p:cTn id="1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9500"/>
                            </p:stCondLst>
                            <p:childTnLst>
                              <p:par>
                                <p:cTn id="1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3000"/>
                            </p:stCondLst>
                            <p:childTnLst>
                              <p:par>
                                <p:cTn id="1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3500"/>
                            </p:stCondLst>
                            <p:childTnLst>
                              <p:par>
                                <p:cTn id="1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4000"/>
                            </p:stCondLst>
                            <p:childTnLst>
                              <p:par>
                                <p:cTn id="1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4500"/>
                            </p:stCondLst>
                            <p:childTnLst>
                              <p:par>
                                <p:cTn id="1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7000"/>
                            </p:stCondLst>
                            <p:childTnLst>
                              <p:par>
                                <p:cTn id="2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7500"/>
                            </p:stCondLst>
                            <p:childTnLst>
                              <p:par>
                                <p:cTn id="2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18000"/>
                            </p:stCondLst>
                            <p:childTnLst>
                              <p:par>
                                <p:cTn id="2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18500"/>
                            </p:stCondLst>
                            <p:childTnLst>
                              <p:par>
                                <p:cTn id="2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19000"/>
                            </p:stCondLst>
                            <p:childTnLst>
                              <p:par>
                                <p:cTn id="2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20000"/>
                            </p:stCondLst>
                            <p:childTnLst>
                              <p:par>
                                <p:cTn id="2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20500"/>
                            </p:stCondLst>
                            <p:childTnLst>
                              <p:par>
                                <p:cTn id="2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  <p:bldP spid="9" grpId="0" animBg="1"/>
      <p:bldP spid="10" grpId="0" animBg="1"/>
      <p:bldP spid="14" grpId="0" animBg="1"/>
      <p:bldP spid="16" grpId="0"/>
      <p:bldP spid="18" grpId="0" animBg="1"/>
      <p:bldP spid="20" grpId="0" animBg="1"/>
      <p:bldP spid="21" grpId="0" animBg="1"/>
      <p:bldP spid="22" grpId="0" animBg="1"/>
      <p:bldP spid="24" grpId="0" animBg="1"/>
      <p:bldP spid="25" grpId="0"/>
      <p:bldP spid="27" grpId="0" animBg="1"/>
      <p:bldP spid="29" grpId="0" animBg="1"/>
      <p:bldP spid="30" grpId="0" animBg="1"/>
      <p:bldP spid="31" grpId="0" animBg="1"/>
      <p:bldP spid="33" grpId="0" animBg="1"/>
      <p:bldP spid="34" grpId="0"/>
      <p:bldP spid="45" grpId="0" animBg="1"/>
      <p:bldP spid="46" grpId="0" animBg="1"/>
      <p:bldP spid="47" grpId="0" animBg="1"/>
      <p:bldP spid="48" grpId="0" animBg="1"/>
      <p:bldP spid="50" grpId="0" animBg="1"/>
      <p:bldP spid="51" grpId="0"/>
      <p:bldP spid="53" grpId="0" animBg="1"/>
      <p:bldP spid="55" grpId="0" animBg="1"/>
      <p:bldP spid="56" grpId="0" animBg="1"/>
      <p:bldP spid="57" grpId="0" animBg="1"/>
      <p:bldP spid="59" grpId="0" animBg="1"/>
      <p:bldP spid="60" grpId="0"/>
      <p:bldP spid="61" grpId="0"/>
      <p:bldP spid="62" grpId="0"/>
      <p:bldP spid="70" grpId="0"/>
      <p:bldP spid="71" grpId="0"/>
      <p:bldP spid="7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7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272CB9A-11DA-403F-8A2C-8ACABB9E55E3}"/>
              </a:ext>
            </a:extLst>
          </p:cNvPr>
          <p:cNvCxnSpPr/>
          <p:nvPr/>
        </p:nvCxnSpPr>
        <p:spPr>
          <a:xfrm>
            <a:off x="6175088" y="3995319"/>
            <a:ext cx="225287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67E87360-F24A-47BA-928F-2F0179FA8620}"/>
              </a:ext>
            </a:extLst>
          </p:cNvPr>
          <p:cNvCxnSpPr/>
          <p:nvPr/>
        </p:nvCxnSpPr>
        <p:spPr>
          <a:xfrm>
            <a:off x="8413015" y="3995319"/>
            <a:ext cx="225287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8346D99-21A2-4F27-AB30-6BF25A60C3AC}"/>
              </a:ext>
            </a:extLst>
          </p:cNvPr>
          <p:cNvCxnSpPr>
            <a:cxnSpLocks/>
          </p:cNvCxnSpPr>
          <p:nvPr/>
        </p:nvCxnSpPr>
        <p:spPr>
          <a:xfrm>
            <a:off x="10665885" y="3995319"/>
            <a:ext cx="1538514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92DD698-41EA-44B3-A338-53428D7D5050}"/>
              </a:ext>
            </a:extLst>
          </p:cNvPr>
          <p:cNvCxnSpPr/>
          <p:nvPr/>
        </p:nvCxnSpPr>
        <p:spPr>
          <a:xfrm>
            <a:off x="3911339" y="3995319"/>
            <a:ext cx="225287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141C71E-E08E-4C35-AF33-12A46FFB4E28}"/>
              </a:ext>
            </a:extLst>
          </p:cNvPr>
          <p:cNvCxnSpPr/>
          <p:nvPr/>
        </p:nvCxnSpPr>
        <p:spPr>
          <a:xfrm>
            <a:off x="1657906" y="3995319"/>
            <a:ext cx="225287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rc 10">
            <a:extLst>
              <a:ext uri="{FF2B5EF4-FFF2-40B4-BE49-F238E27FC236}">
                <a16:creationId xmlns:a16="http://schemas.microsoft.com/office/drawing/2014/main" id="{AF54DAFC-72BF-4C18-B451-30110FC8EBCC}"/>
              </a:ext>
            </a:extLst>
          </p:cNvPr>
          <p:cNvSpPr/>
          <p:nvPr/>
        </p:nvSpPr>
        <p:spPr>
          <a:xfrm>
            <a:off x="1150597" y="3535738"/>
            <a:ext cx="919162" cy="919162"/>
          </a:xfrm>
          <a:prstGeom prst="arc">
            <a:avLst>
              <a:gd name="adj1" fmla="val 5420354"/>
              <a:gd name="adj2" fmla="val 10853341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B54977-33F8-4105-824C-3D0C493D5B00}"/>
              </a:ext>
            </a:extLst>
          </p:cNvPr>
          <p:cNvCxnSpPr>
            <a:cxnSpLocks/>
          </p:cNvCxnSpPr>
          <p:nvPr/>
        </p:nvCxnSpPr>
        <p:spPr>
          <a:xfrm>
            <a:off x="0" y="3995319"/>
            <a:ext cx="1538514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BADB8234-7655-4312-99D5-ACC91B4B894B}"/>
              </a:ext>
            </a:extLst>
          </p:cNvPr>
          <p:cNvSpPr/>
          <p:nvPr/>
        </p:nvSpPr>
        <p:spPr>
          <a:xfrm>
            <a:off x="1514928" y="3900069"/>
            <a:ext cx="190500" cy="190500"/>
          </a:xfrm>
          <a:prstGeom prst="ellipse">
            <a:avLst/>
          </a:prstGeom>
          <a:solidFill>
            <a:srgbClr val="3B23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ircle: Hollow 8">
            <a:extLst>
              <a:ext uri="{FF2B5EF4-FFF2-40B4-BE49-F238E27FC236}">
                <a16:creationId xmlns:a16="http://schemas.microsoft.com/office/drawing/2014/main" id="{868629C6-9D56-44C4-A90C-D16F2E7AA94B}"/>
              </a:ext>
            </a:extLst>
          </p:cNvPr>
          <p:cNvSpPr/>
          <p:nvPr/>
        </p:nvSpPr>
        <p:spPr>
          <a:xfrm>
            <a:off x="1395865" y="3781006"/>
            <a:ext cx="428626" cy="428626"/>
          </a:xfrm>
          <a:prstGeom prst="donut">
            <a:avLst>
              <a:gd name="adj" fmla="val 5281"/>
            </a:avLst>
          </a:prstGeom>
          <a:solidFill>
            <a:srgbClr val="3B23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1E0E5245-3E9D-45CB-A2A2-78E37536928E}"/>
              </a:ext>
            </a:extLst>
          </p:cNvPr>
          <p:cNvSpPr/>
          <p:nvPr/>
        </p:nvSpPr>
        <p:spPr>
          <a:xfrm>
            <a:off x="1262993" y="3648134"/>
            <a:ext cx="694370" cy="694370"/>
          </a:xfrm>
          <a:prstGeom prst="donut">
            <a:avLst>
              <a:gd name="adj" fmla="val 287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B8353AA-1A28-4FAD-AF44-130B899BAAE4}"/>
              </a:ext>
            </a:extLst>
          </p:cNvPr>
          <p:cNvCxnSpPr>
            <a:cxnSpLocks/>
          </p:cNvCxnSpPr>
          <p:nvPr/>
        </p:nvCxnSpPr>
        <p:spPr>
          <a:xfrm flipV="1">
            <a:off x="1610179" y="4342506"/>
            <a:ext cx="0" cy="324087"/>
          </a:xfrm>
          <a:prstGeom prst="line">
            <a:avLst/>
          </a:prstGeom>
          <a:ln w="19050">
            <a:solidFill>
              <a:srgbClr val="3B23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36B49B4F-63E8-4430-9059-553CBCA3AB43}"/>
              </a:ext>
            </a:extLst>
          </p:cNvPr>
          <p:cNvSpPr/>
          <p:nvPr/>
        </p:nvSpPr>
        <p:spPr>
          <a:xfrm>
            <a:off x="1548058" y="4604473"/>
            <a:ext cx="124240" cy="124240"/>
          </a:xfrm>
          <a:prstGeom prst="ellipse">
            <a:avLst/>
          </a:prstGeom>
          <a:solidFill>
            <a:srgbClr val="3B23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59B938-7387-4E6C-B81C-CA1B61488588}"/>
              </a:ext>
            </a:extLst>
          </p:cNvPr>
          <p:cNvSpPr txBox="1"/>
          <p:nvPr/>
        </p:nvSpPr>
        <p:spPr>
          <a:xfrm>
            <a:off x="852485" y="2961830"/>
            <a:ext cx="1515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3B235C"/>
                </a:solidFill>
                <a:latin typeface="Museo Slab 700" panose="02000000000000000000" pitchFamily="2" charset="77"/>
              </a:rPr>
              <a:t>2018</a:t>
            </a: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B54B9C7B-4DA7-40E1-B723-68758EB971FE}"/>
              </a:ext>
            </a:extLst>
          </p:cNvPr>
          <p:cNvSpPr/>
          <p:nvPr/>
        </p:nvSpPr>
        <p:spPr>
          <a:xfrm rot="5400000">
            <a:off x="3389075" y="3535738"/>
            <a:ext cx="919162" cy="919162"/>
          </a:xfrm>
          <a:prstGeom prst="arc">
            <a:avLst>
              <a:gd name="adj1" fmla="val 5420354"/>
              <a:gd name="adj2" fmla="val 10853341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37A3CB3-AA60-41C6-B92B-B84EC0A87E61}"/>
              </a:ext>
            </a:extLst>
          </p:cNvPr>
          <p:cNvSpPr/>
          <p:nvPr/>
        </p:nvSpPr>
        <p:spPr>
          <a:xfrm>
            <a:off x="3753406" y="3900069"/>
            <a:ext cx="190500" cy="190500"/>
          </a:xfrm>
          <a:prstGeom prst="ellipse">
            <a:avLst/>
          </a:prstGeom>
          <a:solidFill>
            <a:srgbClr val="EBB1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ircle: Hollow 20">
            <a:extLst>
              <a:ext uri="{FF2B5EF4-FFF2-40B4-BE49-F238E27FC236}">
                <a16:creationId xmlns:a16="http://schemas.microsoft.com/office/drawing/2014/main" id="{5AB77009-91CD-4089-A339-205E1FD860BA}"/>
              </a:ext>
            </a:extLst>
          </p:cNvPr>
          <p:cNvSpPr/>
          <p:nvPr/>
        </p:nvSpPr>
        <p:spPr>
          <a:xfrm>
            <a:off x="3634343" y="3781006"/>
            <a:ext cx="428626" cy="428626"/>
          </a:xfrm>
          <a:prstGeom prst="donut">
            <a:avLst>
              <a:gd name="adj" fmla="val 5281"/>
            </a:avLst>
          </a:prstGeom>
          <a:solidFill>
            <a:srgbClr val="EBB1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Circle: Hollow 21">
            <a:extLst>
              <a:ext uri="{FF2B5EF4-FFF2-40B4-BE49-F238E27FC236}">
                <a16:creationId xmlns:a16="http://schemas.microsoft.com/office/drawing/2014/main" id="{EB4F978A-6973-4038-9D44-C992F6903D28}"/>
              </a:ext>
            </a:extLst>
          </p:cNvPr>
          <p:cNvSpPr/>
          <p:nvPr/>
        </p:nvSpPr>
        <p:spPr>
          <a:xfrm>
            <a:off x="3501471" y="3648134"/>
            <a:ext cx="694370" cy="694370"/>
          </a:xfrm>
          <a:prstGeom prst="donut">
            <a:avLst>
              <a:gd name="adj" fmla="val 287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982AF7D-7FF0-494C-891D-C601C69FAD64}"/>
              </a:ext>
            </a:extLst>
          </p:cNvPr>
          <p:cNvCxnSpPr>
            <a:cxnSpLocks/>
          </p:cNvCxnSpPr>
          <p:nvPr/>
        </p:nvCxnSpPr>
        <p:spPr>
          <a:xfrm flipV="1">
            <a:off x="3848657" y="3284995"/>
            <a:ext cx="0" cy="363140"/>
          </a:xfrm>
          <a:prstGeom prst="line">
            <a:avLst/>
          </a:prstGeom>
          <a:ln w="19050">
            <a:solidFill>
              <a:srgbClr val="EBB1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D26033AC-E99E-4309-BD9B-47A98BA0DEA7}"/>
              </a:ext>
            </a:extLst>
          </p:cNvPr>
          <p:cNvSpPr/>
          <p:nvPr/>
        </p:nvSpPr>
        <p:spPr>
          <a:xfrm>
            <a:off x="3776219" y="3148446"/>
            <a:ext cx="124240" cy="124240"/>
          </a:xfrm>
          <a:prstGeom prst="ellipse">
            <a:avLst/>
          </a:prstGeom>
          <a:solidFill>
            <a:srgbClr val="EBB1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297ECE7-7E0E-48D0-9C27-6FB0E3DB79DD}"/>
              </a:ext>
            </a:extLst>
          </p:cNvPr>
          <p:cNvSpPr txBox="1"/>
          <p:nvPr/>
        </p:nvSpPr>
        <p:spPr>
          <a:xfrm>
            <a:off x="3090963" y="4382611"/>
            <a:ext cx="1515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EBB135"/>
                </a:solidFill>
                <a:latin typeface="Museo Slab 700" panose="02000000000000000000" pitchFamily="2" charset="77"/>
              </a:rPr>
              <a:t>2019</a:t>
            </a:r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A2636062-43D3-463C-B6BD-741D547DE965}"/>
              </a:ext>
            </a:extLst>
          </p:cNvPr>
          <p:cNvSpPr/>
          <p:nvPr/>
        </p:nvSpPr>
        <p:spPr>
          <a:xfrm>
            <a:off x="5642508" y="3535738"/>
            <a:ext cx="919162" cy="919162"/>
          </a:xfrm>
          <a:prstGeom prst="arc">
            <a:avLst>
              <a:gd name="adj1" fmla="val 5420354"/>
              <a:gd name="adj2" fmla="val 10853341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DCB9A2B-6699-4804-99AE-7A924FDA4340}"/>
              </a:ext>
            </a:extLst>
          </p:cNvPr>
          <p:cNvSpPr/>
          <p:nvPr/>
        </p:nvSpPr>
        <p:spPr>
          <a:xfrm>
            <a:off x="6006839" y="3900069"/>
            <a:ext cx="190500" cy="190500"/>
          </a:xfrm>
          <a:prstGeom prst="ellipse">
            <a:avLst/>
          </a:prstGeom>
          <a:solidFill>
            <a:srgbClr val="6930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ircle: Hollow 29">
            <a:extLst>
              <a:ext uri="{FF2B5EF4-FFF2-40B4-BE49-F238E27FC236}">
                <a16:creationId xmlns:a16="http://schemas.microsoft.com/office/drawing/2014/main" id="{3A6CDF07-EF0B-4379-8FBF-3718BD896047}"/>
              </a:ext>
            </a:extLst>
          </p:cNvPr>
          <p:cNvSpPr/>
          <p:nvPr/>
        </p:nvSpPr>
        <p:spPr>
          <a:xfrm>
            <a:off x="5887776" y="3781006"/>
            <a:ext cx="428626" cy="428626"/>
          </a:xfrm>
          <a:prstGeom prst="donut">
            <a:avLst>
              <a:gd name="adj" fmla="val 5281"/>
            </a:avLst>
          </a:prstGeom>
          <a:solidFill>
            <a:srgbClr val="6930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Circle: Hollow 30">
            <a:extLst>
              <a:ext uri="{FF2B5EF4-FFF2-40B4-BE49-F238E27FC236}">
                <a16:creationId xmlns:a16="http://schemas.microsoft.com/office/drawing/2014/main" id="{FB3E2DCF-4068-4715-BD27-13370B541EAC}"/>
              </a:ext>
            </a:extLst>
          </p:cNvPr>
          <p:cNvSpPr/>
          <p:nvPr/>
        </p:nvSpPr>
        <p:spPr>
          <a:xfrm>
            <a:off x="5754904" y="3648134"/>
            <a:ext cx="694370" cy="694370"/>
          </a:xfrm>
          <a:prstGeom prst="donut">
            <a:avLst>
              <a:gd name="adj" fmla="val 287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A49CDC4-E9AD-4789-BEA6-BFF07A73111B}"/>
              </a:ext>
            </a:extLst>
          </p:cNvPr>
          <p:cNvCxnSpPr>
            <a:cxnSpLocks/>
          </p:cNvCxnSpPr>
          <p:nvPr/>
        </p:nvCxnSpPr>
        <p:spPr>
          <a:xfrm flipV="1">
            <a:off x="6102090" y="4342506"/>
            <a:ext cx="0" cy="686436"/>
          </a:xfrm>
          <a:prstGeom prst="line">
            <a:avLst/>
          </a:prstGeom>
          <a:ln w="19050">
            <a:solidFill>
              <a:srgbClr val="6930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DD4A8794-EADF-4527-95C6-C9D6781E9C8E}"/>
              </a:ext>
            </a:extLst>
          </p:cNvPr>
          <p:cNvSpPr/>
          <p:nvPr/>
        </p:nvSpPr>
        <p:spPr>
          <a:xfrm>
            <a:off x="6039969" y="5010671"/>
            <a:ext cx="124240" cy="124240"/>
          </a:xfrm>
          <a:prstGeom prst="ellipse">
            <a:avLst/>
          </a:prstGeom>
          <a:solidFill>
            <a:srgbClr val="6930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BE7D141-E60D-4B00-AA4B-1F588212DCAD}"/>
              </a:ext>
            </a:extLst>
          </p:cNvPr>
          <p:cNvSpPr txBox="1"/>
          <p:nvPr/>
        </p:nvSpPr>
        <p:spPr>
          <a:xfrm>
            <a:off x="5344396" y="2961830"/>
            <a:ext cx="1515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69307A"/>
                </a:solidFill>
                <a:latin typeface="Museo Slab 700" panose="02000000000000000000" pitchFamily="2" charset="77"/>
              </a:rPr>
              <a:t>2020</a:t>
            </a:r>
          </a:p>
        </p:txBody>
      </p:sp>
      <p:sp>
        <p:nvSpPr>
          <p:cNvPr id="45" name="Arc 44">
            <a:extLst>
              <a:ext uri="{FF2B5EF4-FFF2-40B4-BE49-F238E27FC236}">
                <a16:creationId xmlns:a16="http://schemas.microsoft.com/office/drawing/2014/main" id="{E3730103-7F8D-4792-83EE-5FFC4A5D2274}"/>
              </a:ext>
            </a:extLst>
          </p:cNvPr>
          <p:cNvSpPr/>
          <p:nvPr/>
        </p:nvSpPr>
        <p:spPr>
          <a:xfrm rot="5400000">
            <a:off x="7906257" y="3535738"/>
            <a:ext cx="919162" cy="919162"/>
          </a:xfrm>
          <a:prstGeom prst="arc">
            <a:avLst>
              <a:gd name="adj1" fmla="val 5420354"/>
              <a:gd name="adj2" fmla="val 10853341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86694F26-80D5-467D-94C4-C9C860517F5F}"/>
              </a:ext>
            </a:extLst>
          </p:cNvPr>
          <p:cNvSpPr/>
          <p:nvPr/>
        </p:nvSpPr>
        <p:spPr>
          <a:xfrm>
            <a:off x="8270588" y="3900069"/>
            <a:ext cx="190500" cy="190500"/>
          </a:xfrm>
          <a:prstGeom prst="ellipse">
            <a:avLst/>
          </a:prstGeom>
          <a:solidFill>
            <a:srgbClr val="20AC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Circle: Hollow 46">
            <a:extLst>
              <a:ext uri="{FF2B5EF4-FFF2-40B4-BE49-F238E27FC236}">
                <a16:creationId xmlns:a16="http://schemas.microsoft.com/office/drawing/2014/main" id="{B0789B4A-0620-4211-9109-6DBE9A07FE51}"/>
              </a:ext>
            </a:extLst>
          </p:cNvPr>
          <p:cNvSpPr/>
          <p:nvPr/>
        </p:nvSpPr>
        <p:spPr>
          <a:xfrm>
            <a:off x="8151525" y="3781006"/>
            <a:ext cx="428626" cy="428626"/>
          </a:xfrm>
          <a:prstGeom prst="donut">
            <a:avLst>
              <a:gd name="adj" fmla="val 5281"/>
            </a:avLst>
          </a:prstGeom>
          <a:solidFill>
            <a:srgbClr val="20AC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Circle: Hollow 47">
            <a:extLst>
              <a:ext uri="{FF2B5EF4-FFF2-40B4-BE49-F238E27FC236}">
                <a16:creationId xmlns:a16="http://schemas.microsoft.com/office/drawing/2014/main" id="{9C63B36C-028C-4461-9179-02E81EA9B830}"/>
              </a:ext>
            </a:extLst>
          </p:cNvPr>
          <p:cNvSpPr/>
          <p:nvPr/>
        </p:nvSpPr>
        <p:spPr>
          <a:xfrm>
            <a:off x="8018653" y="3648134"/>
            <a:ext cx="694370" cy="694370"/>
          </a:xfrm>
          <a:prstGeom prst="donut">
            <a:avLst>
              <a:gd name="adj" fmla="val 287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15E6C7CE-0DCB-4A82-B08E-519AC3270B85}"/>
              </a:ext>
            </a:extLst>
          </p:cNvPr>
          <p:cNvCxnSpPr>
            <a:cxnSpLocks/>
          </p:cNvCxnSpPr>
          <p:nvPr/>
        </p:nvCxnSpPr>
        <p:spPr>
          <a:xfrm flipV="1">
            <a:off x="8365839" y="2614747"/>
            <a:ext cx="0" cy="1033387"/>
          </a:xfrm>
          <a:prstGeom prst="line">
            <a:avLst/>
          </a:prstGeom>
          <a:ln w="19050">
            <a:solidFill>
              <a:srgbClr val="20AC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>
            <a:extLst>
              <a:ext uri="{FF2B5EF4-FFF2-40B4-BE49-F238E27FC236}">
                <a16:creationId xmlns:a16="http://schemas.microsoft.com/office/drawing/2014/main" id="{4CFE38F3-7830-46D8-95EE-69DB62ED465D}"/>
              </a:ext>
            </a:extLst>
          </p:cNvPr>
          <p:cNvSpPr/>
          <p:nvPr/>
        </p:nvSpPr>
        <p:spPr>
          <a:xfrm>
            <a:off x="8303718" y="2568391"/>
            <a:ext cx="124240" cy="124240"/>
          </a:xfrm>
          <a:prstGeom prst="ellipse">
            <a:avLst/>
          </a:prstGeom>
          <a:solidFill>
            <a:srgbClr val="20AC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5F62DC2-C651-4B22-B4CB-1846861868F6}"/>
              </a:ext>
            </a:extLst>
          </p:cNvPr>
          <p:cNvSpPr txBox="1"/>
          <p:nvPr/>
        </p:nvSpPr>
        <p:spPr>
          <a:xfrm>
            <a:off x="7608145" y="4382611"/>
            <a:ext cx="1515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20ACB0"/>
                </a:solidFill>
                <a:latin typeface="Museo Slab 700" panose="02000000000000000000" pitchFamily="2" charset="77"/>
              </a:rPr>
              <a:t>2021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710CEB2-4E11-44C6-A201-5DCB3EA9A265}"/>
              </a:ext>
            </a:extLst>
          </p:cNvPr>
          <p:cNvSpPr txBox="1"/>
          <p:nvPr/>
        </p:nvSpPr>
        <p:spPr>
          <a:xfrm>
            <a:off x="223969" y="4914482"/>
            <a:ext cx="32010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7A746A"/>
                </a:solidFill>
                <a:latin typeface="Avenir Next Medium" panose="020B0503020202020204" pitchFamily="34" charset="0"/>
              </a:rPr>
              <a:t>PCC and Pitt County Schools open Early College High school at PCC campus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7A746A"/>
                </a:solidFill>
                <a:latin typeface="Avenir Next Medium" panose="020B0503020202020204" pitchFamily="34" charset="0"/>
              </a:rPr>
              <a:t>Vidant opens Eddie and Jo Allison Smith Cancer Center</a:t>
            </a:r>
            <a:endParaRPr lang="en-US" sz="1200" dirty="0">
              <a:solidFill>
                <a:schemeClr val="bg2">
                  <a:lumMod val="50000"/>
                </a:schemeClr>
              </a:solidFill>
              <a:latin typeface="Avenir Next Medium" panose="020B0503020202020204" pitchFamily="34" charset="0"/>
            </a:endParaRP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5CE23E97-80CA-4DCE-905B-0371552128FB}"/>
              </a:ext>
            </a:extLst>
          </p:cNvPr>
          <p:cNvCxnSpPr>
            <a:cxnSpLocks/>
          </p:cNvCxnSpPr>
          <p:nvPr/>
        </p:nvCxnSpPr>
        <p:spPr>
          <a:xfrm>
            <a:off x="387235" y="5812500"/>
            <a:ext cx="2048865" cy="0"/>
          </a:xfrm>
          <a:prstGeom prst="line">
            <a:avLst/>
          </a:prstGeom>
          <a:ln w="19050">
            <a:solidFill>
              <a:srgbClr val="3B23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36AF9195-D1C7-4EAB-9766-CBBD5AC04E3E}"/>
              </a:ext>
            </a:extLst>
          </p:cNvPr>
          <p:cNvCxnSpPr>
            <a:cxnSpLocks/>
          </p:cNvCxnSpPr>
          <p:nvPr/>
        </p:nvCxnSpPr>
        <p:spPr>
          <a:xfrm>
            <a:off x="5344396" y="6727383"/>
            <a:ext cx="2048865" cy="0"/>
          </a:xfrm>
          <a:prstGeom prst="line">
            <a:avLst/>
          </a:prstGeom>
          <a:ln w="19050">
            <a:solidFill>
              <a:srgbClr val="6930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267D5D77-7183-46A2-913A-91854EB46B5B}"/>
              </a:ext>
            </a:extLst>
          </p:cNvPr>
          <p:cNvCxnSpPr>
            <a:cxnSpLocks/>
          </p:cNvCxnSpPr>
          <p:nvPr/>
        </p:nvCxnSpPr>
        <p:spPr>
          <a:xfrm>
            <a:off x="2576915" y="1277925"/>
            <a:ext cx="2048865" cy="0"/>
          </a:xfrm>
          <a:prstGeom prst="line">
            <a:avLst/>
          </a:prstGeom>
          <a:ln w="19050">
            <a:solidFill>
              <a:srgbClr val="EBB1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3FE4C8AC-856E-47A1-86C3-D3143F6DF56B}"/>
              </a:ext>
            </a:extLst>
          </p:cNvPr>
          <p:cNvCxnSpPr>
            <a:cxnSpLocks/>
          </p:cNvCxnSpPr>
          <p:nvPr/>
        </p:nvCxnSpPr>
        <p:spPr>
          <a:xfrm>
            <a:off x="7403525" y="1394762"/>
            <a:ext cx="2048865" cy="0"/>
          </a:xfrm>
          <a:prstGeom prst="line">
            <a:avLst/>
          </a:prstGeom>
          <a:ln w="19050">
            <a:solidFill>
              <a:srgbClr val="20AC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450955C6-E479-F24A-BB4E-2996FA55A15E}"/>
              </a:ext>
            </a:extLst>
          </p:cNvPr>
          <p:cNvSpPr txBox="1"/>
          <p:nvPr/>
        </p:nvSpPr>
        <p:spPr>
          <a:xfrm>
            <a:off x="2175697" y="1394762"/>
            <a:ext cx="32010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venir Next Medium" panose="020B0503020202020204" pitchFamily="34" charset="0"/>
              </a:rPr>
              <a:t>ECU begins construction on new Life Sciences and Biotechnology Building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venir Next Medium" panose="020B0503020202020204" pitchFamily="34" charset="0"/>
              </a:rPr>
              <a:t>PCC breaks ground on Eddie and Jo Allison Smith Center for Student Advancement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venir Next Medium" panose="020B0503020202020204" pitchFamily="34" charset="0"/>
              </a:rPr>
              <a:t>Miller School launches new bachelor of science in entrepreneurship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F96F757-3EA9-CD48-9053-6FA1289CBFBC}"/>
              </a:ext>
            </a:extLst>
          </p:cNvPr>
          <p:cNvSpPr txBox="1"/>
          <p:nvPr/>
        </p:nvSpPr>
        <p:spPr>
          <a:xfrm>
            <a:off x="4817610" y="5260151"/>
            <a:ext cx="32010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venir Next Medium" panose="020B0503020202020204" pitchFamily="34" charset="0"/>
              </a:rPr>
              <a:t>Thermo Fisher Scientific announces $500M expansion and creation of 500 new jobs in Greenville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venir Next Medium" panose="020B0503020202020204" pitchFamily="34" charset="0"/>
              </a:rPr>
              <a:t>Metrics announces $10M expansion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venir Next Medium" panose="020B0503020202020204" pitchFamily="34" charset="0"/>
              </a:rPr>
              <a:t>PCC serves 20,000 students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venir Next Medium" panose="020B0503020202020204" pitchFamily="34" charset="0"/>
              </a:rPr>
              <a:t>Intersect East announced by ECU and Elliot Sidewalk Communities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C66894D-B662-0A4A-8A2F-FE5C0473C83E}"/>
              </a:ext>
            </a:extLst>
          </p:cNvPr>
          <p:cNvSpPr txBox="1"/>
          <p:nvPr/>
        </p:nvSpPr>
        <p:spPr>
          <a:xfrm>
            <a:off x="7188409" y="1515841"/>
            <a:ext cx="32010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venir Next Medium" panose="020B0503020202020204" pitchFamily="34" charset="0"/>
              </a:rPr>
              <a:t>Golden LEAF awards ECU $1.9M for Eastern Carolina Pharma Center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venir Next Medium" panose="020B0503020202020204" pitchFamily="34" charset="0"/>
              </a:rPr>
              <a:t>ECU Life Sciences and Biotechnology Building set to open in fall 2021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88E0642-ADA3-9345-8804-CEB28C718F13}"/>
              </a:ext>
            </a:extLst>
          </p:cNvPr>
          <p:cNvSpPr txBox="1"/>
          <p:nvPr/>
        </p:nvSpPr>
        <p:spPr>
          <a:xfrm>
            <a:off x="-1" y="-18396"/>
            <a:ext cx="96745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E4460"/>
                </a:solidFill>
                <a:latin typeface="Museo Slab 700" panose="02000000000000000000" pitchFamily="2" charset="77"/>
              </a:rPr>
              <a:t>Growing A BioPharma Ecosystem</a:t>
            </a:r>
          </a:p>
        </p:txBody>
      </p:sp>
    </p:spTree>
    <p:extLst>
      <p:ext uri="{BB962C8B-B14F-4D97-AF65-F5344CB8AC3E}">
        <p14:creationId xmlns:p14="http://schemas.microsoft.com/office/powerpoint/2010/main" val="331476268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50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000"/>
                            </p:stCondLst>
                            <p:childTnLst>
                              <p:par>
                                <p:cTn id="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000"/>
                            </p:stCondLst>
                            <p:childTnLst>
                              <p:par>
                                <p:cTn id="9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500"/>
                            </p:stCondLst>
                            <p:childTnLst>
                              <p:par>
                                <p:cTn id="1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9000"/>
                            </p:stCondLst>
                            <p:childTnLst>
                              <p:par>
                                <p:cTn id="1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9500"/>
                            </p:stCondLst>
                            <p:childTnLst>
                              <p:par>
                                <p:cTn id="1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3000"/>
                            </p:stCondLst>
                            <p:childTnLst>
                              <p:par>
                                <p:cTn id="1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3500"/>
                            </p:stCondLst>
                            <p:childTnLst>
                              <p:par>
                                <p:cTn id="1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4000"/>
                            </p:stCondLst>
                            <p:childTnLst>
                              <p:par>
                                <p:cTn id="1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4500"/>
                            </p:stCondLst>
                            <p:childTnLst>
                              <p:par>
                                <p:cTn id="1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6500"/>
                            </p:stCondLst>
                            <p:childTnLst>
                              <p:par>
                                <p:cTn id="20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  <p:bldP spid="9" grpId="0" animBg="1"/>
      <p:bldP spid="10" grpId="0" animBg="1"/>
      <p:bldP spid="14" grpId="0" animBg="1"/>
      <p:bldP spid="16" grpId="0"/>
      <p:bldP spid="18" grpId="0" animBg="1"/>
      <p:bldP spid="20" grpId="0" animBg="1"/>
      <p:bldP spid="21" grpId="0" animBg="1"/>
      <p:bldP spid="22" grpId="0" animBg="1"/>
      <p:bldP spid="24" grpId="0" animBg="1"/>
      <p:bldP spid="25" grpId="0"/>
      <p:bldP spid="27" grpId="0" animBg="1"/>
      <p:bldP spid="29" grpId="0" animBg="1"/>
      <p:bldP spid="30" grpId="0" animBg="1"/>
      <p:bldP spid="31" grpId="0" animBg="1"/>
      <p:bldP spid="33" grpId="0" animBg="1"/>
      <p:bldP spid="34" grpId="0"/>
      <p:bldP spid="45" grpId="0" animBg="1"/>
      <p:bldP spid="46" grpId="0" animBg="1"/>
      <p:bldP spid="47" grpId="0" animBg="1"/>
      <p:bldP spid="48" grpId="0" animBg="1"/>
      <p:bldP spid="50" grpId="0" animBg="1"/>
      <p:bldP spid="51" grpId="0"/>
      <p:bldP spid="61" grpId="0"/>
      <p:bldP spid="62" grpId="0"/>
      <p:bldP spid="65" grpId="0"/>
      <p:bldP spid="70" grpId="0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2135F"/>
      </a:accent1>
      <a:accent2>
        <a:srgbClr val="6E277D"/>
      </a:accent2>
      <a:accent3>
        <a:srgbClr val="7B7369"/>
      </a:accent3>
      <a:accent4>
        <a:srgbClr val="E9AC20"/>
      </a:accent4>
      <a:accent5>
        <a:srgbClr val="004161"/>
      </a:accent5>
      <a:accent6>
        <a:srgbClr val="D8D6D3"/>
      </a:accent6>
      <a:hlink>
        <a:srgbClr val="00AEB1"/>
      </a:hlink>
      <a:folHlink>
        <a:srgbClr val="948A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1190</TotalTime>
  <Words>1074</Words>
  <Application>Microsoft Macintosh PowerPoint</Application>
  <PresentationFormat>Widescreen</PresentationFormat>
  <Paragraphs>175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Avenir Next Medium</vt:lpstr>
      <vt:lpstr>Calibri</vt:lpstr>
      <vt:lpstr>Calibri Light</vt:lpstr>
      <vt:lpstr>Museo Slab 700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Thermo Fisher Scientific</vt:lpstr>
      <vt:lpstr>Our History</vt:lpstr>
      <vt:lpstr>Our Future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Nahid Ahmed</dc:creator>
  <cp:lastModifiedBy>Smith, Matt</cp:lastModifiedBy>
  <cp:revision>46</cp:revision>
  <dcterms:created xsi:type="dcterms:W3CDTF">2017-10-05T18:27:48Z</dcterms:created>
  <dcterms:modified xsi:type="dcterms:W3CDTF">2021-03-31T13:28:42Z</dcterms:modified>
</cp:coreProperties>
</file>