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3" r:id="rId3"/>
    <p:sldId id="281" r:id="rId4"/>
    <p:sldId id="277" r:id="rId5"/>
    <p:sldId id="280" r:id="rId6"/>
    <p:sldId id="265" r:id="rId7"/>
    <p:sldId id="266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CD90-DF73-492F-B70C-85977E19DC8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4E9C9-1958-4CBC-9130-0C1443F5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6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181B2-9FBF-4F8B-9652-52A7A57D12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181B2-9FBF-4F8B-9652-52A7A57D12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8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181B2-9FBF-4F8B-9652-52A7A57D12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5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181B2-9FBF-4F8B-9652-52A7A57D12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3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0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2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807F-A5D9-4100-858B-F9FE68CC396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06B6-BEAA-418E-829D-F832DF27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655" y="2269507"/>
            <a:ext cx="121846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Outstanding Paper 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ECU Postdoctoral Scholar Research Award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2690"/>
          <a:stretch/>
        </p:blipFill>
        <p:spPr>
          <a:xfrm>
            <a:off x="4390827" y="484066"/>
            <a:ext cx="3377527" cy="13656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C12CB2-4201-4F39-8585-661861E94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1471" y="4740052"/>
            <a:ext cx="4529058" cy="15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6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0698" y="1143339"/>
            <a:ext cx="949084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dirty="0"/>
              <a:t>Funded by the Office of Postdoctoral Affairs and focuses on a research publication accepted for publication or published by an ECU postdoctoral scholar </a:t>
            </a:r>
            <a:r>
              <a:rPr lang="en-US" sz="2400" u="sng" dirty="0"/>
              <a:t>within the past 3 years</a:t>
            </a:r>
            <a:r>
              <a:rPr lang="en-US" sz="2400" dirty="0"/>
              <a:t>. 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u="sng" dirty="0"/>
              <a:t>Must be based on work conducted at ECU </a:t>
            </a:r>
            <a:r>
              <a:rPr lang="en-US" sz="2400" dirty="0"/>
              <a:t>and may include brief reports, full length research articles, methods papers and review articles.  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dirty="0"/>
              <a:t>Only one submission will be considered from each postdoctoral scholar. 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dirty="0"/>
              <a:t>Papers from former postdoctoral scholars who have left ECU within the past 2 years will be considered, provided the work was completed at ECU when they were a scholar. 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dirty="0"/>
              <a:t>First or shared first author submissions will be held in higher consideration.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4909" y="341722"/>
            <a:ext cx="5672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Description &amp; Criteria </a:t>
            </a:r>
          </a:p>
        </p:txBody>
      </p:sp>
    </p:spTree>
    <p:extLst>
      <p:ext uri="{BB962C8B-B14F-4D97-AF65-F5344CB8AC3E}">
        <p14:creationId xmlns:p14="http://schemas.microsoft.com/office/powerpoint/2010/main" val="21337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00782" y="341722"/>
            <a:ext cx="12184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Outstanding Postdoctoral Scholar Paper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4000" y="1214336"/>
            <a:ext cx="91440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Two submissions</a:t>
            </a:r>
          </a:p>
          <a:p>
            <a:endParaRPr lang="en-US" sz="1200" dirty="0"/>
          </a:p>
          <a:p>
            <a:r>
              <a:rPr lang="en-US" sz="2400" dirty="0"/>
              <a:t>Factors considered:</a:t>
            </a:r>
            <a:endParaRPr lang="en-US" sz="2000" dirty="0"/>
          </a:p>
          <a:p>
            <a:pPr algn="ctr"/>
            <a:r>
              <a:rPr lang="en-US" sz="2400" dirty="0"/>
              <a:t>Innovation</a:t>
            </a:r>
          </a:p>
          <a:p>
            <a:pPr algn="ctr"/>
            <a:r>
              <a:rPr lang="en-US" sz="2400" dirty="0"/>
              <a:t>Methods/Approach</a:t>
            </a:r>
          </a:p>
          <a:p>
            <a:pPr algn="ctr"/>
            <a:r>
              <a:rPr lang="en-US" sz="2400" dirty="0"/>
              <a:t>Analysis/Interpretation of Findings</a:t>
            </a:r>
          </a:p>
          <a:p>
            <a:pPr algn="ctr"/>
            <a:r>
              <a:rPr lang="en-US" sz="2400" dirty="0"/>
              <a:t>Postdoc Level of Contribution </a:t>
            </a:r>
          </a:p>
          <a:p>
            <a:pPr algn="ctr"/>
            <a:r>
              <a:rPr lang="en-US" sz="2400" dirty="0"/>
              <a:t>Impact/Significance</a:t>
            </a:r>
          </a:p>
          <a:p>
            <a:endParaRPr lang="en-US" sz="1200" dirty="0"/>
          </a:p>
          <a:p>
            <a:r>
              <a:rPr lang="en-US" sz="2400" dirty="0"/>
              <a:t>Three faculty reviewers:</a:t>
            </a:r>
            <a:endParaRPr lang="en-US" sz="1200" dirty="0"/>
          </a:p>
          <a:p>
            <a:pPr lvl="4"/>
            <a:r>
              <a:rPr lang="en-US" sz="2400" dirty="0"/>
              <a:t>Harriot College of Arts and Sciences</a:t>
            </a:r>
          </a:p>
          <a:p>
            <a:pPr lvl="4"/>
            <a:r>
              <a:rPr lang="en-US" sz="2400" dirty="0"/>
              <a:t>	Department of Biology </a:t>
            </a:r>
          </a:p>
          <a:p>
            <a:pPr lvl="4"/>
            <a:r>
              <a:rPr lang="en-US" sz="2400" dirty="0"/>
              <a:t>	Department of Chemistry</a:t>
            </a:r>
          </a:p>
          <a:p>
            <a:pPr lvl="4"/>
            <a:r>
              <a:rPr lang="en-US" sz="2400" dirty="0"/>
              <a:t>Brody School of Medicine </a:t>
            </a:r>
            <a:endParaRPr lang="en-US" sz="3200" dirty="0"/>
          </a:p>
          <a:p>
            <a:pPr lvl="4"/>
            <a:r>
              <a:rPr lang="en-US" sz="2400" dirty="0"/>
              <a:t>	Department of Microbiology &amp; Immunology</a:t>
            </a:r>
          </a:p>
        </p:txBody>
      </p:sp>
    </p:spTree>
    <p:extLst>
      <p:ext uri="{BB962C8B-B14F-4D97-AF65-F5344CB8AC3E}">
        <p14:creationId xmlns:p14="http://schemas.microsoft.com/office/powerpoint/2010/main" val="117590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6616" y="414726"/>
            <a:ext cx="989960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Morgan Milton, PhD</a:t>
            </a:r>
          </a:p>
          <a:p>
            <a:endParaRPr lang="en-US" dirty="0"/>
          </a:p>
          <a:p>
            <a:r>
              <a:rPr lang="en-US" sz="2400" b="1" dirty="0"/>
              <a:t>Mentor</a:t>
            </a:r>
            <a:r>
              <a:rPr lang="en-US" sz="2400" dirty="0"/>
              <a:t>: John Cavanagh, PhD</a:t>
            </a:r>
          </a:p>
          <a:p>
            <a:r>
              <a:rPr lang="en-US" sz="2400" b="1" dirty="0"/>
              <a:t>Department</a:t>
            </a:r>
            <a:r>
              <a:rPr lang="en-US" sz="2400" dirty="0"/>
              <a:t>: Biochemistry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Publication:</a:t>
            </a:r>
          </a:p>
          <a:p>
            <a:r>
              <a:rPr lang="en-US" sz="2400" dirty="0"/>
              <a:t>“The Solution Structures and Interaction of </a:t>
            </a:r>
            <a:r>
              <a:rPr lang="en-US" sz="2400" dirty="0" err="1"/>
              <a:t>SinR</a:t>
            </a:r>
            <a:r>
              <a:rPr lang="en-US" sz="2400" dirty="0"/>
              <a:t> and </a:t>
            </a:r>
            <a:r>
              <a:rPr lang="en-US" sz="2400" dirty="0" err="1"/>
              <a:t>SinI</a:t>
            </a:r>
            <a:r>
              <a:rPr lang="en-US" sz="2400" dirty="0"/>
              <a:t>: Elucidating the Mechanism of Action of the Master Regulator Switch for Biofilm Formation in Bacillus subtilis”</a:t>
            </a:r>
          </a:p>
          <a:p>
            <a:endParaRPr lang="en-US" sz="2400" dirty="0"/>
          </a:p>
          <a:p>
            <a:r>
              <a:rPr lang="en-US" sz="2400" b="1" dirty="0"/>
              <a:t>Milton ME</a:t>
            </a:r>
            <a:r>
              <a:rPr lang="en-US" sz="2400" dirty="0"/>
              <a:t>, </a:t>
            </a:r>
            <a:r>
              <a:rPr lang="en-US" sz="2400" dirty="0" err="1"/>
              <a:t>Draughn</a:t>
            </a:r>
            <a:r>
              <a:rPr lang="en-US" sz="2400" dirty="0"/>
              <a:t> GL, </a:t>
            </a:r>
            <a:r>
              <a:rPr lang="en-US" sz="2400" dirty="0" err="1"/>
              <a:t>Bobay</a:t>
            </a:r>
            <a:r>
              <a:rPr lang="en-US" sz="2400" dirty="0"/>
              <a:t> BG, Stowe, SD, Olson AL, Feldmann EA, </a:t>
            </a:r>
            <a:r>
              <a:rPr lang="en-US" sz="2400" dirty="0" err="1"/>
              <a:t>Thomspon</a:t>
            </a:r>
            <a:r>
              <a:rPr lang="en-US" sz="2400" dirty="0"/>
              <a:t> RJ, Myers KH, Santoro MT, Kearns DB, Cavanagh J. </a:t>
            </a:r>
          </a:p>
          <a:p>
            <a:endParaRPr lang="en-US" sz="2400" dirty="0"/>
          </a:p>
          <a:p>
            <a:r>
              <a:rPr lang="en-US" sz="2400" b="1" i="1" dirty="0"/>
              <a:t>J Molecular Biology (2020) </a:t>
            </a:r>
            <a:r>
              <a:rPr lang="en-US" sz="2400" dirty="0"/>
              <a:t>432:343 </a:t>
            </a:r>
            <a:r>
              <a:rPr lang="en-US" sz="2000" i="1" dirty="0"/>
              <a:t>(available online 05 September 2019)</a:t>
            </a:r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CEF199F-07B6-48AD-B45A-8EDF6323B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1345" y="414726"/>
            <a:ext cx="2096655" cy="21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1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434" y="234485"/>
            <a:ext cx="9379132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 </a:t>
            </a:r>
          </a:p>
          <a:p>
            <a:r>
              <a:rPr lang="en-US" sz="3200" b="1" dirty="0"/>
              <a:t>Highlights of Reviewer Comments:</a:t>
            </a:r>
          </a:p>
          <a:p>
            <a:endParaRPr lang="en-US" sz="1000" b="1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multifaceted, integrative approach towards solving an important problem in structural biology with both biophysical and computational methodology was compelling.”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study…describes a very targeted, mechanistic approach. Its innovativeness lies in application of targeted biochemical and structural approaches, thereby directly addressing proposed interaction models and filling in several knowledge gaps.”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paper and significance statement drive home the importance of biofilms to bacterial/pathogen propagation/resistance. The DNA-binding experiments showing the </a:t>
            </a:r>
            <a:r>
              <a:rPr lang="en-US" sz="2400" dirty="0" err="1"/>
              <a:t>SinR</a:t>
            </a:r>
            <a:r>
              <a:rPr lang="en-US" sz="2400" dirty="0"/>
              <a:t> DNA-bending model and revealing potential therapeutic targets will likely lead to direct applications soon.”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0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6" y="484244"/>
            <a:ext cx="963693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Benjamin Hale, PhD</a:t>
            </a:r>
          </a:p>
          <a:p>
            <a:endParaRPr lang="en-US" dirty="0"/>
          </a:p>
          <a:p>
            <a:r>
              <a:rPr lang="en-US" sz="2400" b="1" dirty="0"/>
              <a:t>Mentor: </a:t>
            </a:r>
            <a:r>
              <a:rPr lang="en-US" sz="2400" dirty="0"/>
              <a:t>Chris Geyer, PhD </a:t>
            </a:r>
          </a:p>
          <a:p>
            <a:endParaRPr lang="en-US" sz="2400" dirty="0"/>
          </a:p>
          <a:p>
            <a:r>
              <a:rPr lang="en-US" sz="2400" b="1" dirty="0"/>
              <a:t>Department:</a:t>
            </a:r>
            <a:r>
              <a:rPr lang="en-US" sz="2400" dirty="0"/>
              <a:t> 	Anatomy &amp; Cell Biology, ECDOI</a:t>
            </a:r>
          </a:p>
          <a:p>
            <a:endParaRPr lang="en-US" sz="2400" dirty="0"/>
          </a:p>
          <a:p>
            <a:r>
              <a:rPr lang="en-US" sz="2400" b="1" dirty="0"/>
              <a:t>Publication:</a:t>
            </a:r>
          </a:p>
          <a:p>
            <a:r>
              <a:rPr lang="en-US" sz="2400" dirty="0"/>
              <a:t>“Acyl-CoA synthetase 6 enriches seminiferous tubules with the ω-3 fatty acid docosahexaenoic acid and is required for male fertility in the mouse”</a:t>
            </a:r>
          </a:p>
          <a:p>
            <a:endParaRPr lang="en-US" sz="2400" dirty="0"/>
          </a:p>
          <a:p>
            <a:r>
              <a:rPr lang="en-US" sz="2400" b="1" dirty="0"/>
              <a:t>Hale BJ</a:t>
            </a:r>
            <a:r>
              <a:rPr lang="en-US" sz="2400" dirty="0"/>
              <a:t>, Fernandez, RF, Kim SQ, Diaz VD, Jackson SN, Liu L, Brenna JT, Hermann BP, Geyer CG, and Ellis JM.</a:t>
            </a:r>
          </a:p>
          <a:p>
            <a:endParaRPr lang="en-US" sz="2400" dirty="0"/>
          </a:p>
          <a:p>
            <a:r>
              <a:rPr lang="en-US" sz="2400" b="1" i="1" dirty="0"/>
              <a:t>J Biological Chemistry (2019) </a:t>
            </a:r>
            <a:r>
              <a:rPr lang="en-US" sz="2400" dirty="0"/>
              <a:t>294: 14394 (</a:t>
            </a:r>
            <a:r>
              <a:rPr lang="en-US" i="1" dirty="0"/>
              <a:t>published online August 9, 2019) </a:t>
            </a:r>
            <a:endParaRPr lang="en-US" sz="2400" dirty="0"/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D6DAD9-C80B-4596-8CCF-36DAEB80B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7611" y="409909"/>
            <a:ext cx="2020390" cy="202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1722"/>
            <a:ext cx="945750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Highlights of Reviewer Comments:</a:t>
            </a:r>
            <a:endParaRPr lang="en-US" sz="3200" dirty="0"/>
          </a:p>
          <a:p>
            <a:endParaRPr lang="en-US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Hale manuscript used a diverse set of approaches including cell biology, biochemistry, and genetics.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well-established immunostaining and </a:t>
            </a:r>
            <a:r>
              <a:rPr lang="en-US" sz="2400" dirty="0" err="1"/>
              <a:t>smFISH</a:t>
            </a:r>
            <a:r>
              <a:rPr lang="en-US" sz="2400" dirty="0"/>
              <a:t> methods were well carried out with clear tissue differences in development and localization. Similarly, the </a:t>
            </a:r>
            <a:r>
              <a:rPr lang="en-US" sz="2400" dirty="0" err="1"/>
              <a:t>lipidomics</a:t>
            </a:r>
            <a:r>
              <a:rPr lang="en-US" sz="2400" dirty="0"/>
              <a:t> experiments gave clear compositional shifts with the MS imaging supporting different spatial distributions.”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“This paper is significant by further establishing a critical developmental role of Acsl6 in making functional sperm.”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“The overall presentation, contextualization, and striking figures present in the </a:t>
            </a:r>
            <a:r>
              <a:rPr lang="en-US" sz="2400" i="1" dirty="0"/>
              <a:t>Hale </a:t>
            </a:r>
            <a:r>
              <a:rPr lang="en-US" sz="2400" dirty="0"/>
              <a:t>paper were a winning combination for this judge.”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“Fully based on work conducted at ECU”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3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341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516278"/>
            <a:ext cx="9144000" cy="341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0324" y="556940"/>
            <a:ext cx="6390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Outstanding Paper 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</a:rPr>
              <a:t>Postdoctoral Scholar Research Award Winner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2690"/>
          <a:stretch/>
        </p:blipFill>
        <p:spPr>
          <a:xfrm>
            <a:off x="1586668" y="556940"/>
            <a:ext cx="1670338" cy="6753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C623F9-BFCE-496D-A589-0D2D1D5E6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7456" y="432725"/>
            <a:ext cx="2020390" cy="20270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FA6C6B-1B75-417A-8925-F44B866BA222}"/>
              </a:ext>
            </a:extLst>
          </p:cNvPr>
          <p:cNvSpPr/>
          <p:nvPr/>
        </p:nvSpPr>
        <p:spPr>
          <a:xfrm>
            <a:off x="4430223" y="3380151"/>
            <a:ext cx="6618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“Acyl-CoA synthetase 6 enriches seminiferous tubules with the ω-3 fatty acid docosahexaenoic acid and is required for male fertility in the mouse”</a:t>
            </a:r>
          </a:p>
          <a:p>
            <a:endParaRPr lang="en-US" sz="2400" dirty="0"/>
          </a:p>
          <a:p>
            <a:r>
              <a:rPr lang="en-US" sz="2400" b="1" i="1" dirty="0"/>
              <a:t>      J Biological Chemistry (2019) </a:t>
            </a:r>
            <a:r>
              <a:rPr lang="en-US" sz="2400" dirty="0"/>
              <a:t>294: 14394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2357E5-1178-4FA0-94F6-657BA6C2D767}"/>
              </a:ext>
            </a:extLst>
          </p:cNvPr>
          <p:cNvSpPr/>
          <p:nvPr/>
        </p:nvSpPr>
        <p:spPr>
          <a:xfrm>
            <a:off x="7739481" y="2536105"/>
            <a:ext cx="3239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Benjamin Hale, PhD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70464-1B95-4916-A92B-7C15C91C8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166893" y="2993472"/>
            <a:ext cx="3611380" cy="27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2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629</Words>
  <Application>Microsoft Office PowerPoint</Application>
  <PresentationFormat>Widescreen</PresentationFormat>
  <Paragraphs>86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Tarpey</dc:creator>
  <cp:lastModifiedBy>Kathryn Verbanac</cp:lastModifiedBy>
  <cp:revision>80</cp:revision>
  <dcterms:created xsi:type="dcterms:W3CDTF">2016-09-20T03:00:26Z</dcterms:created>
  <dcterms:modified xsi:type="dcterms:W3CDTF">2020-09-25T13:17:30Z</dcterms:modified>
</cp:coreProperties>
</file>