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4" r:id="rId10"/>
    <p:sldId id="263" r:id="rId11"/>
    <p:sldId id="266" r:id="rId12"/>
    <p:sldId id="265" r:id="rId13"/>
    <p:sldId id="267" r:id="rId14"/>
    <p:sldId id="273" r:id="rId15"/>
    <p:sldId id="276" r:id="rId16"/>
    <p:sldId id="271" r:id="rId17"/>
    <p:sldId id="268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3714"/>
    <a:srgbClr val="D43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0" autoAdjust="0"/>
    <p:restoredTop sz="94660"/>
  </p:normalViewPr>
  <p:slideViewPr>
    <p:cSldViewPr snapToGrid="0">
      <p:cViewPr varScale="1">
        <p:scale>
          <a:sx n="202" d="100"/>
          <a:sy n="202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allon/Library/Mobile%20Documents/com~apple~CloudDocs/waste%20water%20data%203-11-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15216699891523E-2"/>
          <c:y val="4.6122363944833655E-2"/>
          <c:w val="0.77850659124287691"/>
          <c:h val="0.849530123709164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Sheet1!$B$13:$P$13</c:f>
              <c:numCache>
                <c:formatCode>m/d/yy;@</c:formatCode>
                <c:ptCount val="15"/>
                <c:pt idx="0">
                  <c:v>44242</c:v>
                </c:pt>
                <c:pt idx="1">
                  <c:v>44244</c:v>
                </c:pt>
                <c:pt idx="2">
                  <c:v>44246</c:v>
                </c:pt>
                <c:pt idx="3">
                  <c:v>44249</c:v>
                </c:pt>
                <c:pt idx="4">
                  <c:v>44251</c:v>
                </c:pt>
                <c:pt idx="5">
                  <c:v>44253</c:v>
                </c:pt>
                <c:pt idx="6">
                  <c:v>44256</c:v>
                </c:pt>
                <c:pt idx="7">
                  <c:v>44258</c:v>
                </c:pt>
                <c:pt idx="8">
                  <c:v>44260</c:v>
                </c:pt>
                <c:pt idx="9">
                  <c:v>44263</c:v>
                </c:pt>
                <c:pt idx="10">
                  <c:v>44265</c:v>
                </c:pt>
                <c:pt idx="11">
                  <c:v>44267</c:v>
                </c:pt>
                <c:pt idx="12">
                  <c:v>44270</c:v>
                </c:pt>
                <c:pt idx="13">
                  <c:v>44272</c:v>
                </c:pt>
                <c:pt idx="14">
                  <c:v>44274</c:v>
                </c:pt>
              </c:numCache>
            </c:numRef>
          </c:cat>
          <c:val>
            <c:numRef>
              <c:f>Sheet1!$B$14:$P$14</c:f>
              <c:numCache>
                <c:formatCode>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60</c:v>
                </c:pt>
                <c:pt idx="3">
                  <c:v>0</c:v>
                </c:pt>
                <c:pt idx="4">
                  <c:v>0</c:v>
                </c:pt>
                <c:pt idx="5">
                  <c:v>215.9</c:v>
                </c:pt>
                <c:pt idx="6">
                  <c:v>0</c:v>
                </c:pt>
                <c:pt idx="7">
                  <c:v>0</c:v>
                </c:pt>
                <c:pt idx="8">
                  <c:v>21.8</c:v>
                </c:pt>
                <c:pt idx="9">
                  <c:v>79.52</c:v>
                </c:pt>
                <c:pt idx="10">
                  <c:v>251.46</c:v>
                </c:pt>
                <c:pt idx="11">
                  <c:v>85.885398387908936</c:v>
                </c:pt>
                <c:pt idx="12">
                  <c:v>140.35905456542969</c:v>
                </c:pt>
                <c:pt idx="13">
                  <c:v>54.125328063964844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DE-0840-9E02-9E6BFC252820}"/>
            </c:ext>
          </c:extLst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Sheet1!$B$13:$P$13</c:f>
              <c:numCache>
                <c:formatCode>m/d/yy;@</c:formatCode>
                <c:ptCount val="15"/>
                <c:pt idx="0">
                  <c:v>44242</c:v>
                </c:pt>
                <c:pt idx="1">
                  <c:v>44244</c:v>
                </c:pt>
                <c:pt idx="2">
                  <c:v>44246</c:v>
                </c:pt>
                <c:pt idx="3">
                  <c:v>44249</c:v>
                </c:pt>
                <c:pt idx="4">
                  <c:v>44251</c:v>
                </c:pt>
                <c:pt idx="5">
                  <c:v>44253</c:v>
                </c:pt>
                <c:pt idx="6">
                  <c:v>44256</c:v>
                </c:pt>
                <c:pt idx="7">
                  <c:v>44258</c:v>
                </c:pt>
                <c:pt idx="8">
                  <c:v>44260</c:v>
                </c:pt>
                <c:pt idx="9">
                  <c:v>44263</c:v>
                </c:pt>
                <c:pt idx="10">
                  <c:v>44265</c:v>
                </c:pt>
                <c:pt idx="11">
                  <c:v>44267</c:v>
                </c:pt>
                <c:pt idx="12">
                  <c:v>44270</c:v>
                </c:pt>
                <c:pt idx="13">
                  <c:v>44272</c:v>
                </c:pt>
                <c:pt idx="14">
                  <c:v>44274</c:v>
                </c:pt>
              </c:numCache>
            </c:numRef>
          </c:cat>
          <c:val>
            <c:numRef>
              <c:f>Sheet1!$B$15:$P$15</c:f>
              <c:numCache>
                <c:formatCode>0</c:formatCode>
                <c:ptCount val="15"/>
                <c:pt idx="0">
                  <c:v>96</c:v>
                </c:pt>
                <c:pt idx="1">
                  <c:v>53</c:v>
                </c:pt>
                <c:pt idx="2">
                  <c:v>70</c:v>
                </c:pt>
                <c:pt idx="3">
                  <c:v>23</c:v>
                </c:pt>
                <c:pt idx="4">
                  <c:v>0</c:v>
                </c:pt>
                <c:pt idx="5">
                  <c:v>264.89999999999998</c:v>
                </c:pt>
                <c:pt idx="6">
                  <c:v>21471</c:v>
                </c:pt>
                <c:pt idx="7">
                  <c:v>203.03</c:v>
                </c:pt>
                <c:pt idx="8">
                  <c:v>51.44</c:v>
                </c:pt>
                <c:pt idx="9">
                  <c:v>0</c:v>
                </c:pt>
                <c:pt idx="10">
                  <c:v>412.69</c:v>
                </c:pt>
                <c:pt idx="11">
                  <c:v>47.898632287979126</c:v>
                </c:pt>
                <c:pt idx="12">
                  <c:v>539.57167053222656</c:v>
                </c:pt>
                <c:pt idx="13">
                  <c:v>688.29870223999023</c:v>
                </c:pt>
                <c:pt idx="14">
                  <c:v>381.87596321105957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DE-0840-9E02-9E6BFC252820}"/>
            </c:ext>
          </c:extLst>
        </c:ser>
        <c:ser>
          <c:idx val="2"/>
          <c:order val="2"/>
          <c:tx>
            <c:strRef>
              <c:f>Sheet1!$A$16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Sheet1!$B$13:$P$13</c:f>
              <c:numCache>
                <c:formatCode>m/d/yy;@</c:formatCode>
                <c:ptCount val="15"/>
                <c:pt idx="0">
                  <c:v>44242</c:v>
                </c:pt>
                <c:pt idx="1">
                  <c:v>44244</c:v>
                </c:pt>
                <c:pt idx="2">
                  <c:v>44246</c:v>
                </c:pt>
                <c:pt idx="3">
                  <c:v>44249</c:v>
                </c:pt>
                <c:pt idx="4">
                  <c:v>44251</c:v>
                </c:pt>
                <c:pt idx="5">
                  <c:v>44253</c:v>
                </c:pt>
                <c:pt idx="6">
                  <c:v>44256</c:v>
                </c:pt>
                <c:pt idx="7">
                  <c:v>44258</c:v>
                </c:pt>
                <c:pt idx="8">
                  <c:v>44260</c:v>
                </c:pt>
                <c:pt idx="9">
                  <c:v>44263</c:v>
                </c:pt>
                <c:pt idx="10">
                  <c:v>44265</c:v>
                </c:pt>
                <c:pt idx="11">
                  <c:v>44267</c:v>
                </c:pt>
                <c:pt idx="12">
                  <c:v>44270</c:v>
                </c:pt>
                <c:pt idx="13">
                  <c:v>44272</c:v>
                </c:pt>
                <c:pt idx="14">
                  <c:v>44274</c:v>
                </c:pt>
              </c:numCache>
            </c:numRef>
          </c:cat>
          <c:val>
            <c:numRef>
              <c:f>Sheet1!$B$16:$P$16</c:f>
              <c:numCache>
                <c:formatCode>0</c:formatCode>
                <c:ptCount val="15"/>
                <c:pt idx="0">
                  <c:v>61</c:v>
                </c:pt>
                <c:pt idx="1">
                  <c:v>541</c:v>
                </c:pt>
                <c:pt idx="2">
                  <c:v>114</c:v>
                </c:pt>
                <c:pt idx="3">
                  <c:v>77</c:v>
                </c:pt>
                <c:pt idx="4">
                  <c:v>31.5</c:v>
                </c:pt>
                <c:pt idx="5">
                  <c:v>183.5</c:v>
                </c:pt>
                <c:pt idx="6">
                  <c:v>131.4</c:v>
                </c:pt>
                <c:pt idx="7">
                  <c:v>66.540000000000006</c:v>
                </c:pt>
                <c:pt idx="8">
                  <c:v>0</c:v>
                </c:pt>
                <c:pt idx="9">
                  <c:v>0</c:v>
                </c:pt>
                <c:pt idx="11">
                  <c:v>506.99203491210938</c:v>
                </c:pt>
                <c:pt idx="12">
                  <c:v>0</c:v>
                </c:pt>
                <c:pt idx="13">
                  <c:v>804.35535430908203</c:v>
                </c:pt>
                <c:pt idx="14">
                  <c:v>62.251296043395996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DE-0840-9E02-9E6BFC252820}"/>
            </c:ext>
          </c:extLst>
        </c:ser>
        <c:ser>
          <c:idx val="3"/>
          <c:order val="3"/>
          <c:tx>
            <c:strRef>
              <c:f>Sheet1!$A$17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Sheet1!$B$13:$P$13</c:f>
              <c:numCache>
                <c:formatCode>m/d/yy;@</c:formatCode>
                <c:ptCount val="15"/>
                <c:pt idx="0">
                  <c:v>44242</c:v>
                </c:pt>
                <c:pt idx="1">
                  <c:v>44244</c:v>
                </c:pt>
                <c:pt idx="2">
                  <c:v>44246</c:v>
                </c:pt>
                <c:pt idx="3">
                  <c:v>44249</c:v>
                </c:pt>
                <c:pt idx="4">
                  <c:v>44251</c:v>
                </c:pt>
                <c:pt idx="5">
                  <c:v>44253</c:v>
                </c:pt>
                <c:pt idx="6">
                  <c:v>44256</c:v>
                </c:pt>
                <c:pt idx="7">
                  <c:v>44258</c:v>
                </c:pt>
                <c:pt idx="8">
                  <c:v>44260</c:v>
                </c:pt>
                <c:pt idx="9">
                  <c:v>44263</c:v>
                </c:pt>
                <c:pt idx="10">
                  <c:v>44265</c:v>
                </c:pt>
                <c:pt idx="11">
                  <c:v>44267</c:v>
                </c:pt>
                <c:pt idx="12">
                  <c:v>44270</c:v>
                </c:pt>
                <c:pt idx="13">
                  <c:v>44272</c:v>
                </c:pt>
                <c:pt idx="14">
                  <c:v>44274</c:v>
                </c:pt>
              </c:numCache>
            </c:numRef>
          </c:cat>
          <c:val>
            <c:numRef>
              <c:f>Sheet1!$B$17:$P$17</c:f>
              <c:numCache>
                <c:formatCode>0</c:formatCode>
                <c:ptCount val="15"/>
                <c:pt idx="0">
                  <c:v>175</c:v>
                </c:pt>
                <c:pt idx="1">
                  <c:v>84</c:v>
                </c:pt>
                <c:pt idx="2">
                  <c:v>32</c:v>
                </c:pt>
                <c:pt idx="3">
                  <c:v>623</c:v>
                </c:pt>
                <c:pt idx="4">
                  <c:v>36.200000000000003</c:v>
                </c:pt>
                <c:pt idx="5">
                  <c:v>575.4</c:v>
                </c:pt>
                <c:pt idx="6">
                  <c:v>134.1</c:v>
                </c:pt>
                <c:pt idx="7">
                  <c:v>0</c:v>
                </c:pt>
                <c:pt idx="8">
                  <c:v>0</c:v>
                </c:pt>
                <c:pt idx="9">
                  <c:v>2739.13</c:v>
                </c:pt>
                <c:pt idx="10">
                  <c:v>0</c:v>
                </c:pt>
                <c:pt idx="11">
                  <c:v>0</c:v>
                </c:pt>
                <c:pt idx="12">
                  <c:v>1354.8387451171875</c:v>
                </c:pt>
                <c:pt idx="13">
                  <c:v>1999.5252990722656</c:v>
                </c:pt>
                <c:pt idx="14">
                  <c:v>2682.3920440673828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DE-0840-9E02-9E6BFC252820}"/>
            </c:ext>
          </c:extLst>
        </c:ser>
        <c:ser>
          <c:idx val="4"/>
          <c:order val="4"/>
          <c:tx>
            <c:strRef>
              <c:f>Sheet1!$A$18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Sheet1!$B$13:$P$13</c:f>
              <c:numCache>
                <c:formatCode>m/d/yy;@</c:formatCode>
                <c:ptCount val="15"/>
                <c:pt idx="0">
                  <c:v>44242</c:v>
                </c:pt>
                <c:pt idx="1">
                  <c:v>44244</c:v>
                </c:pt>
                <c:pt idx="2">
                  <c:v>44246</c:v>
                </c:pt>
                <c:pt idx="3">
                  <c:v>44249</c:v>
                </c:pt>
                <c:pt idx="4">
                  <c:v>44251</c:v>
                </c:pt>
                <c:pt idx="5">
                  <c:v>44253</c:v>
                </c:pt>
                <c:pt idx="6">
                  <c:v>44256</c:v>
                </c:pt>
                <c:pt idx="7">
                  <c:v>44258</c:v>
                </c:pt>
                <c:pt idx="8">
                  <c:v>44260</c:v>
                </c:pt>
                <c:pt idx="9">
                  <c:v>44263</c:v>
                </c:pt>
                <c:pt idx="10">
                  <c:v>44265</c:v>
                </c:pt>
                <c:pt idx="11">
                  <c:v>44267</c:v>
                </c:pt>
                <c:pt idx="12">
                  <c:v>44270</c:v>
                </c:pt>
                <c:pt idx="13">
                  <c:v>44272</c:v>
                </c:pt>
                <c:pt idx="14">
                  <c:v>44274</c:v>
                </c:pt>
              </c:numCache>
            </c:numRef>
          </c:cat>
          <c:val>
            <c:numRef>
              <c:f>Sheet1!$B$18:$P$18</c:f>
              <c:numCache>
                <c:formatCode>0</c:formatCode>
                <c:ptCount val="15"/>
                <c:pt idx="0">
                  <c:v>0</c:v>
                </c:pt>
                <c:pt idx="1">
                  <c:v>78</c:v>
                </c:pt>
                <c:pt idx="2">
                  <c:v>17</c:v>
                </c:pt>
                <c:pt idx="3">
                  <c:v>0</c:v>
                </c:pt>
                <c:pt idx="4">
                  <c:v>0</c:v>
                </c:pt>
                <c:pt idx="5">
                  <c:v>98.8</c:v>
                </c:pt>
                <c:pt idx="6">
                  <c:v>1868.2</c:v>
                </c:pt>
                <c:pt idx="7">
                  <c:v>604.63</c:v>
                </c:pt>
                <c:pt idx="8">
                  <c:v>82.44</c:v>
                </c:pt>
                <c:pt idx="9">
                  <c:v>91.33</c:v>
                </c:pt>
                <c:pt idx="10">
                  <c:v>166.91</c:v>
                </c:pt>
                <c:pt idx="11">
                  <c:v>324.1390323638916</c:v>
                </c:pt>
                <c:pt idx="12">
                  <c:v>200.70051574707031</c:v>
                </c:pt>
                <c:pt idx="13">
                  <c:v>1286.6544723510742</c:v>
                </c:pt>
                <c:pt idx="14">
                  <c:v>583.54072570800781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4DE-0840-9E02-9E6BFC252820}"/>
            </c:ext>
          </c:extLst>
        </c:ser>
        <c:ser>
          <c:idx val="5"/>
          <c:order val="5"/>
          <c:tx>
            <c:strRef>
              <c:f>Sheet1!$A$19</c:f>
              <c:strCache>
                <c:ptCount val="1"/>
                <c:pt idx="0">
                  <c:v>F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Sheet1!$B$13:$P$13</c:f>
              <c:numCache>
                <c:formatCode>m/d/yy;@</c:formatCode>
                <c:ptCount val="15"/>
                <c:pt idx="0">
                  <c:v>44242</c:v>
                </c:pt>
                <c:pt idx="1">
                  <c:v>44244</c:v>
                </c:pt>
                <c:pt idx="2">
                  <c:v>44246</c:v>
                </c:pt>
                <c:pt idx="3">
                  <c:v>44249</c:v>
                </c:pt>
                <c:pt idx="4">
                  <c:v>44251</c:v>
                </c:pt>
                <c:pt idx="5">
                  <c:v>44253</c:v>
                </c:pt>
                <c:pt idx="6">
                  <c:v>44256</c:v>
                </c:pt>
                <c:pt idx="7">
                  <c:v>44258</c:v>
                </c:pt>
                <c:pt idx="8">
                  <c:v>44260</c:v>
                </c:pt>
                <c:pt idx="9">
                  <c:v>44263</c:v>
                </c:pt>
                <c:pt idx="10">
                  <c:v>44265</c:v>
                </c:pt>
                <c:pt idx="11">
                  <c:v>44267</c:v>
                </c:pt>
                <c:pt idx="12">
                  <c:v>44270</c:v>
                </c:pt>
                <c:pt idx="13">
                  <c:v>44272</c:v>
                </c:pt>
                <c:pt idx="14">
                  <c:v>44274</c:v>
                </c:pt>
              </c:numCache>
            </c:numRef>
          </c:cat>
          <c:val>
            <c:numRef>
              <c:f>Sheet1!$B$19:$P$19</c:f>
              <c:numCache>
                <c:formatCode>0</c:formatCode>
                <c:ptCount val="15"/>
                <c:pt idx="0">
                  <c:v>86</c:v>
                </c:pt>
                <c:pt idx="1">
                  <c:v>298</c:v>
                </c:pt>
                <c:pt idx="3">
                  <c:v>84</c:v>
                </c:pt>
                <c:pt idx="4">
                  <c:v>1783</c:v>
                </c:pt>
                <c:pt idx="5">
                  <c:v>1963.1</c:v>
                </c:pt>
                <c:pt idx="6">
                  <c:v>0</c:v>
                </c:pt>
                <c:pt idx="7">
                  <c:v>217</c:v>
                </c:pt>
                <c:pt idx="8">
                  <c:v>9352.4699999999993</c:v>
                </c:pt>
                <c:pt idx="9">
                  <c:v>20884.080000000002</c:v>
                </c:pt>
                <c:pt idx="10">
                  <c:v>833.13</c:v>
                </c:pt>
                <c:pt idx="11">
                  <c:v>11728</c:v>
                </c:pt>
                <c:pt idx="12">
                  <c:v>387.0584716796875</c:v>
                </c:pt>
                <c:pt idx="13">
                  <c:v>17312.49267578125</c:v>
                </c:pt>
                <c:pt idx="14">
                  <c:v>122.67778396606445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4DE-0840-9E02-9E6BFC252820}"/>
            </c:ext>
          </c:extLst>
        </c:ser>
        <c:ser>
          <c:idx val="6"/>
          <c:order val="6"/>
          <c:tx>
            <c:strRef>
              <c:f>Sheet1!$A$20</c:f>
              <c:strCache>
                <c:ptCount val="1"/>
                <c:pt idx="0">
                  <c:v>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Sheet1!$B$13:$P$13</c:f>
              <c:numCache>
                <c:formatCode>m/d/yy;@</c:formatCode>
                <c:ptCount val="15"/>
                <c:pt idx="0">
                  <c:v>44242</c:v>
                </c:pt>
                <c:pt idx="1">
                  <c:v>44244</c:v>
                </c:pt>
                <c:pt idx="2">
                  <c:v>44246</c:v>
                </c:pt>
                <c:pt idx="3">
                  <c:v>44249</c:v>
                </c:pt>
                <c:pt idx="4">
                  <c:v>44251</c:v>
                </c:pt>
                <c:pt idx="5">
                  <c:v>44253</c:v>
                </c:pt>
                <c:pt idx="6">
                  <c:v>44256</c:v>
                </c:pt>
                <c:pt idx="7">
                  <c:v>44258</c:v>
                </c:pt>
                <c:pt idx="8">
                  <c:v>44260</c:v>
                </c:pt>
                <c:pt idx="9">
                  <c:v>44263</c:v>
                </c:pt>
                <c:pt idx="10">
                  <c:v>44265</c:v>
                </c:pt>
                <c:pt idx="11">
                  <c:v>44267</c:v>
                </c:pt>
                <c:pt idx="12">
                  <c:v>44270</c:v>
                </c:pt>
                <c:pt idx="13">
                  <c:v>44272</c:v>
                </c:pt>
                <c:pt idx="14">
                  <c:v>44274</c:v>
                </c:pt>
              </c:numCache>
            </c:numRef>
          </c:cat>
          <c:val>
            <c:numRef>
              <c:f>Sheet1!$B$20:$P$20</c:f>
              <c:numCache>
                <c:formatCode>0</c:formatCode>
                <c:ptCount val="15"/>
                <c:pt idx="0">
                  <c:v>1280</c:v>
                </c:pt>
                <c:pt idx="1">
                  <c:v>196</c:v>
                </c:pt>
                <c:pt idx="2">
                  <c:v>562</c:v>
                </c:pt>
                <c:pt idx="3">
                  <c:v>0</c:v>
                </c:pt>
                <c:pt idx="4">
                  <c:v>26.9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31.57</c:v>
                </c:pt>
                <c:pt idx="9">
                  <c:v>0</c:v>
                </c:pt>
                <c:pt idx="10">
                  <c:v>1576.55</c:v>
                </c:pt>
                <c:pt idx="11">
                  <c:v>243.05617332458496</c:v>
                </c:pt>
                <c:pt idx="12">
                  <c:v>5421.135986328125</c:v>
                </c:pt>
                <c:pt idx="13">
                  <c:v>17472.145385742188</c:v>
                </c:pt>
                <c:pt idx="14">
                  <c:v>1132.2348403930664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4DE-0840-9E02-9E6BFC252820}"/>
            </c:ext>
          </c:extLst>
        </c:ser>
        <c:ser>
          <c:idx val="7"/>
          <c:order val="7"/>
          <c:tx>
            <c:strRef>
              <c:f>Sheet1!$A$21</c:f>
              <c:strCache>
                <c:ptCount val="1"/>
                <c:pt idx="0">
                  <c:v>H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Sheet1!$B$13:$P$13</c:f>
              <c:numCache>
                <c:formatCode>m/d/yy;@</c:formatCode>
                <c:ptCount val="15"/>
                <c:pt idx="0">
                  <c:v>44242</c:v>
                </c:pt>
                <c:pt idx="1">
                  <c:v>44244</c:v>
                </c:pt>
                <c:pt idx="2">
                  <c:v>44246</c:v>
                </c:pt>
                <c:pt idx="3">
                  <c:v>44249</c:v>
                </c:pt>
                <c:pt idx="4">
                  <c:v>44251</c:v>
                </c:pt>
                <c:pt idx="5">
                  <c:v>44253</c:v>
                </c:pt>
                <c:pt idx="6">
                  <c:v>44256</c:v>
                </c:pt>
                <c:pt idx="7">
                  <c:v>44258</c:v>
                </c:pt>
                <c:pt idx="8">
                  <c:v>44260</c:v>
                </c:pt>
                <c:pt idx="9">
                  <c:v>44263</c:v>
                </c:pt>
                <c:pt idx="10">
                  <c:v>44265</c:v>
                </c:pt>
                <c:pt idx="11">
                  <c:v>44267</c:v>
                </c:pt>
                <c:pt idx="12">
                  <c:v>44270</c:v>
                </c:pt>
                <c:pt idx="13">
                  <c:v>44272</c:v>
                </c:pt>
                <c:pt idx="14">
                  <c:v>44274</c:v>
                </c:pt>
              </c:numCache>
            </c:numRef>
          </c:cat>
          <c:val>
            <c:numRef>
              <c:f>Sheet1!$B$21:$P$21</c:f>
              <c:numCache>
                <c:formatCode>0</c:formatCode>
                <c:ptCount val="15"/>
                <c:pt idx="0">
                  <c:v>297</c:v>
                </c:pt>
                <c:pt idx="1">
                  <c:v>109</c:v>
                </c:pt>
                <c:pt idx="2">
                  <c:v>47</c:v>
                </c:pt>
                <c:pt idx="4">
                  <c:v>19.3</c:v>
                </c:pt>
                <c:pt idx="5">
                  <c:v>123.2</c:v>
                </c:pt>
                <c:pt idx="6">
                  <c:v>0</c:v>
                </c:pt>
                <c:pt idx="7">
                  <c:v>149.93199999999999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4DE-0840-9E02-9E6BFC252820}"/>
            </c:ext>
          </c:extLst>
        </c:ser>
        <c:ser>
          <c:idx val="8"/>
          <c:order val="8"/>
          <c:tx>
            <c:strRef>
              <c:f>Sheet1!$A$22</c:f>
              <c:strCache>
                <c:ptCount val="1"/>
                <c:pt idx="0">
                  <c:v>I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Sheet1!$B$13:$P$13</c:f>
              <c:numCache>
                <c:formatCode>m/d/yy;@</c:formatCode>
                <c:ptCount val="15"/>
                <c:pt idx="0">
                  <c:v>44242</c:v>
                </c:pt>
                <c:pt idx="1">
                  <c:v>44244</c:v>
                </c:pt>
                <c:pt idx="2">
                  <c:v>44246</c:v>
                </c:pt>
                <c:pt idx="3">
                  <c:v>44249</c:v>
                </c:pt>
                <c:pt idx="4">
                  <c:v>44251</c:v>
                </c:pt>
                <c:pt idx="5">
                  <c:v>44253</c:v>
                </c:pt>
                <c:pt idx="6">
                  <c:v>44256</c:v>
                </c:pt>
                <c:pt idx="7">
                  <c:v>44258</c:v>
                </c:pt>
                <c:pt idx="8">
                  <c:v>44260</c:v>
                </c:pt>
                <c:pt idx="9">
                  <c:v>44263</c:v>
                </c:pt>
                <c:pt idx="10">
                  <c:v>44265</c:v>
                </c:pt>
                <c:pt idx="11">
                  <c:v>44267</c:v>
                </c:pt>
                <c:pt idx="12">
                  <c:v>44270</c:v>
                </c:pt>
                <c:pt idx="13">
                  <c:v>44272</c:v>
                </c:pt>
                <c:pt idx="14">
                  <c:v>44274</c:v>
                </c:pt>
              </c:numCache>
            </c:numRef>
          </c:cat>
          <c:val>
            <c:numRef>
              <c:f>Sheet1!$B$22:$P$22</c:f>
              <c:numCache>
                <c:formatCode>0</c:formatCode>
                <c:ptCount val="15"/>
                <c:pt idx="0">
                  <c:v>5314</c:v>
                </c:pt>
                <c:pt idx="1">
                  <c:v>184</c:v>
                </c:pt>
                <c:pt idx="2">
                  <c:v>508</c:v>
                </c:pt>
                <c:pt idx="4">
                  <c:v>34.9</c:v>
                </c:pt>
                <c:pt idx="5">
                  <c:v>158.69999999999999</c:v>
                </c:pt>
                <c:pt idx="6">
                  <c:v>840.9</c:v>
                </c:pt>
                <c:pt idx="7">
                  <c:v>53.859000000000002</c:v>
                </c:pt>
                <c:pt idx="8">
                  <c:v>0</c:v>
                </c:pt>
                <c:pt idx="9">
                  <c:v>0</c:v>
                </c:pt>
                <c:pt idx="10">
                  <c:v>193.69</c:v>
                </c:pt>
                <c:pt idx="11">
                  <c:v>0</c:v>
                </c:pt>
                <c:pt idx="12">
                  <c:v>710.34597778320312</c:v>
                </c:pt>
                <c:pt idx="13">
                  <c:v>49.498492479324341</c:v>
                </c:pt>
                <c:pt idx="14">
                  <c:v>2294.42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4DE-0840-9E02-9E6BFC252820}"/>
            </c:ext>
          </c:extLst>
        </c:ser>
        <c:ser>
          <c:idx val="9"/>
          <c:order val="9"/>
          <c:tx>
            <c:strRef>
              <c:f>Sheet1!$A$23</c:f>
              <c:strCache>
                <c:ptCount val="1"/>
                <c:pt idx="0">
                  <c:v>J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Sheet1!$B$13:$P$13</c:f>
              <c:numCache>
                <c:formatCode>m/d/yy;@</c:formatCode>
                <c:ptCount val="15"/>
                <c:pt idx="0">
                  <c:v>44242</c:v>
                </c:pt>
                <c:pt idx="1">
                  <c:v>44244</c:v>
                </c:pt>
                <c:pt idx="2">
                  <c:v>44246</c:v>
                </c:pt>
                <c:pt idx="3">
                  <c:v>44249</c:v>
                </c:pt>
                <c:pt idx="4">
                  <c:v>44251</c:v>
                </c:pt>
                <c:pt idx="5">
                  <c:v>44253</c:v>
                </c:pt>
                <c:pt idx="6">
                  <c:v>44256</c:v>
                </c:pt>
                <c:pt idx="7">
                  <c:v>44258</c:v>
                </c:pt>
                <c:pt idx="8">
                  <c:v>44260</c:v>
                </c:pt>
                <c:pt idx="9">
                  <c:v>44263</c:v>
                </c:pt>
                <c:pt idx="10">
                  <c:v>44265</c:v>
                </c:pt>
                <c:pt idx="11">
                  <c:v>44267</c:v>
                </c:pt>
                <c:pt idx="12">
                  <c:v>44270</c:v>
                </c:pt>
                <c:pt idx="13">
                  <c:v>44272</c:v>
                </c:pt>
                <c:pt idx="14">
                  <c:v>44274</c:v>
                </c:pt>
              </c:numCache>
            </c:numRef>
          </c:cat>
          <c:val>
            <c:numRef>
              <c:f>Sheet1!$B$23:$P$23</c:f>
              <c:numCache>
                <c:formatCode>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137.69999999999999</c:v>
                </c:pt>
                <c:pt idx="6">
                  <c:v>0</c:v>
                </c:pt>
                <c:pt idx="7">
                  <c:v>101.19199999999999</c:v>
                </c:pt>
                <c:pt idx="9">
                  <c:v>0</c:v>
                </c:pt>
                <c:pt idx="10">
                  <c:v>74.239999999999995</c:v>
                </c:pt>
                <c:pt idx="12">
                  <c:v>4853.3515625</c:v>
                </c:pt>
                <c:pt idx="13">
                  <c:v>448.24530601501465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4DE-0840-9E02-9E6BFC252820}"/>
            </c:ext>
          </c:extLst>
        </c:ser>
        <c:ser>
          <c:idx val="10"/>
          <c:order val="10"/>
          <c:tx>
            <c:strRef>
              <c:f>Sheet1!$A$24</c:f>
              <c:strCache>
                <c:ptCount val="1"/>
                <c:pt idx="0">
                  <c:v>K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Sheet1!$B$13:$P$13</c:f>
              <c:numCache>
                <c:formatCode>m/d/yy;@</c:formatCode>
                <c:ptCount val="15"/>
                <c:pt idx="0">
                  <c:v>44242</c:v>
                </c:pt>
                <c:pt idx="1">
                  <c:v>44244</c:v>
                </c:pt>
                <c:pt idx="2">
                  <c:v>44246</c:v>
                </c:pt>
                <c:pt idx="3">
                  <c:v>44249</c:v>
                </c:pt>
                <c:pt idx="4">
                  <c:v>44251</c:v>
                </c:pt>
                <c:pt idx="5">
                  <c:v>44253</c:v>
                </c:pt>
                <c:pt idx="6">
                  <c:v>44256</c:v>
                </c:pt>
                <c:pt idx="7">
                  <c:v>44258</c:v>
                </c:pt>
                <c:pt idx="8">
                  <c:v>44260</c:v>
                </c:pt>
                <c:pt idx="9">
                  <c:v>44263</c:v>
                </c:pt>
                <c:pt idx="10">
                  <c:v>44265</c:v>
                </c:pt>
                <c:pt idx="11">
                  <c:v>44267</c:v>
                </c:pt>
                <c:pt idx="12">
                  <c:v>44270</c:v>
                </c:pt>
                <c:pt idx="13">
                  <c:v>44272</c:v>
                </c:pt>
                <c:pt idx="14">
                  <c:v>44274</c:v>
                </c:pt>
              </c:numCache>
            </c:numRef>
          </c:cat>
          <c:val>
            <c:numRef>
              <c:f>Sheet1!$B$24:$P$24</c:f>
              <c:numCache>
                <c:formatCode>0</c:formatCode>
                <c:ptCount val="15"/>
                <c:pt idx="0">
                  <c:v>0</c:v>
                </c:pt>
                <c:pt idx="1">
                  <c:v>462</c:v>
                </c:pt>
                <c:pt idx="3">
                  <c:v>0</c:v>
                </c:pt>
                <c:pt idx="5">
                  <c:v>2093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332.48</c:v>
                </c:pt>
                <c:pt idx="11">
                  <c:v>0</c:v>
                </c:pt>
                <c:pt idx="12">
                  <c:v>0</c:v>
                </c:pt>
                <c:pt idx="13">
                  <c:v>143.02315473556519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4DE-0840-9E02-9E6BFC252820}"/>
            </c:ext>
          </c:extLst>
        </c:ser>
        <c:ser>
          <c:idx val="11"/>
          <c:order val="11"/>
          <c:tx>
            <c:strRef>
              <c:f>Sheet1!$A$25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Sheet1!$B$13:$P$13</c:f>
              <c:numCache>
                <c:formatCode>m/d/yy;@</c:formatCode>
                <c:ptCount val="15"/>
                <c:pt idx="0">
                  <c:v>44242</c:v>
                </c:pt>
                <c:pt idx="1">
                  <c:v>44244</c:v>
                </c:pt>
                <c:pt idx="2">
                  <c:v>44246</c:v>
                </c:pt>
                <c:pt idx="3">
                  <c:v>44249</c:v>
                </c:pt>
                <c:pt idx="4">
                  <c:v>44251</c:v>
                </c:pt>
                <c:pt idx="5">
                  <c:v>44253</c:v>
                </c:pt>
                <c:pt idx="6">
                  <c:v>44256</c:v>
                </c:pt>
                <c:pt idx="7">
                  <c:v>44258</c:v>
                </c:pt>
                <c:pt idx="8">
                  <c:v>44260</c:v>
                </c:pt>
                <c:pt idx="9">
                  <c:v>44263</c:v>
                </c:pt>
                <c:pt idx="10">
                  <c:v>44265</c:v>
                </c:pt>
                <c:pt idx="11">
                  <c:v>44267</c:v>
                </c:pt>
                <c:pt idx="12">
                  <c:v>44270</c:v>
                </c:pt>
                <c:pt idx="13">
                  <c:v>44272</c:v>
                </c:pt>
                <c:pt idx="14">
                  <c:v>44274</c:v>
                </c:pt>
              </c:numCache>
            </c:numRef>
          </c:cat>
          <c:val>
            <c:numRef>
              <c:f>Sheet1!$B$25:$P$25</c:f>
              <c:numCache>
                <c:formatCode>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297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38.590000000000003</c:v>
                </c:pt>
                <c:pt idx="11">
                  <c:v>0</c:v>
                </c:pt>
                <c:pt idx="12" formatCode="0.00">
                  <c:v>0</c:v>
                </c:pt>
                <c:pt idx="13" formatCode="0.00">
                  <c:v>0</c:v>
                </c:pt>
                <c:pt idx="14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4DE-0840-9E02-9E6BFC252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1711423"/>
        <c:axId val="1711713071"/>
      </c:lineChart>
      <c:dateAx>
        <c:axId val="1711711423"/>
        <c:scaling>
          <c:orientation val="minMax"/>
        </c:scaling>
        <c:delete val="0"/>
        <c:axPos val="b"/>
        <c:numFmt formatCode="m/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713071"/>
        <c:crosses val="autoZero"/>
        <c:auto val="1"/>
        <c:lblOffset val="100"/>
        <c:baseTimeUnit val="days"/>
      </c:dateAx>
      <c:valAx>
        <c:axId val="171171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SARS-CoV-2</a:t>
                </a:r>
                <a:r>
                  <a:rPr lang="en-US" baseline="0" dirty="0"/>
                  <a:t> Copies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711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FCB62-E08E-9942-BDD1-32997FC0FB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9473D14-BF9C-1940-941D-1CEFEC109271}">
      <dgm:prSet custT="1"/>
      <dgm:spPr/>
      <dgm:t>
        <a:bodyPr/>
        <a:lstStyle/>
        <a:p>
          <a:r>
            <a:rPr lang="en-US" sz="6600" b="1" dirty="0">
              <a:solidFill>
                <a:schemeClr val="accent6">
                  <a:lumMod val="75000"/>
                </a:schemeClr>
              </a:solidFill>
            </a:rPr>
            <a:t>Genomics Core Lab</a:t>
          </a:r>
          <a:br>
            <a:rPr lang="en-US" sz="4900" b="1" dirty="0"/>
          </a:br>
          <a:br>
            <a:rPr lang="en-US" sz="4900" b="1" dirty="0"/>
          </a:br>
          <a:r>
            <a:rPr lang="en-US" sz="4900" b="1" dirty="0"/>
            <a:t>Department of Pathology</a:t>
          </a:r>
          <a:br>
            <a:rPr lang="en-US" sz="4900" b="1" dirty="0"/>
          </a:br>
          <a:r>
            <a:rPr lang="en-US" sz="4900" b="1" dirty="0"/>
            <a:t>Brody School of Medicine</a:t>
          </a:r>
          <a:br>
            <a:rPr lang="en-US" sz="4900" b="1" dirty="0"/>
          </a:br>
          <a:r>
            <a:rPr lang="en-US" sz="4900" b="1" dirty="0"/>
            <a:t>East Carolina University</a:t>
          </a:r>
          <a:endParaRPr lang="en-US" sz="4900" dirty="0"/>
        </a:p>
      </dgm:t>
    </dgm:pt>
    <dgm:pt modelId="{FDF49E0E-7C0F-3340-B91C-4244FD155F28}" type="parTrans" cxnId="{4F6D1E96-4AA8-524A-815F-E83B1D367F5F}">
      <dgm:prSet/>
      <dgm:spPr/>
      <dgm:t>
        <a:bodyPr/>
        <a:lstStyle/>
        <a:p>
          <a:endParaRPr lang="en-US"/>
        </a:p>
      </dgm:t>
    </dgm:pt>
    <dgm:pt modelId="{7768D3B6-B93E-3846-BF38-6702254931BD}" type="sibTrans" cxnId="{4F6D1E96-4AA8-524A-815F-E83B1D367F5F}">
      <dgm:prSet/>
      <dgm:spPr/>
      <dgm:t>
        <a:bodyPr/>
        <a:lstStyle/>
        <a:p>
          <a:endParaRPr lang="en-US"/>
        </a:p>
      </dgm:t>
    </dgm:pt>
    <dgm:pt modelId="{8A04ECF4-85A5-9D42-9D67-EA8ABE42FFC7}" type="pres">
      <dgm:prSet presAssocID="{718FCB62-E08E-9942-BDD1-32997FC0FB02}" presName="linear" presStyleCnt="0">
        <dgm:presLayoutVars>
          <dgm:animLvl val="lvl"/>
          <dgm:resizeHandles val="exact"/>
        </dgm:presLayoutVars>
      </dgm:prSet>
      <dgm:spPr/>
    </dgm:pt>
    <dgm:pt modelId="{4ABCE855-55AB-FE40-8374-E3C7B594253C}" type="pres">
      <dgm:prSet presAssocID="{19473D14-BF9C-1940-941D-1CEFEC10927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A29A813-4EE5-EC4A-8C67-BA61529A6F62}" type="presOf" srcId="{718FCB62-E08E-9942-BDD1-32997FC0FB02}" destId="{8A04ECF4-85A5-9D42-9D67-EA8ABE42FFC7}" srcOrd="0" destOrd="0" presId="urn:microsoft.com/office/officeart/2005/8/layout/vList2"/>
    <dgm:cxn modelId="{4F6D1E96-4AA8-524A-815F-E83B1D367F5F}" srcId="{718FCB62-E08E-9942-BDD1-32997FC0FB02}" destId="{19473D14-BF9C-1940-941D-1CEFEC109271}" srcOrd="0" destOrd="0" parTransId="{FDF49E0E-7C0F-3340-B91C-4244FD155F28}" sibTransId="{7768D3B6-B93E-3846-BF38-6702254931BD}"/>
    <dgm:cxn modelId="{F4B2DBD5-E465-A04A-BD01-F51F3F8EE66A}" type="presOf" srcId="{19473D14-BF9C-1940-941D-1CEFEC109271}" destId="{4ABCE855-55AB-FE40-8374-E3C7B594253C}" srcOrd="0" destOrd="0" presId="urn:microsoft.com/office/officeart/2005/8/layout/vList2"/>
    <dgm:cxn modelId="{EFFB86F6-840E-014C-AE01-45871CA85E23}" type="presParOf" srcId="{8A04ECF4-85A5-9D42-9D67-EA8ABE42FFC7}" destId="{4ABCE855-55AB-FE40-8374-E3C7B59425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80CC57-FEB4-47F2-A14C-63C20EE2763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DF804B-70A8-4A20-AF3B-3A2C30E32E46}">
      <dgm:prSet/>
      <dgm:spPr/>
      <dgm:t>
        <a:bodyPr/>
        <a:lstStyle/>
        <a:p>
          <a:r>
            <a:rPr lang="en-US"/>
            <a:t>Education</a:t>
          </a:r>
        </a:p>
      </dgm:t>
    </dgm:pt>
    <dgm:pt modelId="{DC80EC58-C65C-45D6-9CC2-018A3248A4B0}" type="parTrans" cxnId="{0AE758FB-D3FE-49F1-9495-2422D93052DE}">
      <dgm:prSet/>
      <dgm:spPr/>
      <dgm:t>
        <a:bodyPr/>
        <a:lstStyle/>
        <a:p>
          <a:endParaRPr lang="en-US"/>
        </a:p>
      </dgm:t>
    </dgm:pt>
    <dgm:pt modelId="{CB70F297-E7C2-44F4-BEBB-7ED1D900DA2D}" type="sibTrans" cxnId="{0AE758FB-D3FE-49F1-9495-2422D93052DE}">
      <dgm:prSet/>
      <dgm:spPr/>
      <dgm:t>
        <a:bodyPr/>
        <a:lstStyle/>
        <a:p>
          <a:endParaRPr lang="en-US"/>
        </a:p>
      </dgm:t>
    </dgm:pt>
    <dgm:pt modelId="{02C1A230-A898-41C3-9860-A42319E41ADB}">
      <dgm:prSet/>
      <dgm:spPr/>
      <dgm:t>
        <a:bodyPr/>
        <a:lstStyle/>
        <a:p>
          <a:r>
            <a:rPr lang="en-US"/>
            <a:t>Research</a:t>
          </a:r>
        </a:p>
      </dgm:t>
    </dgm:pt>
    <dgm:pt modelId="{BEB6CA47-537A-4D17-A113-050F7CBCD315}" type="parTrans" cxnId="{713C6A61-3C1F-4980-B523-D434B7661784}">
      <dgm:prSet/>
      <dgm:spPr/>
      <dgm:t>
        <a:bodyPr/>
        <a:lstStyle/>
        <a:p>
          <a:endParaRPr lang="en-US"/>
        </a:p>
      </dgm:t>
    </dgm:pt>
    <dgm:pt modelId="{9DC977B2-4F75-4A83-B393-FE06AD8AF3B0}" type="sibTrans" cxnId="{713C6A61-3C1F-4980-B523-D434B7661784}">
      <dgm:prSet/>
      <dgm:spPr/>
      <dgm:t>
        <a:bodyPr/>
        <a:lstStyle/>
        <a:p>
          <a:endParaRPr lang="en-US"/>
        </a:p>
      </dgm:t>
    </dgm:pt>
    <dgm:pt modelId="{DF9F9F5D-7DF8-4460-A576-4F150F19EB3C}">
      <dgm:prSet/>
      <dgm:spPr/>
      <dgm:t>
        <a:bodyPr/>
        <a:lstStyle/>
        <a:p>
          <a:r>
            <a:rPr lang="en-US"/>
            <a:t>Service</a:t>
          </a:r>
        </a:p>
      </dgm:t>
    </dgm:pt>
    <dgm:pt modelId="{71FB640A-970A-4C83-8BC6-EDA713643EA0}" type="parTrans" cxnId="{26E645AE-C5B4-49E4-ABA3-EE4D750C3350}">
      <dgm:prSet/>
      <dgm:spPr/>
      <dgm:t>
        <a:bodyPr/>
        <a:lstStyle/>
        <a:p>
          <a:endParaRPr lang="en-US"/>
        </a:p>
      </dgm:t>
    </dgm:pt>
    <dgm:pt modelId="{6A6CD061-6D3C-4368-B838-E67CC256B20F}" type="sibTrans" cxnId="{26E645AE-C5B4-49E4-ABA3-EE4D750C3350}">
      <dgm:prSet/>
      <dgm:spPr/>
      <dgm:t>
        <a:bodyPr/>
        <a:lstStyle/>
        <a:p>
          <a:endParaRPr lang="en-US"/>
        </a:p>
      </dgm:t>
    </dgm:pt>
    <dgm:pt modelId="{FA07C293-DC4C-4C07-A886-C1AE4629145B}">
      <dgm:prSet/>
      <dgm:spPr/>
      <dgm:t>
        <a:bodyPr/>
        <a:lstStyle/>
        <a:p>
          <a:r>
            <a:rPr lang="en-US" b="1" dirty="0"/>
            <a:t>To serve the ECU community with the cutting-edge NGS technologies, genomics and bioinformatics.</a:t>
          </a:r>
        </a:p>
      </dgm:t>
    </dgm:pt>
    <dgm:pt modelId="{9DEE38D3-6FA0-4671-BA70-AEDD2FEA8F67}" type="parTrans" cxnId="{D8448F25-6D2B-486F-ADC0-7FC2E27FDEEE}">
      <dgm:prSet/>
      <dgm:spPr/>
      <dgm:t>
        <a:bodyPr/>
        <a:lstStyle/>
        <a:p>
          <a:endParaRPr lang="en-US"/>
        </a:p>
      </dgm:t>
    </dgm:pt>
    <dgm:pt modelId="{8F1AAF2F-A7AC-4328-AC03-8453F9DEB0E6}" type="sibTrans" cxnId="{D8448F25-6D2B-486F-ADC0-7FC2E27FDEEE}">
      <dgm:prSet/>
      <dgm:spPr/>
      <dgm:t>
        <a:bodyPr/>
        <a:lstStyle/>
        <a:p>
          <a:endParaRPr lang="en-US"/>
        </a:p>
      </dgm:t>
    </dgm:pt>
    <dgm:pt modelId="{CAD7FC52-F81F-A949-8890-8CA850C16EE6}">
      <dgm:prSet/>
      <dgm:spPr/>
      <dgm:t>
        <a:bodyPr/>
        <a:lstStyle/>
        <a:p>
          <a:endParaRPr lang="en-US"/>
        </a:p>
      </dgm:t>
    </dgm:pt>
    <dgm:pt modelId="{84885167-CEDD-1244-930B-18BE91C47CDA}" type="parTrans" cxnId="{5007A241-DE80-5740-A230-75D7B12413C9}">
      <dgm:prSet/>
      <dgm:spPr/>
      <dgm:t>
        <a:bodyPr/>
        <a:lstStyle/>
        <a:p>
          <a:endParaRPr lang="en-US"/>
        </a:p>
      </dgm:t>
    </dgm:pt>
    <dgm:pt modelId="{1A19A0AD-9ACE-404B-805B-556BB0E36657}" type="sibTrans" cxnId="{5007A241-DE80-5740-A230-75D7B12413C9}">
      <dgm:prSet/>
      <dgm:spPr/>
      <dgm:t>
        <a:bodyPr/>
        <a:lstStyle/>
        <a:p>
          <a:endParaRPr lang="en-US"/>
        </a:p>
      </dgm:t>
    </dgm:pt>
    <dgm:pt modelId="{0E419263-E5C3-FF40-A753-C4E800889BC9}" type="pres">
      <dgm:prSet presAssocID="{AB80CC57-FEB4-47F2-A14C-63C20EE27636}" presName="linear" presStyleCnt="0">
        <dgm:presLayoutVars>
          <dgm:animLvl val="lvl"/>
          <dgm:resizeHandles val="exact"/>
        </dgm:presLayoutVars>
      </dgm:prSet>
      <dgm:spPr/>
    </dgm:pt>
    <dgm:pt modelId="{A77BCEF4-66AB-A547-BBF4-0A15F823248D}" type="pres">
      <dgm:prSet presAssocID="{82DF804B-70A8-4A20-AF3B-3A2C30E32E46}" presName="parentText" presStyleLbl="node1" presStyleIdx="0" presStyleCnt="5" custLinFactY="96111" custLinFactNeighborY="100000">
        <dgm:presLayoutVars>
          <dgm:chMax val="0"/>
          <dgm:bulletEnabled val="1"/>
        </dgm:presLayoutVars>
      </dgm:prSet>
      <dgm:spPr/>
    </dgm:pt>
    <dgm:pt modelId="{3BC24EE8-3354-1B45-88FD-0019408979BA}" type="pres">
      <dgm:prSet presAssocID="{CB70F297-E7C2-44F4-BEBB-7ED1D900DA2D}" presName="spacer" presStyleCnt="0"/>
      <dgm:spPr/>
    </dgm:pt>
    <dgm:pt modelId="{BEEA6E20-E383-FA46-828E-6CFD5C67FE5D}" type="pres">
      <dgm:prSet presAssocID="{CAD7FC52-F81F-A949-8890-8CA850C16EE6}" presName="parentText" presStyleLbl="node1" presStyleIdx="1" presStyleCnt="5" custLinFactY="-103714" custLinFactNeighborX="1033" custLinFactNeighborY="-200000">
        <dgm:presLayoutVars>
          <dgm:chMax val="0"/>
          <dgm:bulletEnabled val="1"/>
        </dgm:presLayoutVars>
      </dgm:prSet>
      <dgm:spPr/>
    </dgm:pt>
    <dgm:pt modelId="{D58C245A-103F-424B-8D19-44A2D277E647}" type="pres">
      <dgm:prSet presAssocID="{1A19A0AD-9ACE-404B-805B-556BB0E36657}" presName="spacer" presStyleCnt="0"/>
      <dgm:spPr/>
    </dgm:pt>
    <dgm:pt modelId="{F72249E3-32F4-DA49-8BD1-94FDC600A049}" type="pres">
      <dgm:prSet presAssocID="{02C1A230-A898-41C3-9860-A42319E41AD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D482D2F-5B7E-D14F-B060-10A83A3D0D36}" type="pres">
      <dgm:prSet presAssocID="{9DC977B2-4F75-4A83-B393-FE06AD8AF3B0}" presName="spacer" presStyleCnt="0"/>
      <dgm:spPr/>
    </dgm:pt>
    <dgm:pt modelId="{E8A571E2-9EB3-8B48-B421-1C751434DB09}" type="pres">
      <dgm:prSet presAssocID="{DF9F9F5D-7DF8-4460-A576-4F150F19EB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121E840-2964-EC44-9838-8C5D2B5F91F8}" type="pres">
      <dgm:prSet presAssocID="{6A6CD061-6D3C-4368-B838-E67CC256B20F}" presName="spacer" presStyleCnt="0"/>
      <dgm:spPr/>
    </dgm:pt>
    <dgm:pt modelId="{33C9D296-FBE9-4B4F-B1B9-6B4D226FAFBB}" type="pres">
      <dgm:prSet presAssocID="{FA07C293-DC4C-4C07-A886-C1AE4629145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8448F25-6D2B-486F-ADC0-7FC2E27FDEEE}" srcId="{AB80CC57-FEB4-47F2-A14C-63C20EE27636}" destId="{FA07C293-DC4C-4C07-A886-C1AE4629145B}" srcOrd="4" destOrd="0" parTransId="{9DEE38D3-6FA0-4671-BA70-AEDD2FEA8F67}" sibTransId="{8F1AAF2F-A7AC-4328-AC03-8453F9DEB0E6}"/>
    <dgm:cxn modelId="{5007A241-DE80-5740-A230-75D7B12413C9}" srcId="{AB80CC57-FEB4-47F2-A14C-63C20EE27636}" destId="{CAD7FC52-F81F-A949-8890-8CA850C16EE6}" srcOrd="1" destOrd="0" parTransId="{84885167-CEDD-1244-930B-18BE91C47CDA}" sibTransId="{1A19A0AD-9ACE-404B-805B-556BB0E36657}"/>
    <dgm:cxn modelId="{713C6A61-3C1F-4980-B523-D434B7661784}" srcId="{AB80CC57-FEB4-47F2-A14C-63C20EE27636}" destId="{02C1A230-A898-41C3-9860-A42319E41ADB}" srcOrd="2" destOrd="0" parTransId="{BEB6CA47-537A-4D17-A113-050F7CBCD315}" sibTransId="{9DC977B2-4F75-4A83-B393-FE06AD8AF3B0}"/>
    <dgm:cxn modelId="{C33BA594-A4E9-9246-8504-7ABBA90E5627}" type="presOf" srcId="{DF9F9F5D-7DF8-4460-A576-4F150F19EB3C}" destId="{E8A571E2-9EB3-8B48-B421-1C751434DB09}" srcOrd="0" destOrd="0" presId="urn:microsoft.com/office/officeart/2005/8/layout/vList2"/>
    <dgm:cxn modelId="{5345E098-0342-C54D-8A6B-3ADFB3983DC4}" type="presOf" srcId="{02C1A230-A898-41C3-9860-A42319E41ADB}" destId="{F72249E3-32F4-DA49-8BD1-94FDC600A049}" srcOrd="0" destOrd="0" presId="urn:microsoft.com/office/officeart/2005/8/layout/vList2"/>
    <dgm:cxn modelId="{26E645AE-C5B4-49E4-ABA3-EE4D750C3350}" srcId="{AB80CC57-FEB4-47F2-A14C-63C20EE27636}" destId="{DF9F9F5D-7DF8-4460-A576-4F150F19EB3C}" srcOrd="3" destOrd="0" parTransId="{71FB640A-970A-4C83-8BC6-EDA713643EA0}" sibTransId="{6A6CD061-6D3C-4368-B838-E67CC256B20F}"/>
    <dgm:cxn modelId="{A2C191B2-CEC3-7A48-934E-44E388F7D3B9}" type="presOf" srcId="{FA07C293-DC4C-4C07-A886-C1AE4629145B}" destId="{33C9D296-FBE9-4B4F-B1B9-6B4D226FAFBB}" srcOrd="0" destOrd="0" presId="urn:microsoft.com/office/officeart/2005/8/layout/vList2"/>
    <dgm:cxn modelId="{FF6BF3B7-A094-3E4F-9CC3-ED1F5C8A7A16}" type="presOf" srcId="{CAD7FC52-F81F-A949-8890-8CA850C16EE6}" destId="{BEEA6E20-E383-FA46-828E-6CFD5C67FE5D}" srcOrd="0" destOrd="0" presId="urn:microsoft.com/office/officeart/2005/8/layout/vList2"/>
    <dgm:cxn modelId="{A09533CB-9DF4-C349-8006-3A7A5D982941}" type="presOf" srcId="{82DF804B-70A8-4A20-AF3B-3A2C30E32E46}" destId="{A77BCEF4-66AB-A547-BBF4-0A15F823248D}" srcOrd="0" destOrd="0" presId="urn:microsoft.com/office/officeart/2005/8/layout/vList2"/>
    <dgm:cxn modelId="{0AE758FB-D3FE-49F1-9495-2422D93052DE}" srcId="{AB80CC57-FEB4-47F2-A14C-63C20EE27636}" destId="{82DF804B-70A8-4A20-AF3B-3A2C30E32E46}" srcOrd="0" destOrd="0" parTransId="{DC80EC58-C65C-45D6-9CC2-018A3248A4B0}" sibTransId="{CB70F297-E7C2-44F4-BEBB-7ED1D900DA2D}"/>
    <dgm:cxn modelId="{6F9C89FC-A3B8-2B4E-9CFE-C3C12D169F7E}" type="presOf" srcId="{AB80CC57-FEB4-47F2-A14C-63C20EE27636}" destId="{0E419263-E5C3-FF40-A753-C4E800889BC9}" srcOrd="0" destOrd="0" presId="urn:microsoft.com/office/officeart/2005/8/layout/vList2"/>
    <dgm:cxn modelId="{E7FA7B24-0925-1447-9C74-C19BA574DB79}" type="presParOf" srcId="{0E419263-E5C3-FF40-A753-C4E800889BC9}" destId="{A77BCEF4-66AB-A547-BBF4-0A15F823248D}" srcOrd="0" destOrd="0" presId="urn:microsoft.com/office/officeart/2005/8/layout/vList2"/>
    <dgm:cxn modelId="{40C3230C-7356-2B41-A2FC-C4681B3F0F67}" type="presParOf" srcId="{0E419263-E5C3-FF40-A753-C4E800889BC9}" destId="{3BC24EE8-3354-1B45-88FD-0019408979BA}" srcOrd="1" destOrd="0" presId="urn:microsoft.com/office/officeart/2005/8/layout/vList2"/>
    <dgm:cxn modelId="{DEBF9126-E55C-E948-A758-FD372DB505DA}" type="presParOf" srcId="{0E419263-E5C3-FF40-A753-C4E800889BC9}" destId="{BEEA6E20-E383-FA46-828E-6CFD5C67FE5D}" srcOrd="2" destOrd="0" presId="urn:microsoft.com/office/officeart/2005/8/layout/vList2"/>
    <dgm:cxn modelId="{733AD9D7-BF3D-1747-BF38-D26A5E69F368}" type="presParOf" srcId="{0E419263-E5C3-FF40-A753-C4E800889BC9}" destId="{D58C245A-103F-424B-8D19-44A2D277E647}" srcOrd="3" destOrd="0" presId="urn:microsoft.com/office/officeart/2005/8/layout/vList2"/>
    <dgm:cxn modelId="{74F71934-E3FE-C144-90F2-54F6A07687FF}" type="presParOf" srcId="{0E419263-E5C3-FF40-A753-C4E800889BC9}" destId="{F72249E3-32F4-DA49-8BD1-94FDC600A049}" srcOrd="4" destOrd="0" presId="urn:microsoft.com/office/officeart/2005/8/layout/vList2"/>
    <dgm:cxn modelId="{D8B35200-F372-744E-B24A-95A59FFAD335}" type="presParOf" srcId="{0E419263-E5C3-FF40-A753-C4E800889BC9}" destId="{AD482D2F-5B7E-D14F-B060-10A83A3D0D36}" srcOrd="5" destOrd="0" presId="urn:microsoft.com/office/officeart/2005/8/layout/vList2"/>
    <dgm:cxn modelId="{B3567C15-DE8C-D247-A42A-FE22A2E3B777}" type="presParOf" srcId="{0E419263-E5C3-FF40-A753-C4E800889BC9}" destId="{E8A571E2-9EB3-8B48-B421-1C751434DB09}" srcOrd="6" destOrd="0" presId="urn:microsoft.com/office/officeart/2005/8/layout/vList2"/>
    <dgm:cxn modelId="{FEE1AC4A-0104-6C46-92AC-554AC1A24432}" type="presParOf" srcId="{0E419263-E5C3-FF40-A753-C4E800889BC9}" destId="{1121E840-2964-EC44-9838-8C5D2B5F91F8}" srcOrd="7" destOrd="0" presId="urn:microsoft.com/office/officeart/2005/8/layout/vList2"/>
    <dgm:cxn modelId="{8D8C4ECA-42C3-174D-A856-88E901E98CC3}" type="presParOf" srcId="{0E419263-E5C3-FF40-A753-C4E800889BC9}" destId="{33C9D296-FBE9-4B4F-B1B9-6B4D226FAFB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561063-924C-49BF-9AD8-F40ED329368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5416544-2F6B-4B05-88E2-C52CB1D5A7F0}">
      <dgm:prSet/>
      <dgm:spPr/>
      <dgm:t>
        <a:bodyPr/>
        <a:lstStyle/>
        <a:p>
          <a:r>
            <a:rPr lang="en-US"/>
            <a:t>Whole Genome Sequencing (WGS)</a:t>
          </a:r>
        </a:p>
      </dgm:t>
    </dgm:pt>
    <dgm:pt modelId="{C7340C4C-DB28-4ECD-ABF9-5C8C80E61C6F}" type="parTrans" cxnId="{AE1859FC-F022-4017-9646-384F8D7C3AE8}">
      <dgm:prSet/>
      <dgm:spPr/>
      <dgm:t>
        <a:bodyPr/>
        <a:lstStyle/>
        <a:p>
          <a:endParaRPr lang="en-US"/>
        </a:p>
      </dgm:t>
    </dgm:pt>
    <dgm:pt modelId="{BA0A8772-7237-4019-9B2C-731E042A54B9}" type="sibTrans" cxnId="{AE1859FC-F022-4017-9646-384F8D7C3AE8}">
      <dgm:prSet/>
      <dgm:spPr/>
      <dgm:t>
        <a:bodyPr/>
        <a:lstStyle/>
        <a:p>
          <a:endParaRPr lang="en-US"/>
        </a:p>
      </dgm:t>
    </dgm:pt>
    <dgm:pt modelId="{120A0CC8-452D-4AC8-8F7D-5E29F36E288F}">
      <dgm:prSet/>
      <dgm:spPr/>
      <dgm:t>
        <a:bodyPr/>
        <a:lstStyle/>
        <a:p>
          <a:r>
            <a:rPr lang="en-US"/>
            <a:t>Whole Exome Sequencing (WES)</a:t>
          </a:r>
        </a:p>
      </dgm:t>
    </dgm:pt>
    <dgm:pt modelId="{8014143C-28B0-4448-AC99-DE462F10774E}" type="parTrans" cxnId="{53DA26A8-4D8E-41A7-BC52-3A553F1CE1E9}">
      <dgm:prSet/>
      <dgm:spPr/>
      <dgm:t>
        <a:bodyPr/>
        <a:lstStyle/>
        <a:p>
          <a:endParaRPr lang="en-US"/>
        </a:p>
      </dgm:t>
    </dgm:pt>
    <dgm:pt modelId="{56D5A198-C595-462E-B18B-DA7367833CC1}" type="sibTrans" cxnId="{53DA26A8-4D8E-41A7-BC52-3A553F1CE1E9}">
      <dgm:prSet/>
      <dgm:spPr/>
      <dgm:t>
        <a:bodyPr/>
        <a:lstStyle/>
        <a:p>
          <a:endParaRPr lang="en-US"/>
        </a:p>
      </dgm:t>
    </dgm:pt>
    <dgm:pt modelId="{5E177087-860A-49ED-ABD0-6E20C80F5DC6}">
      <dgm:prSet/>
      <dgm:spPr/>
      <dgm:t>
        <a:bodyPr/>
        <a:lstStyle/>
        <a:p>
          <a:r>
            <a:rPr lang="en-US"/>
            <a:t>Whole Transcriptome Sequencing (RNAseq)</a:t>
          </a:r>
        </a:p>
      </dgm:t>
    </dgm:pt>
    <dgm:pt modelId="{2213B0B7-20C2-4AA4-BE20-FD2B81C898BB}" type="parTrans" cxnId="{1335EA78-F9A1-4626-9294-AE5A907D7955}">
      <dgm:prSet/>
      <dgm:spPr/>
      <dgm:t>
        <a:bodyPr/>
        <a:lstStyle/>
        <a:p>
          <a:endParaRPr lang="en-US"/>
        </a:p>
      </dgm:t>
    </dgm:pt>
    <dgm:pt modelId="{95C40ED6-6146-494A-BB1D-0ECADC41BD4F}" type="sibTrans" cxnId="{1335EA78-F9A1-4626-9294-AE5A907D7955}">
      <dgm:prSet/>
      <dgm:spPr/>
      <dgm:t>
        <a:bodyPr/>
        <a:lstStyle/>
        <a:p>
          <a:endParaRPr lang="en-US"/>
        </a:p>
      </dgm:t>
    </dgm:pt>
    <dgm:pt modelId="{0A872E8B-7077-4E07-9756-6135214C1F0D}">
      <dgm:prSet/>
      <dgm:spPr/>
      <dgm:t>
        <a:bodyPr/>
        <a:lstStyle/>
        <a:p>
          <a:r>
            <a:rPr lang="en-US"/>
            <a:t>Gene Panel Target Sequencing</a:t>
          </a:r>
        </a:p>
      </dgm:t>
    </dgm:pt>
    <dgm:pt modelId="{59B8ECD7-11FB-4ACE-A86F-133C0AEF9B3B}" type="parTrans" cxnId="{6A51CA38-CAA9-4208-98F4-BFF7B52506CF}">
      <dgm:prSet/>
      <dgm:spPr/>
      <dgm:t>
        <a:bodyPr/>
        <a:lstStyle/>
        <a:p>
          <a:endParaRPr lang="en-US"/>
        </a:p>
      </dgm:t>
    </dgm:pt>
    <dgm:pt modelId="{8F2ABF2B-D174-4E15-B8BD-296AE0E62BB6}" type="sibTrans" cxnId="{6A51CA38-CAA9-4208-98F4-BFF7B52506CF}">
      <dgm:prSet/>
      <dgm:spPr/>
      <dgm:t>
        <a:bodyPr/>
        <a:lstStyle/>
        <a:p>
          <a:endParaRPr lang="en-US"/>
        </a:p>
      </dgm:t>
    </dgm:pt>
    <dgm:pt modelId="{5F0E2BF9-B013-4163-948E-040BA913225F}">
      <dgm:prSet/>
      <dgm:spPr/>
      <dgm:t>
        <a:bodyPr/>
        <a:lstStyle/>
        <a:p>
          <a:r>
            <a:rPr lang="en-US"/>
            <a:t>Small RNA (microRNA) Sequencing</a:t>
          </a:r>
        </a:p>
      </dgm:t>
    </dgm:pt>
    <dgm:pt modelId="{E8E3ED25-D400-4949-9418-6993A4BCFFC2}" type="parTrans" cxnId="{883B9827-CC7A-4B04-9259-AEDC978DB4F5}">
      <dgm:prSet/>
      <dgm:spPr/>
      <dgm:t>
        <a:bodyPr/>
        <a:lstStyle/>
        <a:p>
          <a:endParaRPr lang="en-US"/>
        </a:p>
      </dgm:t>
    </dgm:pt>
    <dgm:pt modelId="{734F3C67-8D0B-468C-BDF6-68235E36893B}" type="sibTrans" cxnId="{883B9827-CC7A-4B04-9259-AEDC978DB4F5}">
      <dgm:prSet/>
      <dgm:spPr/>
      <dgm:t>
        <a:bodyPr/>
        <a:lstStyle/>
        <a:p>
          <a:endParaRPr lang="en-US"/>
        </a:p>
      </dgm:t>
    </dgm:pt>
    <dgm:pt modelId="{C117BD1A-D437-451B-B054-9A604D64A734}">
      <dgm:prSet/>
      <dgm:spPr/>
      <dgm:t>
        <a:bodyPr/>
        <a:lstStyle/>
        <a:p>
          <a:r>
            <a:rPr lang="en-US"/>
            <a:t>Metagenomic Sequencing (16S or shotgun, DNA or RNA)</a:t>
          </a:r>
        </a:p>
      </dgm:t>
    </dgm:pt>
    <dgm:pt modelId="{9D7ACF24-42F4-485E-82E7-63B0BD985441}" type="parTrans" cxnId="{2AD437AD-B775-4ABF-A57B-EF3981385775}">
      <dgm:prSet/>
      <dgm:spPr/>
      <dgm:t>
        <a:bodyPr/>
        <a:lstStyle/>
        <a:p>
          <a:endParaRPr lang="en-US"/>
        </a:p>
      </dgm:t>
    </dgm:pt>
    <dgm:pt modelId="{5A795926-92AA-4003-8A98-240DA0EE977C}" type="sibTrans" cxnId="{2AD437AD-B775-4ABF-A57B-EF3981385775}">
      <dgm:prSet/>
      <dgm:spPr/>
      <dgm:t>
        <a:bodyPr/>
        <a:lstStyle/>
        <a:p>
          <a:endParaRPr lang="en-US"/>
        </a:p>
      </dgm:t>
    </dgm:pt>
    <dgm:pt modelId="{E4B8A278-5B2A-444B-BC38-B7C2CE314B79}">
      <dgm:prSet/>
      <dgm:spPr/>
      <dgm:t>
        <a:bodyPr/>
        <a:lstStyle/>
        <a:p>
          <a:r>
            <a:rPr lang="en-US"/>
            <a:t>Single-Cell RNA Sequencing (scRNAseq)</a:t>
          </a:r>
        </a:p>
      </dgm:t>
    </dgm:pt>
    <dgm:pt modelId="{B0A92709-60CC-48B3-A65E-0BB6E061D40D}" type="parTrans" cxnId="{F74733AA-90A1-4BF8-A089-0B337D9F5E52}">
      <dgm:prSet/>
      <dgm:spPr/>
      <dgm:t>
        <a:bodyPr/>
        <a:lstStyle/>
        <a:p>
          <a:endParaRPr lang="en-US"/>
        </a:p>
      </dgm:t>
    </dgm:pt>
    <dgm:pt modelId="{3330611D-DF99-4C24-82CB-6CD5F1EEDE7B}" type="sibTrans" cxnId="{F74733AA-90A1-4BF8-A089-0B337D9F5E52}">
      <dgm:prSet/>
      <dgm:spPr/>
      <dgm:t>
        <a:bodyPr/>
        <a:lstStyle/>
        <a:p>
          <a:endParaRPr lang="en-US"/>
        </a:p>
      </dgm:t>
    </dgm:pt>
    <dgm:pt modelId="{66CFA554-E7AC-4D42-9464-785C0A6D3F7F}">
      <dgm:prSet/>
      <dgm:spPr/>
      <dgm:t>
        <a:bodyPr/>
        <a:lstStyle/>
        <a:p>
          <a:r>
            <a:rPr lang="en-US"/>
            <a:t>Single-Cell Multi-omics Sequencing (ATAC-seq &amp; scRNAseq)</a:t>
          </a:r>
        </a:p>
      </dgm:t>
    </dgm:pt>
    <dgm:pt modelId="{EDE61694-58D0-4863-8920-B1593E22ACE6}" type="parTrans" cxnId="{249FA5E0-CA8E-4820-A126-FD7E5C710A26}">
      <dgm:prSet/>
      <dgm:spPr/>
      <dgm:t>
        <a:bodyPr/>
        <a:lstStyle/>
        <a:p>
          <a:endParaRPr lang="en-US"/>
        </a:p>
      </dgm:t>
    </dgm:pt>
    <dgm:pt modelId="{4D25F82A-0340-4CC8-B33B-62428F0A9935}" type="sibTrans" cxnId="{249FA5E0-CA8E-4820-A126-FD7E5C710A26}">
      <dgm:prSet/>
      <dgm:spPr/>
      <dgm:t>
        <a:bodyPr/>
        <a:lstStyle/>
        <a:p>
          <a:endParaRPr lang="en-US"/>
        </a:p>
      </dgm:t>
    </dgm:pt>
    <dgm:pt modelId="{84BC9B84-B744-0B4B-AF09-F5AC27E53F0E}" type="pres">
      <dgm:prSet presAssocID="{7D561063-924C-49BF-9AD8-F40ED3293683}" presName="linear" presStyleCnt="0">
        <dgm:presLayoutVars>
          <dgm:animLvl val="lvl"/>
          <dgm:resizeHandles val="exact"/>
        </dgm:presLayoutVars>
      </dgm:prSet>
      <dgm:spPr/>
    </dgm:pt>
    <dgm:pt modelId="{A872F0B2-8E41-3A4E-93C8-D8480B640C88}" type="pres">
      <dgm:prSet presAssocID="{75416544-2F6B-4B05-88E2-C52CB1D5A7F0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EDDC25B-5352-364C-B694-3610B5284A6D}" type="pres">
      <dgm:prSet presAssocID="{BA0A8772-7237-4019-9B2C-731E042A54B9}" presName="spacer" presStyleCnt="0"/>
      <dgm:spPr/>
    </dgm:pt>
    <dgm:pt modelId="{64ED000E-279A-014D-8CB8-446763FAE175}" type="pres">
      <dgm:prSet presAssocID="{120A0CC8-452D-4AC8-8F7D-5E29F36E288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81B8FC1E-50AA-E041-8986-32AAB9650163}" type="pres">
      <dgm:prSet presAssocID="{56D5A198-C595-462E-B18B-DA7367833CC1}" presName="spacer" presStyleCnt="0"/>
      <dgm:spPr/>
    </dgm:pt>
    <dgm:pt modelId="{C899232E-A787-344D-84BD-ED6BCD6D47C3}" type="pres">
      <dgm:prSet presAssocID="{5E177087-860A-49ED-ABD0-6E20C80F5DC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614B5CA-439E-2B44-965C-A9D617CA51A9}" type="pres">
      <dgm:prSet presAssocID="{95C40ED6-6146-494A-BB1D-0ECADC41BD4F}" presName="spacer" presStyleCnt="0"/>
      <dgm:spPr/>
    </dgm:pt>
    <dgm:pt modelId="{3461A5E9-0CB7-EB40-BD24-06F17267956E}" type="pres">
      <dgm:prSet presAssocID="{0A872E8B-7077-4E07-9756-6135214C1F0D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E2D9AC6-96D3-3C4C-B8CE-05FC882A8408}" type="pres">
      <dgm:prSet presAssocID="{8F2ABF2B-D174-4E15-B8BD-296AE0E62BB6}" presName="spacer" presStyleCnt="0"/>
      <dgm:spPr/>
    </dgm:pt>
    <dgm:pt modelId="{2397DE5E-0E1E-B444-B425-63E0F02FAD27}" type="pres">
      <dgm:prSet presAssocID="{5F0E2BF9-B013-4163-948E-040BA913225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B1844F8-B219-C544-8FCD-D782A858B5FC}" type="pres">
      <dgm:prSet presAssocID="{734F3C67-8D0B-468C-BDF6-68235E36893B}" presName="spacer" presStyleCnt="0"/>
      <dgm:spPr/>
    </dgm:pt>
    <dgm:pt modelId="{03AB853C-A82A-7848-AF91-239198063D85}" type="pres">
      <dgm:prSet presAssocID="{C117BD1A-D437-451B-B054-9A604D64A73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B4111D8-A50E-934A-AE00-BBC2F3DDA433}" type="pres">
      <dgm:prSet presAssocID="{5A795926-92AA-4003-8A98-240DA0EE977C}" presName="spacer" presStyleCnt="0"/>
      <dgm:spPr/>
    </dgm:pt>
    <dgm:pt modelId="{9BADBDB0-0BAA-BF44-8B18-8255B6E8A6D3}" type="pres">
      <dgm:prSet presAssocID="{E4B8A278-5B2A-444B-BC38-B7C2CE314B7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02CC28D-BAB9-9E4F-8A42-6D5E1D9A87DA}" type="pres">
      <dgm:prSet presAssocID="{3330611D-DF99-4C24-82CB-6CD5F1EEDE7B}" presName="spacer" presStyleCnt="0"/>
      <dgm:spPr/>
    </dgm:pt>
    <dgm:pt modelId="{93FDBABC-3342-A044-A44A-E29040FA31B4}" type="pres">
      <dgm:prSet presAssocID="{66CFA554-E7AC-4D42-9464-785C0A6D3F7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141540D-22D4-1E4E-8BF8-40A674F46F8E}" type="presOf" srcId="{66CFA554-E7AC-4D42-9464-785C0A6D3F7F}" destId="{93FDBABC-3342-A044-A44A-E29040FA31B4}" srcOrd="0" destOrd="0" presId="urn:microsoft.com/office/officeart/2005/8/layout/vList2"/>
    <dgm:cxn modelId="{883B9827-CC7A-4B04-9259-AEDC978DB4F5}" srcId="{7D561063-924C-49BF-9AD8-F40ED3293683}" destId="{5F0E2BF9-B013-4163-948E-040BA913225F}" srcOrd="4" destOrd="0" parTransId="{E8E3ED25-D400-4949-9418-6993A4BCFFC2}" sibTransId="{734F3C67-8D0B-468C-BDF6-68235E36893B}"/>
    <dgm:cxn modelId="{6A51CA38-CAA9-4208-98F4-BFF7B52506CF}" srcId="{7D561063-924C-49BF-9AD8-F40ED3293683}" destId="{0A872E8B-7077-4E07-9756-6135214C1F0D}" srcOrd="3" destOrd="0" parTransId="{59B8ECD7-11FB-4ACE-A86F-133C0AEF9B3B}" sibTransId="{8F2ABF2B-D174-4E15-B8BD-296AE0E62BB6}"/>
    <dgm:cxn modelId="{6F24976E-0DFA-5A4C-A230-03E86A870260}" type="presOf" srcId="{75416544-2F6B-4B05-88E2-C52CB1D5A7F0}" destId="{A872F0B2-8E41-3A4E-93C8-D8480B640C88}" srcOrd="0" destOrd="0" presId="urn:microsoft.com/office/officeart/2005/8/layout/vList2"/>
    <dgm:cxn modelId="{1335EA78-F9A1-4626-9294-AE5A907D7955}" srcId="{7D561063-924C-49BF-9AD8-F40ED3293683}" destId="{5E177087-860A-49ED-ABD0-6E20C80F5DC6}" srcOrd="2" destOrd="0" parTransId="{2213B0B7-20C2-4AA4-BE20-FD2B81C898BB}" sibTransId="{95C40ED6-6146-494A-BB1D-0ECADC41BD4F}"/>
    <dgm:cxn modelId="{13E9CA98-3D17-9040-8ACD-CB6D301EE21A}" type="presOf" srcId="{C117BD1A-D437-451B-B054-9A604D64A734}" destId="{03AB853C-A82A-7848-AF91-239198063D85}" srcOrd="0" destOrd="0" presId="urn:microsoft.com/office/officeart/2005/8/layout/vList2"/>
    <dgm:cxn modelId="{170E989B-B6D9-2740-BE9C-8F1B20EA20E1}" type="presOf" srcId="{5F0E2BF9-B013-4163-948E-040BA913225F}" destId="{2397DE5E-0E1E-B444-B425-63E0F02FAD27}" srcOrd="0" destOrd="0" presId="urn:microsoft.com/office/officeart/2005/8/layout/vList2"/>
    <dgm:cxn modelId="{36FB4E9D-F403-6449-A806-1A2281402DA7}" type="presOf" srcId="{5E177087-860A-49ED-ABD0-6E20C80F5DC6}" destId="{C899232E-A787-344D-84BD-ED6BCD6D47C3}" srcOrd="0" destOrd="0" presId="urn:microsoft.com/office/officeart/2005/8/layout/vList2"/>
    <dgm:cxn modelId="{50F9E59D-56D8-D846-AC2F-BA95BD5316AC}" type="presOf" srcId="{0A872E8B-7077-4E07-9756-6135214C1F0D}" destId="{3461A5E9-0CB7-EB40-BD24-06F17267956E}" srcOrd="0" destOrd="0" presId="urn:microsoft.com/office/officeart/2005/8/layout/vList2"/>
    <dgm:cxn modelId="{53DA26A8-4D8E-41A7-BC52-3A553F1CE1E9}" srcId="{7D561063-924C-49BF-9AD8-F40ED3293683}" destId="{120A0CC8-452D-4AC8-8F7D-5E29F36E288F}" srcOrd="1" destOrd="0" parTransId="{8014143C-28B0-4448-AC99-DE462F10774E}" sibTransId="{56D5A198-C595-462E-B18B-DA7367833CC1}"/>
    <dgm:cxn modelId="{F74733AA-90A1-4BF8-A089-0B337D9F5E52}" srcId="{7D561063-924C-49BF-9AD8-F40ED3293683}" destId="{E4B8A278-5B2A-444B-BC38-B7C2CE314B79}" srcOrd="6" destOrd="0" parTransId="{B0A92709-60CC-48B3-A65E-0BB6E061D40D}" sibTransId="{3330611D-DF99-4C24-82CB-6CD5F1EEDE7B}"/>
    <dgm:cxn modelId="{2AD437AD-B775-4ABF-A57B-EF3981385775}" srcId="{7D561063-924C-49BF-9AD8-F40ED3293683}" destId="{C117BD1A-D437-451B-B054-9A604D64A734}" srcOrd="5" destOrd="0" parTransId="{9D7ACF24-42F4-485E-82E7-63B0BD985441}" sibTransId="{5A795926-92AA-4003-8A98-240DA0EE977C}"/>
    <dgm:cxn modelId="{F3F932B8-E346-1940-9A32-B19B8E662F41}" type="presOf" srcId="{E4B8A278-5B2A-444B-BC38-B7C2CE314B79}" destId="{9BADBDB0-0BAA-BF44-8B18-8255B6E8A6D3}" srcOrd="0" destOrd="0" presId="urn:microsoft.com/office/officeart/2005/8/layout/vList2"/>
    <dgm:cxn modelId="{249FA5E0-CA8E-4820-A126-FD7E5C710A26}" srcId="{7D561063-924C-49BF-9AD8-F40ED3293683}" destId="{66CFA554-E7AC-4D42-9464-785C0A6D3F7F}" srcOrd="7" destOrd="0" parTransId="{EDE61694-58D0-4863-8920-B1593E22ACE6}" sibTransId="{4D25F82A-0340-4CC8-B33B-62428F0A9935}"/>
    <dgm:cxn modelId="{D12C54F3-672B-8A41-9A4F-9367CC2E7466}" type="presOf" srcId="{7D561063-924C-49BF-9AD8-F40ED3293683}" destId="{84BC9B84-B744-0B4B-AF09-F5AC27E53F0E}" srcOrd="0" destOrd="0" presId="urn:microsoft.com/office/officeart/2005/8/layout/vList2"/>
    <dgm:cxn modelId="{E66B12F9-F355-304A-987A-4ECE36C99F51}" type="presOf" srcId="{120A0CC8-452D-4AC8-8F7D-5E29F36E288F}" destId="{64ED000E-279A-014D-8CB8-446763FAE175}" srcOrd="0" destOrd="0" presId="urn:microsoft.com/office/officeart/2005/8/layout/vList2"/>
    <dgm:cxn modelId="{AE1859FC-F022-4017-9646-384F8D7C3AE8}" srcId="{7D561063-924C-49BF-9AD8-F40ED3293683}" destId="{75416544-2F6B-4B05-88E2-C52CB1D5A7F0}" srcOrd="0" destOrd="0" parTransId="{C7340C4C-DB28-4ECD-ABF9-5C8C80E61C6F}" sibTransId="{BA0A8772-7237-4019-9B2C-731E042A54B9}"/>
    <dgm:cxn modelId="{49CD84D3-0818-F040-AC76-F712D5E6A780}" type="presParOf" srcId="{84BC9B84-B744-0B4B-AF09-F5AC27E53F0E}" destId="{A872F0B2-8E41-3A4E-93C8-D8480B640C88}" srcOrd="0" destOrd="0" presId="urn:microsoft.com/office/officeart/2005/8/layout/vList2"/>
    <dgm:cxn modelId="{CE841C1C-4A06-044D-81A0-5834F4A5C24B}" type="presParOf" srcId="{84BC9B84-B744-0B4B-AF09-F5AC27E53F0E}" destId="{DEDDC25B-5352-364C-B694-3610B5284A6D}" srcOrd="1" destOrd="0" presId="urn:microsoft.com/office/officeart/2005/8/layout/vList2"/>
    <dgm:cxn modelId="{EB6F539D-4DDF-194C-B88A-389B19F04786}" type="presParOf" srcId="{84BC9B84-B744-0B4B-AF09-F5AC27E53F0E}" destId="{64ED000E-279A-014D-8CB8-446763FAE175}" srcOrd="2" destOrd="0" presId="urn:microsoft.com/office/officeart/2005/8/layout/vList2"/>
    <dgm:cxn modelId="{3F856DB9-72C9-0346-8773-2AE90AD44CDE}" type="presParOf" srcId="{84BC9B84-B744-0B4B-AF09-F5AC27E53F0E}" destId="{81B8FC1E-50AA-E041-8986-32AAB9650163}" srcOrd="3" destOrd="0" presId="urn:microsoft.com/office/officeart/2005/8/layout/vList2"/>
    <dgm:cxn modelId="{21617EB2-4AFA-4242-90F1-B1E6841218E5}" type="presParOf" srcId="{84BC9B84-B744-0B4B-AF09-F5AC27E53F0E}" destId="{C899232E-A787-344D-84BD-ED6BCD6D47C3}" srcOrd="4" destOrd="0" presId="urn:microsoft.com/office/officeart/2005/8/layout/vList2"/>
    <dgm:cxn modelId="{E87350D7-0135-F944-8F73-7FCC17390327}" type="presParOf" srcId="{84BC9B84-B744-0B4B-AF09-F5AC27E53F0E}" destId="{A614B5CA-439E-2B44-965C-A9D617CA51A9}" srcOrd="5" destOrd="0" presId="urn:microsoft.com/office/officeart/2005/8/layout/vList2"/>
    <dgm:cxn modelId="{D5C3EBD5-6563-AB4E-822B-D0A634A8C06D}" type="presParOf" srcId="{84BC9B84-B744-0B4B-AF09-F5AC27E53F0E}" destId="{3461A5E9-0CB7-EB40-BD24-06F17267956E}" srcOrd="6" destOrd="0" presId="urn:microsoft.com/office/officeart/2005/8/layout/vList2"/>
    <dgm:cxn modelId="{8482D3FC-229B-1348-8764-ED7E3FAC695A}" type="presParOf" srcId="{84BC9B84-B744-0B4B-AF09-F5AC27E53F0E}" destId="{4E2D9AC6-96D3-3C4C-B8CE-05FC882A8408}" srcOrd="7" destOrd="0" presId="urn:microsoft.com/office/officeart/2005/8/layout/vList2"/>
    <dgm:cxn modelId="{7DF88465-2534-B24B-AECE-5E7D910D98D6}" type="presParOf" srcId="{84BC9B84-B744-0B4B-AF09-F5AC27E53F0E}" destId="{2397DE5E-0E1E-B444-B425-63E0F02FAD27}" srcOrd="8" destOrd="0" presId="urn:microsoft.com/office/officeart/2005/8/layout/vList2"/>
    <dgm:cxn modelId="{25E480AB-4CAB-2946-963C-12DA423B76AE}" type="presParOf" srcId="{84BC9B84-B744-0B4B-AF09-F5AC27E53F0E}" destId="{EB1844F8-B219-C544-8FCD-D782A858B5FC}" srcOrd="9" destOrd="0" presId="urn:microsoft.com/office/officeart/2005/8/layout/vList2"/>
    <dgm:cxn modelId="{FDFC388D-F184-C84E-94A5-93FDFFA8BA6B}" type="presParOf" srcId="{84BC9B84-B744-0B4B-AF09-F5AC27E53F0E}" destId="{03AB853C-A82A-7848-AF91-239198063D85}" srcOrd="10" destOrd="0" presId="urn:microsoft.com/office/officeart/2005/8/layout/vList2"/>
    <dgm:cxn modelId="{AB72C52B-C6AD-9E48-8B92-B18CCA332432}" type="presParOf" srcId="{84BC9B84-B744-0B4B-AF09-F5AC27E53F0E}" destId="{0B4111D8-A50E-934A-AE00-BBC2F3DDA433}" srcOrd="11" destOrd="0" presId="urn:microsoft.com/office/officeart/2005/8/layout/vList2"/>
    <dgm:cxn modelId="{3D8E2C83-E8FF-D541-8984-74DA2E239038}" type="presParOf" srcId="{84BC9B84-B744-0B4B-AF09-F5AC27E53F0E}" destId="{9BADBDB0-0BAA-BF44-8B18-8255B6E8A6D3}" srcOrd="12" destOrd="0" presId="urn:microsoft.com/office/officeart/2005/8/layout/vList2"/>
    <dgm:cxn modelId="{C044C763-38C0-1B41-80A1-7F9902B895C9}" type="presParOf" srcId="{84BC9B84-B744-0B4B-AF09-F5AC27E53F0E}" destId="{302CC28D-BAB9-9E4F-8A42-6D5E1D9A87DA}" srcOrd="13" destOrd="0" presId="urn:microsoft.com/office/officeart/2005/8/layout/vList2"/>
    <dgm:cxn modelId="{9F1474ED-A3B5-7F45-A96F-CD925F3698C2}" type="presParOf" srcId="{84BC9B84-B744-0B4B-AF09-F5AC27E53F0E}" destId="{93FDBABC-3342-A044-A44A-E29040FA31B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A9CD0A-6272-475E-8CB6-482B6B9ACB6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3DA080E-54A3-494D-AB76-5775B10C72E1}">
      <dgm:prSet/>
      <dgm:spPr/>
      <dgm:t>
        <a:bodyPr/>
        <a:lstStyle/>
        <a:p>
          <a:r>
            <a:rPr lang="en-US" dirty="0"/>
            <a:t>Waster water surveillance: &gt; 10 ECU dorms; 3 times/week</a:t>
          </a:r>
        </a:p>
      </dgm:t>
    </dgm:pt>
    <dgm:pt modelId="{65B89A6A-846E-4F11-BD37-FBB9AB12925E}" type="parTrans" cxnId="{4D7754E7-BF3D-4293-9DB3-69DEB64A9216}">
      <dgm:prSet/>
      <dgm:spPr/>
      <dgm:t>
        <a:bodyPr/>
        <a:lstStyle/>
        <a:p>
          <a:endParaRPr lang="en-US"/>
        </a:p>
      </dgm:t>
    </dgm:pt>
    <dgm:pt modelId="{DB2EA5A9-4339-4D47-8B8C-DAC24F08BC71}" type="sibTrans" cxnId="{4D7754E7-BF3D-4293-9DB3-69DEB64A9216}">
      <dgm:prSet/>
      <dgm:spPr/>
      <dgm:t>
        <a:bodyPr/>
        <a:lstStyle/>
        <a:p>
          <a:endParaRPr lang="en-US"/>
        </a:p>
      </dgm:t>
    </dgm:pt>
    <dgm:pt modelId="{A8DDD708-CC70-4ACE-A5F8-C336C7234EB7}">
      <dgm:prSet/>
      <dgm:spPr/>
      <dgm:t>
        <a:bodyPr/>
        <a:lstStyle/>
        <a:p>
          <a:r>
            <a:rPr lang="en-US"/>
            <a:t>Saliva surveillance testing: &gt; 500 ECU students/week</a:t>
          </a:r>
        </a:p>
      </dgm:t>
    </dgm:pt>
    <dgm:pt modelId="{E36E7088-C3D8-4C19-8436-AA13818DE36E}" type="parTrans" cxnId="{B0E775DC-8A24-4D9E-8BC9-1CD117A83D72}">
      <dgm:prSet/>
      <dgm:spPr/>
      <dgm:t>
        <a:bodyPr/>
        <a:lstStyle/>
        <a:p>
          <a:endParaRPr lang="en-US"/>
        </a:p>
      </dgm:t>
    </dgm:pt>
    <dgm:pt modelId="{713B34D5-A9FF-40A2-90B3-320FD89D9BC4}" type="sibTrans" cxnId="{B0E775DC-8A24-4D9E-8BC9-1CD117A83D72}">
      <dgm:prSet/>
      <dgm:spPr/>
      <dgm:t>
        <a:bodyPr/>
        <a:lstStyle/>
        <a:p>
          <a:endParaRPr lang="en-US"/>
        </a:p>
      </dgm:t>
    </dgm:pt>
    <dgm:pt modelId="{526C6134-C517-412D-AB6F-9156EF14D8D7}">
      <dgm:prSet/>
      <dgm:spPr/>
      <dgm:t>
        <a:bodyPr/>
        <a:lstStyle/>
        <a:p>
          <a:r>
            <a:rPr lang="en-US"/>
            <a:t>Surveillance on SARS-CoV-2 variants: ~100 genomes (mainly, clinical swab specimens)</a:t>
          </a:r>
        </a:p>
      </dgm:t>
    </dgm:pt>
    <dgm:pt modelId="{FEB782B0-5B7B-4615-8156-A47A7696254A}" type="parTrans" cxnId="{40D585D0-4A04-4BEC-A87C-44EC962A8C02}">
      <dgm:prSet/>
      <dgm:spPr/>
      <dgm:t>
        <a:bodyPr/>
        <a:lstStyle/>
        <a:p>
          <a:endParaRPr lang="en-US"/>
        </a:p>
      </dgm:t>
    </dgm:pt>
    <dgm:pt modelId="{AD539DFC-F45F-46F0-B352-63B051599DB9}" type="sibTrans" cxnId="{40D585D0-4A04-4BEC-A87C-44EC962A8C02}">
      <dgm:prSet/>
      <dgm:spPr/>
      <dgm:t>
        <a:bodyPr/>
        <a:lstStyle/>
        <a:p>
          <a:endParaRPr lang="en-US"/>
        </a:p>
      </dgm:t>
    </dgm:pt>
    <dgm:pt modelId="{CCEC7884-FEB8-044B-ACE5-950470D723E9}" type="pres">
      <dgm:prSet presAssocID="{3DA9CD0A-6272-475E-8CB6-482B6B9ACB6D}" presName="linear" presStyleCnt="0">
        <dgm:presLayoutVars>
          <dgm:animLvl val="lvl"/>
          <dgm:resizeHandles val="exact"/>
        </dgm:presLayoutVars>
      </dgm:prSet>
      <dgm:spPr/>
    </dgm:pt>
    <dgm:pt modelId="{BEE3189F-3A0B-2240-B894-1EB43D3B7FDA}" type="pres">
      <dgm:prSet presAssocID="{63DA080E-54A3-494D-AB76-5775B10C72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8613B3-6F9C-8F42-998F-721ABB5C59FD}" type="pres">
      <dgm:prSet presAssocID="{DB2EA5A9-4339-4D47-8B8C-DAC24F08BC71}" presName="spacer" presStyleCnt="0"/>
      <dgm:spPr/>
    </dgm:pt>
    <dgm:pt modelId="{77FA3A79-5691-7D4A-98D2-3F96F57ECE31}" type="pres">
      <dgm:prSet presAssocID="{A8DDD708-CC70-4ACE-A5F8-C336C7234EB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8B7B59-DBD7-AF47-A3EA-5F45A0C369A3}" type="pres">
      <dgm:prSet presAssocID="{713B34D5-A9FF-40A2-90B3-320FD89D9BC4}" presName="spacer" presStyleCnt="0"/>
      <dgm:spPr/>
    </dgm:pt>
    <dgm:pt modelId="{5AC679D1-DC05-CE42-AF5E-9B74921AE033}" type="pres">
      <dgm:prSet presAssocID="{526C6134-C517-412D-AB6F-9156EF14D8D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B1C7141-39D2-0044-A1E5-A5ED0AF620BB}" type="presOf" srcId="{3DA9CD0A-6272-475E-8CB6-482B6B9ACB6D}" destId="{CCEC7884-FEB8-044B-ACE5-950470D723E9}" srcOrd="0" destOrd="0" presId="urn:microsoft.com/office/officeart/2005/8/layout/vList2"/>
    <dgm:cxn modelId="{DE47304A-725A-7A48-9B96-8404A9812239}" type="presOf" srcId="{A8DDD708-CC70-4ACE-A5F8-C336C7234EB7}" destId="{77FA3A79-5691-7D4A-98D2-3F96F57ECE31}" srcOrd="0" destOrd="0" presId="urn:microsoft.com/office/officeart/2005/8/layout/vList2"/>
    <dgm:cxn modelId="{9C553EBE-F734-7142-A8CA-14075AB33E98}" type="presOf" srcId="{526C6134-C517-412D-AB6F-9156EF14D8D7}" destId="{5AC679D1-DC05-CE42-AF5E-9B74921AE033}" srcOrd="0" destOrd="0" presId="urn:microsoft.com/office/officeart/2005/8/layout/vList2"/>
    <dgm:cxn modelId="{40D585D0-4A04-4BEC-A87C-44EC962A8C02}" srcId="{3DA9CD0A-6272-475E-8CB6-482B6B9ACB6D}" destId="{526C6134-C517-412D-AB6F-9156EF14D8D7}" srcOrd="2" destOrd="0" parTransId="{FEB782B0-5B7B-4615-8156-A47A7696254A}" sibTransId="{AD539DFC-F45F-46F0-B352-63B051599DB9}"/>
    <dgm:cxn modelId="{B0E775DC-8A24-4D9E-8BC9-1CD117A83D72}" srcId="{3DA9CD0A-6272-475E-8CB6-482B6B9ACB6D}" destId="{A8DDD708-CC70-4ACE-A5F8-C336C7234EB7}" srcOrd="1" destOrd="0" parTransId="{E36E7088-C3D8-4C19-8436-AA13818DE36E}" sibTransId="{713B34D5-A9FF-40A2-90B3-320FD89D9BC4}"/>
    <dgm:cxn modelId="{4D7754E7-BF3D-4293-9DB3-69DEB64A9216}" srcId="{3DA9CD0A-6272-475E-8CB6-482B6B9ACB6D}" destId="{63DA080E-54A3-494D-AB76-5775B10C72E1}" srcOrd="0" destOrd="0" parTransId="{65B89A6A-846E-4F11-BD37-FBB9AB12925E}" sibTransId="{DB2EA5A9-4339-4D47-8B8C-DAC24F08BC71}"/>
    <dgm:cxn modelId="{7020B8F5-E5B9-8642-9DFD-4675AB1B410D}" type="presOf" srcId="{63DA080E-54A3-494D-AB76-5775B10C72E1}" destId="{BEE3189F-3A0B-2240-B894-1EB43D3B7FDA}" srcOrd="0" destOrd="0" presId="urn:microsoft.com/office/officeart/2005/8/layout/vList2"/>
    <dgm:cxn modelId="{AA5758BD-2F7D-9B4D-81E5-9400A25892D1}" type="presParOf" srcId="{CCEC7884-FEB8-044B-ACE5-950470D723E9}" destId="{BEE3189F-3A0B-2240-B894-1EB43D3B7FDA}" srcOrd="0" destOrd="0" presId="urn:microsoft.com/office/officeart/2005/8/layout/vList2"/>
    <dgm:cxn modelId="{F6257727-17DE-EF45-9DD1-85B55FD76B45}" type="presParOf" srcId="{CCEC7884-FEB8-044B-ACE5-950470D723E9}" destId="{338613B3-6F9C-8F42-998F-721ABB5C59FD}" srcOrd="1" destOrd="0" presId="urn:microsoft.com/office/officeart/2005/8/layout/vList2"/>
    <dgm:cxn modelId="{6D523AF6-6C3F-3B4E-9BBA-467B4B5E1B3B}" type="presParOf" srcId="{CCEC7884-FEB8-044B-ACE5-950470D723E9}" destId="{77FA3A79-5691-7D4A-98D2-3F96F57ECE31}" srcOrd="2" destOrd="0" presId="urn:microsoft.com/office/officeart/2005/8/layout/vList2"/>
    <dgm:cxn modelId="{7AF89F2C-4776-4F41-95FC-1EEF8953B2EF}" type="presParOf" srcId="{CCEC7884-FEB8-044B-ACE5-950470D723E9}" destId="{598B7B59-DBD7-AF47-A3EA-5F45A0C369A3}" srcOrd="3" destOrd="0" presId="urn:microsoft.com/office/officeart/2005/8/layout/vList2"/>
    <dgm:cxn modelId="{6A57D96E-6EF5-6844-95CF-DFF57EB465A7}" type="presParOf" srcId="{CCEC7884-FEB8-044B-ACE5-950470D723E9}" destId="{5AC679D1-DC05-CE42-AF5E-9B74921AE0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36799F-9185-4B48-A803-EA4F8DDA745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9391ED-8230-4E24-B8C6-B3D1CA8D76F5}">
      <dgm:prSet/>
      <dgm:spPr/>
      <dgm:t>
        <a:bodyPr/>
        <a:lstStyle/>
        <a:p>
          <a:r>
            <a:rPr lang="en-US" dirty="0"/>
            <a:t>Due to high complexity of NGS technologies, methodologies, and bioinformatics analyses, consultation is highly recommended before starting your projects.</a:t>
          </a:r>
        </a:p>
      </dgm:t>
    </dgm:pt>
    <dgm:pt modelId="{4DF9C94C-7309-42D8-8449-EA6C29344321}" type="parTrans" cxnId="{3C53371E-7595-49CD-9569-609F371E5880}">
      <dgm:prSet/>
      <dgm:spPr/>
      <dgm:t>
        <a:bodyPr/>
        <a:lstStyle/>
        <a:p>
          <a:endParaRPr lang="en-US"/>
        </a:p>
      </dgm:t>
    </dgm:pt>
    <dgm:pt modelId="{0BD635C6-A1F9-4A7A-8D73-B4AA520C59DB}" type="sibTrans" cxnId="{3C53371E-7595-49CD-9569-609F371E5880}">
      <dgm:prSet/>
      <dgm:spPr/>
      <dgm:t>
        <a:bodyPr/>
        <a:lstStyle/>
        <a:p>
          <a:endParaRPr lang="en-US"/>
        </a:p>
      </dgm:t>
    </dgm:pt>
    <dgm:pt modelId="{C5A72280-4C6B-4257-8A5B-FF9B93E98F8D}">
      <dgm:prSet/>
      <dgm:spPr/>
      <dgm:t>
        <a:bodyPr/>
        <a:lstStyle/>
        <a:p>
          <a:r>
            <a:rPr lang="en-US"/>
            <a:t>For methodology incorporation and protocol optimization to meet your research requirements and demands, collaboration is highly encouraged.</a:t>
          </a:r>
        </a:p>
      </dgm:t>
    </dgm:pt>
    <dgm:pt modelId="{2495BE12-2815-4359-9AA3-46C9A69BE86B}" type="parTrans" cxnId="{0807DDFC-9EA8-4F79-8DF4-C2E291577202}">
      <dgm:prSet/>
      <dgm:spPr/>
      <dgm:t>
        <a:bodyPr/>
        <a:lstStyle/>
        <a:p>
          <a:endParaRPr lang="en-US"/>
        </a:p>
      </dgm:t>
    </dgm:pt>
    <dgm:pt modelId="{85BF4E4D-0A5A-4C32-A708-FA339317DFD8}" type="sibTrans" cxnId="{0807DDFC-9EA8-4F79-8DF4-C2E291577202}">
      <dgm:prSet/>
      <dgm:spPr/>
      <dgm:t>
        <a:bodyPr/>
        <a:lstStyle/>
        <a:p>
          <a:endParaRPr lang="en-US"/>
        </a:p>
      </dgm:t>
    </dgm:pt>
    <dgm:pt modelId="{AFF87BAD-2A85-7240-9128-F5B91559CB51}" type="pres">
      <dgm:prSet presAssocID="{F436799F-9185-4B48-A803-EA4F8DDA7451}" presName="linear" presStyleCnt="0">
        <dgm:presLayoutVars>
          <dgm:animLvl val="lvl"/>
          <dgm:resizeHandles val="exact"/>
        </dgm:presLayoutVars>
      </dgm:prSet>
      <dgm:spPr/>
    </dgm:pt>
    <dgm:pt modelId="{304E919A-B176-6244-907A-0175CBCA3C3A}" type="pres">
      <dgm:prSet presAssocID="{8B9391ED-8230-4E24-B8C6-B3D1CA8D76F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7929498-1F4B-564E-8A71-E01FAADABC62}" type="pres">
      <dgm:prSet presAssocID="{0BD635C6-A1F9-4A7A-8D73-B4AA520C59DB}" presName="spacer" presStyleCnt="0"/>
      <dgm:spPr/>
    </dgm:pt>
    <dgm:pt modelId="{00431985-42D8-164E-9CC2-50DFB82A9B02}" type="pres">
      <dgm:prSet presAssocID="{C5A72280-4C6B-4257-8A5B-FF9B93E98F8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561C61A-9685-E547-8B42-A604921869AE}" type="presOf" srcId="{C5A72280-4C6B-4257-8A5B-FF9B93E98F8D}" destId="{00431985-42D8-164E-9CC2-50DFB82A9B02}" srcOrd="0" destOrd="0" presId="urn:microsoft.com/office/officeart/2005/8/layout/vList2"/>
    <dgm:cxn modelId="{3C53371E-7595-49CD-9569-609F371E5880}" srcId="{F436799F-9185-4B48-A803-EA4F8DDA7451}" destId="{8B9391ED-8230-4E24-B8C6-B3D1CA8D76F5}" srcOrd="0" destOrd="0" parTransId="{4DF9C94C-7309-42D8-8449-EA6C29344321}" sibTransId="{0BD635C6-A1F9-4A7A-8D73-B4AA520C59DB}"/>
    <dgm:cxn modelId="{0EDCF923-1FAD-FD46-84C6-6FD69B15A6AA}" type="presOf" srcId="{8B9391ED-8230-4E24-B8C6-B3D1CA8D76F5}" destId="{304E919A-B176-6244-907A-0175CBCA3C3A}" srcOrd="0" destOrd="0" presId="urn:microsoft.com/office/officeart/2005/8/layout/vList2"/>
    <dgm:cxn modelId="{0375E556-6C26-044D-A4A5-58C7CBDE0348}" type="presOf" srcId="{F436799F-9185-4B48-A803-EA4F8DDA7451}" destId="{AFF87BAD-2A85-7240-9128-F5B91559CB51}" srcOrd="0" destOrd="0" presId="urn:microsoft.com/office/officeart/2005/8/layout/vList2"/>
    <dgm:cxn modelId="{0807DDFC-9EA8-4F79-8DF4-C2E291577202}" srcId="{F436799F-9185-4B48-A803-EA4F8DDA7451}" destId="{C5A72280-4C6B-4257-8A5B-FF9B93E98F8D}" srcOrd="1" destOrd="0" parTransId="{2495BE12-2815-4359-9AA3-46C9A69BE86B}" sibTransId="{85BF4E4D-0A5A-4C32-A708-FA339317DFD8}"/>
    <dgm:cxn modelId="{717D4D91-BE72-7243-8E70-BFFA0CC0B40C}" type="presParOf" srcId="{AFF87BAD-2A85-7240-9128-F5B91559CB51}" destId="{304E919A-B176-6244-907A-0175CBCA3C3A}" srcOrd="0" destOrd="0" presId="urn:microsoft.com/office/officeart/2005/8/layout/vList2"/>
    <dgm:cxn modelId="{80F9D611-31C5-F341-8F72-861A317E2DA6}" type="presParOf" srcId="{AFF87BAD-2A85-7240-9128-F5B91559CB51}" destId="{67929498-1F4B-564E-8A71-E01FAADABC62}" srcOrd="1" destOrd="0" presId="urn:microsoft.com/office/officeart/2005/8/layout/vList2"/>
    <dgm:cxn modelId="{86D6E25D-6F2B-D043-BC45-4218DDA09F2D}" type="presParOf" srcId="{AFF87BAD-2A85-7240-9128-F5B91559CB51}" destId="{00431985-42D8-164E-9CC2-50DFB82A9B0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8FCB62-E08E-9942-BDD1-32997FC0FB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473D14-BF9C-1940-941D-1CEFEC109271}">
      <dgm:prSet custT="1"/>
      <dgm:spPr/>
      <dgm:t>
        <a:bodyPr/>
        <a:lstStyle/>
        <a:p>
          <a:r>
            <a:rPr lang="en-US" sz="6600" b="1" dirty="0"/>
            <a:t>Genomics Core Lab</a:t>
          </a:r>
          <a:br>
            <a:rPr lang="en-US" sz="4900" b="1" dirty="0"/>
          </a:br>
          <a:br>
            <a:rPr lang="en-US" sz="4900" b="1" dirty="0"/>
          </a:br>
          <a:r>
            <a:rPr lang="en-US" sz="4900" b="1" dirty="0">
              <a:solidFill>
                <a:schemeClr val="accent6">
                  <a:lumMod val="60000"/>
                  <a:lumOff val="40000"/>
                </a:schemeClr>
              </a:solidFill>
            </a:rPr>
            <a:t>Department of Pathology Brody 7S</a:t>
          </a:r>
          <a:br>
            <a:rPr lang="en-US" sz="4900" b="1" dirty="0">
              <a:solidFill>
                <a:schemeClr val="accent6">
                  <a:lumMod val="60000"/>
                  <a:lumOff val="40000"/>
                </a:schemeClr>
              </a:solidFill>
            </a:rPr>
          </a:br>
          <a:r>
            <a:rPr lang="en-US" sz="4900" b="1" dirty="0">
              <a:solidFill>
                <a:schemeClr val="accent6">
                  <a:lumMod val="60000"/>
                  <a:lumOff val="40000"/>
                </a:schemeClr>
              </a:solidFill>
            </a:rPr>
            <a:t>Brody School of Medicine</a:t>
          </a:r>
          <a:br>
            <a:rPr lang="en-US" sz="4900" b="1" dirty="0">
              <a:solidFill>
                <a:schemeClr val="accent6">
                  <a:lumMod val="60000"/>
                  <a:lumOff val="40000"/>
                </a:schemeClr>
              </a:solidFill>
            </a:rPr>
          </a:br>
          <a:r>
            <a:rPr lang="en-US" sz="4900" b="1" dirty="0">
              <a:solidFill>
                <a:schemeClr val="accent6">
                  <a:lumMod val="60000"/>
                  <a:lumOff val="40000"/>
                </a:schemeClr>
              </a:solidFill>
            </a:rPr>
            <a:t>East Carolina University</a:t>
          </a:r>
          <a:endParaRPr lang="en-US" sz="49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FDF49E0E-7C0F-3340-B91C-4244FD155F28}" type="parTrans" cxnId="{4F6D1E96-4AA8-524A-815F-E83B1D367F5F}">
      <dgm:prSet/>
      <dgm:spPr/>
      <dgm:t>
        <a:bodyPr/>
        <a:lstStyle/>
        <a:p>
          <a:endParaRPr lang="en-US"/>
        </a:p>
      </dgm:t>
    </dgm:pt>
    <dgm:pt modelId="{7768D3B6-B93E-3846-BF38-6702254931BD}" type="sibTrans" cxnId="{4F6D1E96-4AA8-524A-815F-E83B1D367F5F}">
      <dgm:prSet/>
      <dgm:spPr/>
      <dgm:t>
        <a:bodyPr/>
        <a:lstStyle/>
        <a:p>
          <a:endParaRPr lang="en-US"/>
        </a:p>
      </dgm:t>
    </dgm:pt>
    <dgm:pt modelId="{8A04ECF4-85A5-9D42-9D67-EA8ABE42FFC7}" type="pres">
      <dgm:prSet presAssocID="{718FCB62-E08E-9942-BDD1-32997FC0FB02}" presName="linear" presStyleCnt="0">
        <dgm:presLayoutVars>
          <dgm:animLvl val="lvl"/>
          <dgm:resizeHandles val="exact"/>
        </dgm:presLayoutVars>
      </dgm:prSet>
      <dgm:spPr/>
    </dgm:pt>
    <dgm:pt modelId="{4ABCE855-55AB-FE40-8374-E3C7B594253C}" type="pres">
      <dgm:prSet presAssocID="{19473D14-BF9C-1940-941D-1CEFEC109271}" presName="parentText" presStyleLbl="node1" presStyleIdx="0" presStyleCnt="1" custLinFactNeighborX="-5586" custLinFactNeighborY="-26135">
        <dgm:presLayoutVars>
          <dgm:chMax val="0"/>
          <dgm:bulletEnabled val="1"/>
        </dgm:presLayoutVars>
      </dgm:prSet>
      <dgm:spPr/>
    </dgm:pt>
  </dgm:ptLst>
  <dgm:cxnLst>
    <dgm:cxn modelId="{2A29A813-4EE5-EC4A-8C67-BA61529A6F62}" type="presOf" srcId="{718FCB62-E08E-9942-BDD1-32997FC0FB02}" destId="{8A04ECF4-85A5-9D42-9D67-EA8ABE42FFC7}" srcOrd="0" destOrd="0" presId="urn:microsoft.com/office/officeart/2005/8/layout/vList2"/>
    <dgm:cxn modelId="{4F6D1E96-4AA8-524A-815F-E83B1D367F5F}" srcId="{718FCB62-E08E-9942-BDD1-32997FC0FB02}" destId="{19473D14-BF9C-1940-941D-1CEFEC109271}" srcOrd="0" destOrd="0" parTransId="{FDF49E0E-7C0F-3340-B91C-4244FD155F28}" sibTransId="{7768D3B6-B93E-3846-BF38-6702254931BD}"/>
    <dgm:cxn modelId="{F4B2DBD5-E465-A04A-BD01-F51F3F8EE66A}" type="presOf" srcId="{19473D14-BF9C-1940-941D-1CEFEC109271}" destId="{4ABCE855-55AB-FE40-8374-E3C7B594253C}" srcOrd="0" destOrd="0" presId="urn:microsoft.com/office/officeart/2005/8/layout/vList2"/>
    <dgm:cxn modelId="{EFFB86F6-840E-014C-AE01-45871CA85E23}" type="presParOf" srcId="{8A04ECF4-85A5-9D42-9D67-EA8ABE42FFC7}" destId="{4ABCE855-55AB-FE40-8374-E3C7B59425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CE855-55AB-FE40-8374-E3C7B594253C}">
      <dsp:nvSpPr>
        <dsp:cNvPr id="0" name=""/>
        <dsp:cNvSpPr/>
      </dsp:nvSpPr>
      <dsp:spPr>
        <a:xfrm>
          <a:off x="0" y="793"/>
          <a:ext cx="9954443" cy="42960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b="1" kern="1200" dirty="0">
              <a:solidFill>
                <a:schemeClr val="accent6">
                  <a:lumMod val="75000"/>
                </a:schemeClr>
              </a:solidFill>
            </a:rPr>
            <a:t>Genomics Core Lab</a:t>
          </a:r>
          <a:br>
            <a:rPr lang="en-US" sz="4900" b="1" kern="1200" dirty="0"/>
          </a:br>
          <a:br>
            <a:rPr lang="en-US" sz="4900" b="1" kern="1200" dirty="0"/>
          </a:br>
          <a:r>
            <a:rPr lang="en-US" sz="4900" b="1" kern="1200" dirty="0"/>
            <a:t>Department of Pathology</a:t>
          </a:r>
          <a:br>
            <a:rPr lang="en-US" sz="4900" b="1" kern="1200" dirty="0"/>
          </a:br>
          <a:r>
            <a:rPr lang="en-US" sz="4900" b="1" kern="1200" dirty="0"/>
            <a:t>Brody School of Medicine</a:t>
          </a:r>
          <a:br>
            <a:rPr lang="en-US" sz="4900" b="1" kern="1200" dirty="0"/>
          </a:br>
          <a:r>
            <a:rPr lang="en-US" sz="4900" b="1" kern="1200" dirty="0"/>
            <a:t>East Carolina University</a:t>
          </a:r>
          <a:endParaRPr lang="en-US" sz="4900" kern="1200" dirty="0"/>
        </a:p>
      </dsp:txBody>
      <dsp:txXfrm>
        <a:off x="209718" y="210511"/>
        <a:ext cx="9535007" cy="3876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BCEF4-66AB-A547-BBF4-0A15F823248D}">
      <dsp:nvSpPr>
        <dsp:cNvPr id="0" name=""/>
        <dsp:cNvSpPr/>
      </dsp:nvSpPr>
      <dsp:spPr>
        <a:xfrm>
          <a:off x="0" y="1153989"/>
          <a:ext cx="6489509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Education</a:t>
          </a:r>
        </a:p>
      </dsp:txBody>
      <dsp:txXfrm>
        <a:off x="44602" y="1198591"/>
        <a:ext cx="6400305" cy="824474"/>
      </dsp:txXfrm>
    </dsp:sp>
    <dsp:sp modelId="{BEEA6E20-E383-FA46-828E-6CFD5C67FE5D}">
      <dsp:nvSpPr>
        <dsp:cNvPr id="0" name=""/>
        <dsp:cNvSpPr/>
      </dsp:nvSpPr>
      <dsp:spPr>
        <a:xfrm>
          <a:off x="0" y="109429"/>
          <a:ext cx="6489509" cy="913678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4602" y="154031"/>
        <a:ext cx="6400305" cy="824474"/>
      </dsp:txXfrm>
    </dsp:sp>
    <dsp:sp modelId="{F72249E3-32F4-DA49-8BD1-94FDC600A049}">
      <dsp:nvSpPr>
        <dsp:cNvPr id="0" name=""/>
        <dsp:cNvSpPr/>
      </dsp:nvSpPr>
      <dsp:spPr>
        <a:xfrm>
          <a:off x="0" y="2169441"/>
          <a:ext cx="6489509" cy="91367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Research</a:t>
          </a:r>
        </a:p>
      </dsp:txBody>
      <dsp:txXfrm>
        <a:off x="44602" y="2214043"/>
        <a:ext cx="6400305" cy="824474"/>
      </dsp:txXfrm>
    </dsp:sp>
    <dsp:sp modelId="{E8A571E2-9EB3-8B48-B421-1C751434DB09}">
      <dsp:nvSpPr>
        <dsp:cNvPr id="0" name=""/>
        <dsp:cNvSpPr/>
      </dsp:nvSpPr>
      <dsp:spPr>
        <a:xfrm>
          <a:off x="0" y="3149359"/>
          <a:ext cx="6489509" cy="913678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Service</a:t>
          </a:r>
        </a:p>
      </dsp:txBody>
      <dsp:txXfrm>
        <a:off x="44602" y="3193961"/>
        <a:ext cx="6400305" cy="824474"/>
      </dsp:txXfrm>
    </dsp:sp>
    <dsp:sp modelId="{33C9D296-FBE9-4B4F-B1B9-6B4D226FAFBB}">
      <dsp:nvSpPr>
        <dsp:cNvPr id="0" name=""/>
        <dsp:cNvSpPr/>
      </dsp:nvSpPr>
      <dsp:spPr>
        <a:xfrm>
          <a:off x="0" y="4129278"/>
          <a:ext cx="6489509" cy="9136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To serve the ECU community with the cutting-edge NGS technologies, genomics and bioinformatics.</a:t>
          </a:r>
        </a:p>
      </dsp:txBody>
      <dsp:txXfrm>
        <a:off x="44602" y="4173880"/>
        <a:ext cx="6400305" cy="824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2F0B2-8E41-3A4E-93C8-D8480B640C88}">
      <dsp:nvSpPr>
        <dsp:cNvPr id="0" name=""/>
        <dsp:cNvSpPr/>
      </dsp:nvSpPr>
      <dsp:spPr>
        <a:xfrm>
          <a:off x="0" y="505880"/>
          <a:ext cx="6489509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Whole Genome Sequencing (WGS)</a:t>
          </a:r>
        </a:p>
      </dsp:txBody>
      <dsp:txXfrm>
        <a:off x="23417" y="529297"/>
        <a:ext cx="6442675" cy="432866"/>
      </dsp:txXfrm>
    </dsp:sp>
    <dsp:sp modelId="{64ED000E-279A-014D-8CB8-446763FAE175}">
      <dsp:nvSpPr>
        <dsp:cNvPr id="0" name=""/>
        <dsp:cNvSpPr/>
      </dsp:nvSpPr>
      <dsp:spPr>
        <a:xfrm>
          <a:off x="0" y="1043180"/>
          <a:ext cx="6489509" cy="479700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Whole Exome Sequencing (WES)</a:t>
          </a:r>
        </a:p>
      </dsp:txBody>
      <dsp:txXfrm>
        <a:off x="23417" y="1066597"/>
        <a:ext cx="6442675" cy="432866"/>
      </dsp:txXfrm>
    </dsp:sp>
    <dsp:sp modelId="{C899232E-A787-344D-84BD-ED6BCD6D47C3}">
      <dsp:nvSpPr>
        <dsp:cNvPr id="0" name=""/>
        <dsp:cNvSpPr/>
      </dsp:nvSpPr>
      <dsp:spPr>
        <a:xfrm>
          <a:off x="0" y="1580480"/>
          <a:ext cx="6489509" cy="479700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Whole Transcriptome Sequencing (RNAseq)</a:t>
          </a:r>
        </a:p>
      </dsp:txBody>
      <dsp:txXfrm>
        <a:off x="23417" y="1603897"/>
        <a:ext cx="6442675" cy="432866"/>
      </dsp:txXfrm>
    </dsp:sp>
    <dsp:sp modelId="{3461A5E9-0CB7-EB40-BD24-06F17267956E}">
      <dsp:nvSpPr>
        <dsp:cNvPr id="0" name=""/>
        <dsp:cNvSpPr/>
      </dsp:nvSpPr>
      <dsp:spPr>
        <a:xfrm>
          <a:off x="0" y="2117780"/>
          <a:ext cx="6489509" cy="479700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Gene Panel Target Sequencing</a:t>
          </a:r>
        </a:p>
      </dsp:txBody>
      <dsp:txXfrm>
        <a:off x="23417" y="2141197"/>
        <a:ext cx="6442675" cy="432866"/>
      </dsp:txXfrm>
    </dsp:sp>
    <dsp:sp modelId="{2397DE5E-0E1E-B444-B425-63E0F02FAD27}">
      <dsp:nvSpPr>
        <dsp:cNvPr id="0" name=""/>
        <dsp:cNvSpPr/>
      </dsp:nvSpPr>
      <dsp:spPr>
        <a:xfrm>
          <a:off x="0" y="2655080"/>
          <a:ext cx="6489509" cy="479700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Small RNA (microRNA) Sequencing</a:t>
          </a:r>
        </a:p>
      </dsp:txBody>
      <dsp:txXfrm>
        <a:off x="23417" y="2678497"/>
        <a:ext cx="6442675" cy="432866"/>
      </dsp:txXfrm>
    </dsp:sp>
    <dsp:sp modelId="{03AB853C-A82A-7848-AF91-239198063D85}">
      <dsp:nvSpPr>
        <dsp:cNvPr id="0" name=""/>
        <dsp:cNvSpPr/>
      </dsp:nvSpPr>
      <dsp:spPr>
        <a:xfrm>
          <a:off x="0" y="3192380"/>
          <a:ext cx="6489509" cy="479700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Metagenomic Sequencing (16S or shotgun, DNA or RNA)</a:t>
          </a:r>
        </a:p>
      </dsp:txBody>
      <dsp:txXfrm>
        <a:off x="23417" y="3215797"/>
        <a:ext cx="6442675" cy="432866"/>
      </dsp:txXfrm>
    </dsp:sp>
    <dsp:sp modelId="{9BADBDB0-0BAA-BF44-8B18-8255B6E8A6D3}">
      <dsp:nvSpPr>
        <dsp:cNvPr id="0" name=""/>
        <dsp:cNvSpPr/>
      </dsp:nvSpPr>
      <dsp:spPr>
        <a:xfrm>
          <a:off x="0" y="3729680"/>
          <a:ext cx="6489509" cy="479700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Single-Cell RNA Sequencing (scRNAseq)</a:t>
          </a:r>
        </a:p>
      </dsp:txBody>
      <dsp:txXfrm>
        <a:off x="23417" y="3753097"/>
        <a:ext cx="6442675" cy="432866"/>
      </dsp:txXfrm>
    </dsp:sp>
    <dsp:sp modelId="{93FDBABC-3342-A044-A44A-E29040FA31B4}">
      <dsp:nvSpPr>
        <dsp:cNvPr id="0" name=""/>
        <dsp:cNvSpPr/>
      </dsp:nvSpPr>
      <dsp:spPr>
        <a:xfrm>
          <a:off x="0" y="4266980"/>
          <a:ext cx="6489509" cy="479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Single-Cell Multi-omics Sequencing (ATAC-seq &amp; scRNAseq)</a:t>
          </a:r>
        </a:p>
      </dsp:txBody>
      <dsp:txXfrm>
        <a:off x="23417" y="4290397"/>
        <a:ext cx="6442675" cy="432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3189F-3A0B-2240-B894-1EB43D3B7FDA}">
      <dsp:nvSpPr>
        <dsp:cNvPr id="0" name=""/>
        <dsp:cNvSpPr/>
      </dsp:nvSpPr>
      <dsp:spPr>
        <a:xfrm>
          <a:off x="0" y="22552"/>
          <a:ext cx="6489509" cy="16782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Waster water surveillance: &gt; 10 ECU dorms; 3 times/week</a:t>
          </a:r>
        </a:p>
      </dsp:txBody>
      <dsp:txXfrm>
        <a:off x="81924" y="104476"/>
        <a:ext cx="6325661" cy="1514370"/>
      </dsp:txXfrm>
    </dsp:sp>
    <dsp:sp modelId="{77FA3A79-5691-7D4A-98D2-3F96F57ECE31}">
      <dsp:nvSpPr>
        <dsp:cNvPr id="0" name=""/>
        <dsp:cNvSpPr/>
      </dsp:nvSpPr>
      <dsp:spPr>
        <a:xfrm>
          <a:off x="0" y="1787171"/>
          <a:ext cx="6489509" cy="16782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Saliva surveillance testing: &gt; 500 ECU students/week</a:t>
          </a:r>
        </a:p>
      </dsp:txBody>
      <dsp:txXfrm>
        <a:off x="81924" y="1869095"/>
        <a:ext cx="6325661" cy="1514370"/>
      </dsp:txXfrm>
    </dsp:sp>
    <dsp:sp modelId="{5AC679D1-DC05-CE42-AF5E-9B74921AE033}">
      <dsp:nvSpPr>
        <dsp:cNvPr id="0" name=""/>
        <dsp:cNvSpPr/>
      </dsp:nvSpPr>
      <dsp:spPr>
        <a:xfrm>
          <a:off x="0" y="3551789"/>
          <a:ext cx="6489509" cy="16782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Surveillance on SARS-CoV-2 variants: ~100 genomes (mainly, clinical swab specimens)</a:t>
          </a:r>
        </a:p>
      </dsp:txBody>
      <dsp:txXfrm>
        <a:off x="81924" y="3633713"/>
        <a:ext cx="6325661" cy="15143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E919A-B176-6244-907A-0175CBCA3C3A}">
      <dsp:nvSpPr>
        <dsp:cNvPr id="0" name=""/>
        <dsp:cNvSpPr/>
      </dsp:nvSpPr>
      <dsp:spPr>
        <a:xfrm>
          <a:off x="0" y="73700"/>
          <a:ext cx="6489509" cy="25108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Due to high complexity of NGS technologies, methodologies, and bioinformatics analyses, consultation is highly recommended before starting your projects.</a:t>
          </a:r>
        </a:p>
      </dsp:txBody>
      <dsp:txXfrm>
        <a:off x="122568" y="196268"/>
        <a:ext cx="6244373" cy="2265683"/>
      </dsp:txXfrm>
    </dsp:sp>
    <dsp:sp modelId="{00431985-42D8-164E-9CC2-50DFB82A9B02}">
      <dsp:nvSpPr>
        <dsp:cNvPr id="0" name=""/>
        <dsp:cNvSpPr/>
      </dsp:nvSpPr>
      <dsp:spPr>
        <a:xfrm>
          <a:off x="0" y="2668040"/>
          <a:ext cx="6489509" cy="25108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For methodology incorporation and protocol optimization to meet your research requirements and demands, collaboration is highly encouraged.</a:t>
          </a:r>
        </a:p>
      </dsp:txBody>
      <dsp:txXfrm>
        <a:off x="122568" y="2790608"/>
        <a:ext cx="6244373" cy="2265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CE855-55AB-FE40-8374-E3C7B594253C}">
      <dsp:nvSpPr>
        <dsp:cNvPr id="0" name=""/>
        <dsp:cNvSpPr/>
      </dsp:nvSpPr>
      <dsp:spPr>
        <a:xfrm>
          <a:off x="0" y="0"/>
          <a:ext cx="9954443" cy="42960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b="1" kern="1200" dirty="0"/>
            <a:t>Genomics Core Lab</a:t>
          </a:r>
          <a:br>
            <a:rPr lang="en-US" sz="4900" b="1" kern="1200" dirty="0"/>
          </a:br>
          <a:br>
            <a:rPr lang="en-US" sz="4900" b="1" kern="1200" dirty="0"/>
          </a:br>
          <a:r>
            <a:rPr lang="en-US" sz="49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Department of Pathology Brody 7S</a:t>
          </a:r>
          <a:br>
            <a:rPr lang="en-US" sz="49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</a:br>
          <a:r>
            <a:rPr lang="en-US" sz="49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Brody School of Medicine</a:t>
          </a:r>
          <a:br>
            <a:rPr lang="en-US" sz="49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</a:br>
          <a:r>
            <a:rPr lang="en-US" sz="49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East Carolina University</a:t>
          </a:r>
          <a:endParaRPr lang="en-US" sz="49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209718" y="209718"/>
        <a:ext cx="9535007" cy="3876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858E-7EAB-422B-9948-36CC87857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77D14-CF6A-4CC5-A4F6-0AD30AD23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AAA77-89C7-4D0B-8EDF-631009121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BD7D-3A7A-46A4-B6DC-CF38B84DA8C9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AD118-ECEC-4185-8569-BABF8B44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756A2-A726-445E-9593-8646E771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0564-B04E-4C4D-9B0E-DFD48267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1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70C2-7891-42DC-8DF7-04324215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33B6D-032B-4DDA-BD9F-578AD388B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89478-32A8-4F53-9287-A7894DB1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BD7D-3A7A-46A4-B6DC-CF38B84DA8C9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083F2-D36D-436F-95E0-2D8C43D3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FA012-8C77-41AF-B039-228DA3F3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0564-B04E-4C4D-9B0E-DFD48267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A1976-D41C-46A3-9A93-DE65C8545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886C2-97C5-4CB7-A3BC-ABB0B3ECC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A448-BDF7-40C4-B283-3BB928DD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BD7D-3A7A-46A4-B6DC-CF38B84DA8C9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A0DCB-B694-4D23-B1F6-ACEF1474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DBEA3-0DF4-4608-802F-F14A07E3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0564-B04E-4C4D-9B0E-DFD48267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5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562" y="273423"/>
            <a:ext cx="10971249" cy="11441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321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2120" cy="39772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533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64D0-3E47-4514-9B68-53F6E03D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5374-9EF0-4C0F-8533-85D67A19D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57248-8D97-4E4B-83A8-BDFD46CE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BD7D-3A7A-46A4-B6DC-CF38B84DA8C9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43D5D-C27B-4EB8-9B75-1441773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709DB-5F3A-465B-9F48-22E68B11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0564-B04E-4C4D-9B0E-DFD48267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6246-DB4F-4B52-B604-8D2BFAB7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4EDCC-56E0-4997-9225-73D32796B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E5CCE-53E2-4F73-91A2-E1D5194A6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BD7D-3A7A-46A4-B6DC-CF38B84DA8C9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CB9E8-E4B9-4D1B-B10C-DE21EA43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523CD-FAEA-48E2-BC33-F6A16F01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0564-B04E-4C4D-9B0E-DFD48267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84F0-425F-41D5-BCAD-1DA6796D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D2C0-056F-4F28-82A6-D4C7860CE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5FD3D-F6B8-49B0-9C67-2FAA9A347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4CCF7-658D-4329-8F30-FAB829C2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BD7D-3A7A-46A4-B6DC-CF38B84DA8C9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5CE27-C594-46B0-AE57-F0F69000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387B2-AE4A-45C4-A82B-E3ADAD5D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0564-B04E-4C4D-9B0E-DFD48267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9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EB3A7-44CD-4D3F-B9A1-3FB494CE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A107D-A0BB-45AF-A33A-8B233502B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98D70-B1D9-4448-BC4D-43C33793A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8EE96-209E-48F8-B796-5CAF3A4C6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17A12-4C24-4AC0-BE62-B200370CA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3B984-2610-4319-9D86-25A80C1E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BD7D-3A7A-46A4-B6DC-CF38B84DA8C9}" type="datetimeFigureOut">
              <a:rPr lang="en-US" smtClean="0"/>
              <a:t>3/21/21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D0ED6-0F30-4E97-BB82-0B987D64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21E5A8-2C3B-459E-9333-747E3AE0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0564-B04E-4C4D-9B0E-DFD48267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0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DA0A3-D3D4-4152-A808-5A63D2A3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E649E-7EC2-47A4-8276-2A619473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BD7D-3A7A-46A4-B6DC-CF38B84DA8C9}" type="datetimeFigureOut">
              <a:rPr lang="en-US" smtClean="0"/>
              <a:t>3/21/21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317DE-5585-4135-AD8E-59FFFA7D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5716D-5C1D-4F0E-B9C5-8F1F7EE0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0564-B04E-4C4D-9B0E-DFD48267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8E438-D245-4DB3-B439-52A2687A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BD7D-3A7A-46A4-B6DC-CF38B84DA8C9}" type="datetimeFigureOut">
              <a:rPr lang="en-US" smtClean="0"/>
              <a:t>3/21/21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0EEA7-0D5C-456B-8447-F45079E6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C1435-0816-4D73-B2AE-2E380337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0564-B04E-4C4D-9B0E-DFD48267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6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A7602-F40F-42BF-B745-9CC9B0F1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7ADBF-AD21-4ACF-A4D0-7033CD99F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F8E4F-CDE1-40B5-AF63-9577B2B6A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5C5C1-E69C-473F-8555-203622D3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BD7D-3A7A-46A4-B6DC-CF38B84DA8C9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95F31-B4B2-42A4-B979-22DA8828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763CB-B870-4DE8-A3C8-87835642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0564-B04E-4C4D-9B0E-DFD48267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3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2837-97AF-4F76-8901-6C540CDE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72723-0AF2-432A-BEC0-102172AC7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8DA9A-8797-45DD-ACB6-2FA903626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E5351-B274-431E-AC80-CFA378D1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BD7D-3A7A-46A4-B6DC-CF38B84DA8C9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4B08D-83B2-466D-986E-66838B4C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BC07E-59E0-4CF5-B75A-F8D6EBFE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0564-B04E-4C4D-9B0E-DFD48267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4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3A4A73-618D-4EFD-846C-F42AC70C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3590C-1C77-47DA-BE4F-AAE9266B4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C3AB0-27DC-466A-802F-198335E2B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DBD7D-3A7A-46A4-B6DC-CF38B84DA8C9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48C7D-EDE2-4A3A-9929-F4B48ECED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A2F9E-7C22-431C-903F-8A8580CD7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A0564-B04E-4C4D-9B0E-DFD48267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9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05289D-9FED-334A-9062-AF99A641F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225451"/>
              </p:ext>
            </p:extLst>
          </p:nvPr>
        </p:nvGraphicFramePr>
        <p:xfrm>
          <a:off x="1120624" y="1122807"/>
          <a:ext cx="9954443" cy="429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238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86125-EA4C-4D01-A442-48B51C27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Our Single-Cell Analysis: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228C-137D-434F-9575-8EB226517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31286" cy="4351338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1"/>
                </a:solidFill>
              </a:rPr>
              <a:t>gentleMACS</a:t>
            </a:r>
            <a:r>
              <a:rPr lang="en-US" sz="3200" dirty="0">
                <a:solidFill>
                  <a:schemeClr val="accent1"/>
                </a:solidFill>
              </a:rPr>
              <a:t> Octo </a:t>
            </a:r>
            <a:r>
              <a:rPr lang="en-US" sz="3200" dirty="0" err="1">
                <a:solidFill>
                  <a:schemeClr val="accent1"/>
                </a:solidFill>
              </a:rPr>
              <a:t>Dissociator</a:t>
            </a:r>
            <a:r>
              <a:rPr lang="en-US" sz="3200" dirty="0">
                <a:solidFill>
                  <a:schemeClr val="accent1"/>
                </a:solidFill>
              </a:rPr>
              <a:t> with heaters (</a:t>
            </a:r>
            <a:r>
              <a:rPr lang="en-US" sz="3200" dirty="0" err="1">
                <a:solidFill>
                  <a:schemeClr val="accent1"/>
                </a:solidFill>
              </a:rPr>
              <a:t>Miltenyi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Biotec</a:t>
            </a:r>
            <a:r>
              <a:rPr lang="en-US" sz="3200" dirty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CDF82-7F84-4D23-8776-DBDA63987F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661" y="1542661"/>
            <a:ext cx="5315339" cy="5315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D3F04C-A389-4DF9-A8D2-3E8090D1BF38}"/>
              </a:ext>
            </a:extLst>
          </p:cNvPr>
          <p:cNvSpPr txBox="1"/>
          <p:nvPr/>
        </p:nvSpPr>
        <p:spPr>
          <a:xfrm>
            <a:off x="589376" y="4200330"/>
            <a:ext cx="6379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semi-automated and standardized tissue dissociation and single-cell separation</a:t>
            </a:r>
          </a:p>
        </p:txBody>
      </p:sp>
    </p:spTree>
    <p:extLst>
      <p:ext uri="{BB962C8B-B14F-4D97-AF65-F5344CB8AC3E}">
        <p14:creationId xmlns:p14="http://schemas.microsoft.com/office/powerpoint/2010/main" val="389986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lectronics, computer&#10;&#10;Description automatically generated">
            <a:extLst>
              <a:ext uri="{FF2B5EF4-FFF2-40B4-BE49-F238E27FC236}">
                <a16:creationId xmlns:a16="http://schemas.microsoft.com/office/drawing/2014/main" id="{B14D205E-EB32-410C-AB23-705BCE544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901" y="2004676"/>
            <a:ext cx="7274771" cy="48468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986125-EA4C-4D01-A442-48B51C27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Our Single-Cell Analysis: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6569C-C30E-47D9-AE23-CED14EF639A4}"/>
              </a:ext>
            </a:extLst>
          </p:cNvPr>
          <p:cNvSpPr txBox="1"/>
          <p:nvPr/>
        </p:nvSpPr>
        <p:spPr>
          <a:xfrm>
            <a:off x="370904" y="5272694"/>
            <a:ext cx="71393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single-cell RNA sequencing (</a:t>
            </a:r>
            <a:r>
              <a:rPr lang="en-US" sz="2800" dirty="0" err="1">
                <a:solidFill>
                  <a:schemeClr val="accent1"/>
                </a:solidFill>
              </a:rPr>
              <a:t>scRNAseq</a:t>
            </a:r>
            <a:r>
              <a:rPr lang="en-US" sz="2800" dirty="0">
                <a:solidFill>
                  <a:schemeClr val="accent1"/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single-cell epigenomic profiling (ATAC-seq)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single-cell immune profiling – V(D)J sequencing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0004A7-A152-4D7E-842D-0E7D472C4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6598" cy="4351338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gentleMACS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Octo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Dissociator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with heaters (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Miltenyi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Biotec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r>
              <a:rPr lang="en-US" sz="3200" dirty="0">
                <a:solidFill>
                  <a:schemeClr val="accent1"/>
                </a:solidFill>
              </a:rPr>
              <a:t>Chromium Controller           (10x Genomics)</a:t>
            </a: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1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86125-EA4C-4D01-A442-48B51C27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  <a:latin typeface="+mn-lt"/>
              </a:rPr>
              <a:t>Core Services including Bioinformatics: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7F1A7BD1-A602-49AD-B4EB-74C0C5CFC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375448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46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86125-EA4C-4D01-A442-48B51C27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+mn-lt"/>
              </a:rPr>
              <a:t>Our Current COVID-19 Surveillance testing:</a:t>
            </a:r>
          </a:p>
        </p:txBody>
      </p:sp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E75969B8-6BF5-4017-A940-3FF55F108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652320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57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FFD0B9-EF20-C24E-B54E-45DF7F4552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879688"/>
              </p:ext>
            </p:extLst>
          </p:nvPr>
        </p:nvGraphicFramePr>
        <p:xfrm>
          <a:off x="616568" y="666105"/>
          <a:ext cx="11268672" cy="583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561FF15-F8DD-5D49-A31F-7B2BA1D38FE7}"/>
              </a:ext>
            </a:extLst>
          </p:cNvPr>
          <p:cNvSpPr txBox="1"/>
          <p:nvPr/>
        </p:nvSpPr>
        <p:spPr>
          <a:xfrm>
            <a:off x="453978" y="81330"/>
            <a:ext cx="7114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Waster water SARS-CoV-2 copies/sample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B21F8-DD1D-1241-A5F2-212C44F1A357}"/>
              </a:ext>
            </a:extLst>
          </p:cNvPr>
          <p:cNvSpPr txBox="1"/>
          <p:nvPr/>
        </p:nvSpPr>
        <p:spPr>
          <a:xfrm>
            <a:off x="5470316" y="6335426"/>
            <a:ext cx="63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A1425-19D1-AA42-B955-48A34353769C}"/>
              </a:ext>
            </a:extLst>
          </p:cNvPr>
          <p:cNvSpPr txBox="1"/>
          <p:nvPr/>
        </p:nvSpPr>
        <p:spPr>
          <a:xfrm>
            <a:off x="10861775" y="196794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Dorm</a:t>
            </a:r>
          </a:p>
        </p:txBody>
      </p:sp>
    </p:spTree>
    <p:extLst>
      <p:ext uri="{BB962C8B-B14F-4D97-AF65-F5344CB8AC3E}">
        <p14:creationId xmlns:p14="http://schemas.microsoft.com/office/powerpoint/2010/main" val="3220762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, line chart, histogram&#10;&#10;Description automatically generated">
            <a:extLst>
              <a:ext uri="{FF2B5EF4-FFF2-40B4-BE49-F238E27FC236}">
                <a16:creationId xmlns:a16="http://schemas.microsoft.com/office/drawing/2014/main" id="{A34C1FDB-F7FC-4B4F-ADBA-58F715E1D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5" y="3238180"/>
            <a:ext cx="5294716" cy="266059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boat, ship, docked&#10;&#10;Description automatically generated">
            <a:extLst>
              <a:ext uri="{FF2B5EF4-FFF2-40B4-BE49-F238E27FC236}">
                <a16:creationId xmlns:a16="http://schemas.microsoft.com/office/drawing/2014/main" id="{A636A036-19F7-C049-9C5B-91DC10DAB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16" y="1948705"/>
            <a:ext cx="5294715" cy="3950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733425-DB4A-8449-A952-97F6AACDBCDD}"/>
              </a:ext>
            </a:extLst>
          </p:cNvPr>
          <p:cNvSpPr txBox="1"/>
          <p:nvPr/>
        </p:nvSpPr>
        <p:spPr>
          <a:xfrm>
            <a:off x="1371600" y="1249311"/>
            <a:ext cx="1786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ENC </a:t>
            </a:r>
            <a:r>
              <a:rPr lang="en-US" sz="2400" dirty="0">
                <a:solidFill>
                  <a:schemeClr val="accent5"/>
                </a:solidFill>
              </a:rPr>
              <a:t>371K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C1CE7-AB26-6644-AE8B-F407DE3B1D8F}"/>
              </a:ext>
            </a:extLst>
          </p:cNvPr>
          <p:cNvSpPr txBox="1"/>
          <p:nvPr/>
        </p:nvSpPr>
        <p:spPr>
          <a:xfrm>
            <a:off x="6845644" y="1249311"/>
            <a:ext cx="2543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ECU SHS </a:t>
            </a:r>
            <a:r>
              <a:rPr lang="en-US" sz="2400" dirty="0">
                <a:solidFill>
                  <a:schemeClr val="accent5"/>
                </a:solidFill>
              </a:rPr>
              <a:t>26K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CCB2BB-8BFA-A940-8390-2ECF4ED1A90B}"/>
              </a:ext>
            </a:extLst>
          </p:cNvPr>
          <p:cNvSpPr txBox="1"/>
          <p:nvPr/>
        </p:nvSpPr>
        <p:spPr>
          <a:xfrm>
            <a:off x="1892569" y="532228"/>
            <a:ext cx="868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#PCR Positive SARS-CoV-2 NP swabs per day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4D3959-7E9C-9843-915B-F42B952907C4}"/>
              </a:ext>
            </a:extLst>
          </p:cNvPr>
          <p:cNvSpPr txBox="1"/>
          <p:nvPr/>
        </p:nvSpPr>
        <p:spPr>
          <a:xfrm>
            <a:off x="4216607" y="5956440"/>
            <a:ext cx="375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 line is 7day percent positive rate</a:t>
            </a:r>
          </a:p>
        </p:txBody>
      </p:sp>
    </p:spTree>
    <p:extLst>
      <p:ext uri="{BB962C8B-B14F-4D97-AF65-F5344CB8AC3E}">
        <p14:creationId xmlns:p14="http://schemas.microsoft.com/office/powerpoint/2010/main" val="103339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628352" y="1536"/>
            <a:ext cx="9476386" cy="6856464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2E28F0-CA5E-4D40-A9F3-79F8BEA68E6C}"/>
              </a:ext>
            </a:extLst>
          </p:cNvPr>
          <p:cNvSpPr txBox="1"/>
          <p:nvPr/>
        </p:nvSpPr>
        <p:spPr>
          <a:xfrm>
            <a:off x="10723329" y="289249"/>
            <a:ext cx="101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UK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B.1.1.7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CC316-BA31-4444-94A5-3E0DEA98E381}"/>
              </a:ext>
            </a:extLst>
          </p:cNvPr>
          <p:cNvSpPr txBox="1"/>
          <p:nvPr/>
        </p:nvSpPr>
        <p:spPr>
          <a:xfrm>
            <a:off x="10321108" y="3288144"/>
            <a:ext cx="146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South Africa B.1.351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803C8-1F0B-4DA4-8A85-DE9397D48148}"/>
              </a:ext>
            </a:extLst>
          </p:cNvPr>
          <p:cNvSpPr txBox="1"/>
          <p:nvPr/>
        </p:nvSpPr>
        <p:spPr>
          <a:xfrm>
            <a:off x="10723329" y="981204"/>
            <a:ext cx="1149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Brazil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B.1.1.28</a:t>
            </a:r>
          </a:p>
          <a:p>
            <a:pPr algn="ctr"/>
            <a:r>
              <a:rPr lang="en-US" sz="1600" dirty="0"/>
              <a:t>N=0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B49872B-691E-4245-85F7-8F28A162F79A}"/>
              </a:ext>
            </a:extLst>
          </p:cNvPr>
          <p:cNvSpPr/>
          <p:nvPr/>
        </p:nvSpPr>
        <p:spPr>
          <a:xfrm rot="10800000">
            <a:off x="10435308" y="502050"/>
            <a:ext cx="302003" cy="22650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1FA33BC-9986-482A-92A8-5D473AA48FFF}"/>
              </a:ext>
            </a:extLst>
          </p:cNvPr>
          <p:cNvSpPr/>
          <p:nvPr/>
        </p:nvSpPr>
        <p:spPr>
          <a:xfrm rot="10800000">
            <a:off x="9637601" y="3460872"/>
            <a:ext cx="544369" cy="39103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D2AC7E-1747-4DBB-AA43-6FD4D5DB60D7}"/>
              </a:ext>
            </a:extLst>
          </p:cNvPr>
          <p:cNvSpPr txBox="1"/>
          <p:nvPr/>
        </p:nvSpPr>
        <p:spPr>
          <a:xfrm>
            <a:off x="11466733" y="45852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E1BBEF-E99F-4FC7-944A-7EDC3C09DD97}"/>
              </a:ext>
            </a:extLst>
          </p:cNvPr>
          <p:cNvSpPr txBox="1"/>
          <p:nvPr/>
        </p:nvSpPr>
        <p:spPr>
          <a:xfrm>
            <a:off x="11252753" y="365638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0E48D-B0E9-4642-BEB4-32CD17C367E6}"/>
              </a:ext>
            </a:extLst>
          </p:cNvPr>
          <p:cNvSpPr txBox="1"/>
          <p:nvPr/>
        </p:nvSpPr>
        <p:spPr>
          <a:xfrm>
            <a:off x="11277023" y="6467427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Feb 2021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344955-4046-4C1A-8DEB-898E0A46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1659835"/>
            <a:ext cx="2489068" cy="2317661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E63714"/>
                </a:solidFill>
                <a:latin typeface="+mn-lt"/>
              </a:rPr>
              <a:t>ENC</a:t>
            </a:r>
            <a:br>
              <a:rPr lang="en-US" sz="3600" b="1" dirty="0">
                <a:solidFill>
                  <a:srgbClr val="E63714"/>
                </a:solidFill>
                <a:latin typeface="+mn-lt"/>
              </a:rPr>
            </a:br>
            <a:r>
              <a:rPr lang="en-US" sz="3600" b="1" dirty="0">
                <a:solidFill>
                  <a:srgbClr val="E63714"/>
                </a:solidFill>
                <a:latin typeface="+mn-lt"/>
              </a:rPr>
              <a:t>SARS-CoV-2 Sequencing</a:t>
            </a:r>
            <a:br>
              <a:rPr lang="en-US" sz="3600" b="1" dirty="0">
                <a:solidFill>
                  <a:srgbClr val="E63714"/>
                </a:solidFill>
                <a:latin typeface="+mn-lt"/>
              </a:rPr>
            </a:br>
            <a:r>
              <a:rPr lang="en-US" sz="2400" b="1" dirty="0">
                <a:solidFill>
                  <a:srgbClr val="E63714"/>
                </a:solidFill>
                <a:latin typeface="+mn-lt"/>
              </a:rPr>
              <a:t>N=12/388 (3%)</a:t>
            </a:r>
            <a:br>
              <a:rPr lang="en-US" sz="2400" b="1" dirty="0">
                <a:solidFill>
                  <a:srgbClr val="E63714"/>
                </a:solidFill>
                <a:latin typeface="+mn-lt"/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422/3314 (13%)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42F17-A709-174D-BA75-E57DF2589F2F}"/>
              </a:ext>
            </a:extLst>
          </p:cNvPr>
          <p:cNvSpPr txBox="1"/>
          <p:nvPr/>
        </p:nvSpPr>
        <p:spPr>
          <a:xfrm>
            <a:off x="1677451" y="182881"/>
            <a:ext cx="16333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highlight>
                <a:srgbClr val="C0C0C0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8B9D0-298F-4F74-B6D2-82DC1185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37" y="1522820"/>
            <a:ext cx="3544089" cy="3601914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+mn-lt"/>
              </a:rPr>
              <a:t>We will provide the best Genomic service possible to all of ECU.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E85C45F2-0989-4A27-810F-7551AD733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698894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50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05289D-9FED-334A-9062-AF99A641F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334526"/>
              </p:ext>
            </p:extLst>
          </p:nvPr>
        </p:nvGraphicFramePr>
        <p:xfrm>
          <a:off x="1293618" y="97196"/>
          <a:ext cx="9954443" cy="429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07739A-3642-BF44-9D6B-1122B4A97EE2}"/>
              </a:ext>
            </a:extLst>
          </p:cNvPr>
          <p:cNvSpPr txBox="1"/>
          <p:nvPr/>
        </p:nvSpPr>
        <p:spPr>
          <a:xfrm>
            <a:off x="2306924" y="4584356"/>
            <a:ext cx="73853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Contact Info: 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John T. Fallon, MD, PhD		fallonj19@ecu.edu</a:t>
            </a:r>
          </a:p>
          <a:p>
            <a:r>
              <a:rPr lang="en-US" sz="2400" dirty="0" err="1">
                <a:solidFill>
                  <a:schemeClr val="accent1"/>
                </a:solidFill>
              </a:rPr>
              <a:t>Weihua</a:t>
            </a:r>
            <a:r>
              <a:rPr lang="en-US" sz="2400">
                <a:solidFill>
                  <a:schemeClr val="accent1"/>
                </a:solidFill>
              </a:rPr>
              <a:t> Huang, </a:t>
            </a:r>
            <a:r>
              <a:rPr lang="en-US" sz="2400" dirty="0">
                <a:solidFill>
                  <a:schemeClr val="accent1"/>
                </a:solidFill>
              </a:rPr>
              <a:t>PhD         		huangw20@ecu.edu</a:t>
            </a:r>
          </a:p>
          <a:p>
            <a:r>
              <a:rPr lang="en-US" sz="2400" dirty="0" err="1">
                <a:solidFill>
                  <a:schemeClr val="accent1"/>
                </a:solidFill>
              </a:rPr>
              <a:t>Changhong</a:t>
            </a:r>
            <a:r>
              <a:rPr lang="en-US" sz="2400" dirty="0">
                <a:solidFill>
                  <a:schemeClr val="accent1"/>
                </a:solidFill>
              </a:rPr>
              <a:t> Yin, MD, PhD		yinc20@ecu.edu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Kim Briley, MS				</a:t>
            </a:r>
            <a:r>
              <a:rPr lang="en-US" sz="2400" dirty="0" err="1">
                <a:solidFill>
                  <a:schemeClr val="accent1"/>
                </a:solidFill>
              </a:rPr>
              <a:t>brileyki@ecu.edu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3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49184-C2EB-46DA-A0F9-AB4E6C45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Our Goals: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7E8D94-F301-4714-84B2-4EC6CE710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503139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FC1CF5-361E-6741-B6F6-C8E9F6DBB302}"/>
              </a:ext>
            </a:extLst>
          </p:cNvPr>
          <p:cNvSpPr txBox="1"/>
          <p:nvPr/>
        </p:nvSpPr>
        <p:spPr>
          <a:xfrm>
            <a:off x="5042211" y="706152"/>
            <a:ext cx="4370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Genomics</a:t>
            </a:r>
          </a:p>
        </p:txBody>
      </p:sp>
    </p:spTree>
    <p:extLst>
      <p:ext uri="{BB962C8B-B14F-4D97-AF65-F5344CB8AC3E}">
        <p14:creationId xmlns:p14="http://schemas.microsoft.com/office/powerpoint/2010/main" val="157203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9E7A-9470-4F86-99FB-522978A8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Our Sequencers: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08229-CFF5-464E-BDEC-1B851134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52257" cy="4351338"/>
          </a:xfrm>
        </p:spPr>
        <p:txBody>
          <a:bodyPr/>
          <a:lstStyle/>
          <a:p>
            <a:r>
              <a:rPr lang="en-US" sz="3200" b="1" dirty="0" err="1">
                <a:solidFill>
                  <a:schemeClr val="accent1"/>
                </a:solidFill>
              </a:rPr>
              <a:t>MiSeq</a:t>
            </a:r>
            <a:r>
              <a:rPr lang="en-US" sz="3200" b="1" dirty="0">
                <a:solidFill>
                  <a:schemeClr val="accent1"/>
                </a:solidFill>
              </a:rPr>
              <a:t> (Illumina)</a:t>
            </a:r>
          </a:p>
          <a:p>
            <a:endParaRPr lang="en-US" dirty="0"/>
          </a:p>
        </p:txBody>
      </p:sp>
      <p:pic>
        <p:nvPicPr>
          <p:cNvPr id="5" name="Picture 4" descr="A picture containing text, printer, electronics&#10;&#10;Description automatically generated">
            <a:extLst>
              <a:ext uri="{FF2B5EF4-FFF2-40B4-BE49-F238E27FC236}">
                <a16:creationId xmlns:a16="http://schemas.microsoft.com/office/drawing/2014/main" id="{CD964388-B5B8-4CA1-BB18-B9A24FFE9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179" y="1886633"/>
            <a:ext cx="8822821" cy="4634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2C63C7-E1A6-46BF-91BD-A37C83E253D1}"/>
              </a:ext>
            </a:extLst>
          </p:cNvPr>
          <p:cNvSpPr txBox="1"/>
          <p:nvPr/>
        </p:nvSpPr>
        <p:spPr>
          <a:xfrm>
            <a:off x="1060865" y="3911316"/>
            <a:ext cx="37796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15 - 25 M short-reads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per sequencing run</a:t>
            </a:r>
          </a:p>
        </p:txBody>
      </p:sp>
    </p:spTree>
    <p:extLst>
      <p:ext uri="{BB962C8B-B14F-4D97-AF65-F5344CB8AC3E}">
        <p14:creationId xmlns:p14="http://schemas.microsoft.com/office/powerpoint/2010/main" val="16258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9E7A-9470-4F86-99FB-522978A8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Our Sequencers: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08229-CFF5-464E-BDEC-1B851134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2722" cy="4351338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MiSeq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(Illumina)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r>
              <a:rPr lang="en-US" sz="3200" b="1" dirty="0" err="1">
                <a:solidFill>
                  <a:schemeClr val="accent1"/>
                </a:solidFill>
              </a:rPr>
              <a:t>NextSeq</a:t>
            </a:r>
            <a:r>
              <a:rPr lang="en-US" sz="3200" b="1" dirty="0">
                <a:solidFill>
                  <a:schemeClr val="accent1"/>
                </a:solidFill>
              </a:rPr>
              <a:t> 2000 (Illumina)</a:t>
            </a:r>
          </a:p>
          <a:p>
            <a:pPr marL="0" indent="0">
              <a:buNone/>
            </a:pP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A picture containing white&#10;&#10;Description automatically generated">
            <a:extLst>
              <a:ext uri="{FF2B5EF4-FFF2-40B4-BE49-F238E27FC236}">
                <a16:creationId xmlns:a16="http://schemas.microsoft.com/office/drawing/2014/main" id="{DE85167C-2E2E-4FD5-944B-FB4E99AF4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922" y="1265062"/>
            <a:ext cx="5730551" cy="4911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DC927-1B4C-49BB-97B5-1527BA2092A8}"/>
              </a:ext>
            </a:extLst>
          </p:cNvPr>
          <p:cNvSpPr txBox="1"/>
          <p:nvPr/>
        </p:nvSpPr>
        <p:spPr>
          <a:xfrm>
            <a:off x="1060865" y="3911316"/>
            <a:ext cx="4404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400 - 1000 M short-reads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per sequencing run</a:t>
            </a:r>
          </a:p>
        </p:txBody>
      </p:sp>
    </p:spTree>
    <p:extLst>
      <p:ext uri="{BB962C8B-B14F-4D97-AF65-F5344CB8AC3E}">
        <p14:creationId xmlns:p14="http://schemas.microsoft.com/office/powerpoint/2010/main" val="212213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achine on the counter&#10;&#10;Description automatically generated with medium confidence">
            <a:extLst>
              <a:ext uri="{FF2B5EF4-FFF2-40B4-BE49-F238E27FC236}">
                <a16:creationId xmlns:a16="http://schemas.microsoft.com/office/drawing/2014/main" id="{F7B1334F-55F7-4743-9A3C-A4990A1909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0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9E7A-9470-4F86-99FB-522978A8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Our Sequencers: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08229-CFF5-464E-BDEC-1B851134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931" y="1287016"/>
            <a:ext cx="6887547" cy="4351338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MiSeq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(Illumina)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accent1"/>
              </a:solidFill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NextSeq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2000 (Illumina)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accent1"/>
              </a:solidFill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Sequel </a:t>
            </a:r>
            <a:r>
              <a:rPr lang="en-US" sz="3200" b="1" dirty="0" err="1">
                <a:solidFill>
                  <a:schemeClr val="accent1"/>
                </a:solidFill>
              </a:rPr>
              <a:t>IIe</a:t>
            </a:r>
            <a:r>
              <a:rPr lang="en-US" sz="3200" b="1" dirty="0">
                <a:solidFill>
                  <a:schemeClr val="accent1"/>
                </a:solidFill>
              </a:rPr>
              <a:t> (Pacific Biosciences)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16CA85-8976-4DC5-88F0-BAEDDBCDC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73" y="1489102"/>
            <a:ext cx="5206204" cy="5368898"/>
          </a:xfrm>
          <a:prstGeom prst="rect">
            <a:avLst/>
          </a:prstGeom>
        </p:spPr>
      </p:pic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8FF05D25-7E4D-C144-9968-F9F557999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93" y="3738110"/>
            <a:ext cx="4436269" cy="3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4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19395-470F-4CFE-A9E7-0F24EBD5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Our Liquid Handling Automations: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617C3-F32C-4056-AB1C-B1BCD32E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 err="1">
                <a:solidFill>
                  <a:schemeClr val="accent1"/>
                </a:solidFill>
              </a:rPr>
              <a:t>Biomek</a:t>
            </a:r>
            <a:r>
              <a:rPr lang="en-US" sz="3200" dirty="0">
                <a:solidFill>
                  <a:schemeClr val="accent1"/>
                </a:solidFill>
              </a:rPr>
              <a:t> i7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1"/>
                </a:solidFill>
              </a:rPr>
              <a:t>   (Beckman Coulter)</a:t>
            </a:r>
          </a:p>
          <a:p>
            <a:pPr marL="0" indent="0">
              <a:buNone/>
            </a:pP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7" name="Picture 6" descr="A picture containing text, appliance, kitchen appliance&#10;&#10;Description automatically generated">
            <a:extLst>
              <a:ext uri="{FF2B5EF4-FFF2-40B4-BE49-F238E27FC236}">
                <a16:creationId xmlns:a16="http://schemas.microsoft.com/office/drawing/2014/main" id="{ED6330F1-B655-482F-BD31-A23B24791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739" y="1823065"/>
            <a:ext cx="6724261" cy="5031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F4F77-C3D6-49A8-9984-05EB249B8487}"/>
              </a:ext>
            </a:extLst>
          </p:cNvPr>
          <p:cNvSpPr txBox="1"/>
          <p:nvPr/>
        </p:nvSpPr>
        <p:spPr>
          <a:xfrm>
            <a:off x="537820" y="4480033"/>
            <a:ext cx="4445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high-throughput with 96-channel head and span-8</a:t>
            </a:r>
          </a:p>
        </p:txBody>
      </p:sp>
    </p:spTree>
    <p:extLst>
      <p:ext uri="{BB962C8B-B14F-4D97-AF65-F5344CB8AC3E}">
        <p14:creationId xmlns:p14="http://schemas.microsoft.com/office/powerpoint/2010/main" val="168699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DAF9A-73C0-42A6-9ACB-EC6580B9E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298" y="2323501"/>
            <a:ext cx="8127127" cy="45731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617C3-F32C-4056-AB1C-B1BCD32E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Biomek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i7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  (Beckman Coulter)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 err="1">
                <a:solidFill>
                  <a:schemeClr val="accent1"/>
                </a:solidFill>
              </a:rPr>
              <a:t>epMotion</a:t>
            </a:r>
            <a:r>
              <a:rPr lang="en-US" sz="3200" dirty="0">
                <a:solidFill>
                  <a:schemeClr val="accent1"/>
                </a:solidFill>
              </a:rPr>
              <a:t> 5075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1"/>
                </a:solidFill>
              </a:rPr>
              <a:t>   (Eppendorf)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EA496E-62B2-4BDD-B1A8-6D4482F4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Our Liquid Handling Automations: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8CA05-4C03-4A32-8F8D-E554FC8977D6}"/>
              </a:ext>
            </a:extLst>
          </p:cNvPr>
          <p:cNvSpPr txBox="1"/>
          <p:nvPr/>
        </p:nvSpPr>
        <p:spPr>
          <a:xfrm>
            <a:off x="537820" y="5156084"/>
            <a:ext cx="385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flexible &amp; integrated</a:t>
            </a:r>
          </a:p>
        </p:txBody>
      </p:sp>
    </p:spTree>
    <p:extLst>
      <p:ext uri="{BB962C8B-B14F-4D97-AF65-F5344CB8AC3E}">
        <p14:creationId xmlns:p14="http://schemas.microsoft.com/office/powerpoint/2010/main" val="302167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836B4F-9B94-4E22-91ED-31959B4F12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648" y="2335837"/>
            <a:ext cx="6491036" cy="45221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617C3-F32C-4056-AB1C-B1BCD32E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7245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Biomek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i7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  (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Beckmen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Coulter)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epMotion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5075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  (Eppendorf)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r>
              <a:rPr lang="en-US" sz="3200" dirty="0">
                <a:solidFill>
                  <a:schemeClr val="accent1"/>
                </a:solidFill>
              </a:rPr>
              <a:t>Mantis (</a:t>
            </a:r>
            <a:r>
              <a:rPr lang="en-US" sz="3200" dirty="0" err="1">
                <a:solidFill>
                  <a:schemeClr val="accent1"/>
                </a:solidFill>
              </a:rPr>
              <a:t>Formulatrix</a:t>
            </a:r>
            <a:r>
              <a:rPr lang="en-US" sz="3200" dirty="0">
                <a:solidFill>
                  <a:schemeClr val="accent1"/>
                </a:solidFill>
              </a:rPr>
              <a:t>) microfluidic liquid dispenser </a:t>
            </a:r>
          </a:p>
          <a:p>
            <a:pPr marL="0" indent="0">
              <a:buNone/>
            </a:pP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0C1290-DFF7-42E5-A53B-EBB5F1DB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Our Liquid Handling Automations:</a:t>
            </a:r>
          </a:p>
        </p:txBody>
      </p:sp>
    </p:spTree>
    <p:extLst>
      <p:ext uri="{BB962C8B-B14F-4D97-AF65-F5344CB8AC3E}">
        <p14:creationId xmlns:p14="http://schemas.microsoft.com/office/powerpoint/2010/main" val="3035058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519</Words>
  <Application>Microsoft Macintosh PowerPoint</Application>
  <PresentationFormat>Widescreen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Our Goals:</vt:lpstr>
      <vt:lpstr>Our Sequencers:</vt:lpstr>
      <vt:lpstr>Our Sequencers:</vt:lpstr>
      <vt:lpstr>PowerPoint Presentation</vt:lpstr>
      <vt:lpstr>Our Sequencers:</vt:lpstr>
      <vt:lpstr>Our Liquid Handling Automations:</vt:lpstr>
      <vt:lpstr>Our Liquid Handling Automations:</vt:lpstr>
      <vt:lpstr>Our Liquid Handling Automations:</vt:lpstr>
      <vt:lpstr>Our Single-Cell Analysis:</vt:lpstr>
      <vt:lpstr>Our Single-Cell Analysis:</vt:lpstr>
      <vt:lpstr>Core Services including Bioinformatics:</vt:lpstr>
      <vt:lpstr>Our Current COVID-19 Surveillance testing:</vt:lpstr>
      <vt:lpstr>PowerPoint Presentation</vt:lpstr>
      <vt:lpstr>PowerPoint Presentation</vt:lpstr>
      <vt:lpstr>ENC SARS-CoV-2 Sequencing N=12/388 (3%) 422/3314 (13%)</vt:lpstr>
      <vt:lpstr>We will provide the best Genomic service possible to all of ECU.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Genomics Core  @ Dept. of Pathology Brody School of Medicine East Carolina University</dc:title>
  <dc:creator>Powell, Curtis Vance, III</dc:creator>
  <cp:lastModifiedBy>Fallon, John T, III</cp:lastModifiedBy>
  <cp:revision>58</cp:revision>
  <dcterms:created xsi:type="dcterms:W3CDTF">2021-03-12T20:31:21Z</dcterms:created>
  <dcterms:modified xsi:type="dcterms:W3CDTF">2021-03-22T19:03:45Z</dcterms:modified>
</cp:coreProperties>
</file>