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7"/>
  </p:notesMasterIdLst>
  <p:handoutMasterIdLst>
    <p:handoutMasterId r:id="rId18"/>
  </p:handoutMasterIdLst>
  <p:sldIdLst>
    <p:sldId id="256" r:id="rId2"/>
    <p:sldId id="352" r:id="rId3"/>
    <p:sldId id="257" r:id="rId4"/>
    <p:sldId id="258" r:id="rId5"/>
    <p:sldId id="259" r:id="rId6"/>
    <p:sldId id="355" r:id="rId7"/>
    <p:sldId id="376" r:id="rId8"/>
    <p:sldId id="354" r:id="rId9"/>
    <p:sldId id="377" r:id="rId10"/>
    <p:sldId id="358" r:id="rId11"/>
    <p:sldId id="381" r:id="rId12"/>
    <p:sldId id="383" r:id="rId13"/>
    <p:sldId id="384" r:id="rId14"/>
    <p:sldId id="385" r:id="rId15"/>
    <p:sldId id="379" r:id="rId16"/>
  </p:sldIdLst>
  <p:sldSz cx="12192000" cy="6858000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ay, Linda Elizabeth" initials="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9292"/>
    <p:restoredTop sz="97674"/>
  </p:normalViewPr>
  <p:slideViewPr>
    <p:cSldViewPr snapToGrid="0">
      <p:cViewPr varScale="1">
        <p:scale>
          <a:sx n="78" d="100"/>
          <a:sy n="78" d="100"/>
        </p:scale>
        <p:origin x="200" y="141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31" d="100"/>
        <a:sy n="131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9159C931-A055-C542-83FB-5018B1F66737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4E5E6BE-9D23-FF49-87B9-767B8C878E19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50981B6-8276-F547-ADFB-F0880412869F}" type="datetimeFigureOut">
              <a:rPr lang="en-US" smtClean="0"/>
              <a:t>5/7/19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BFBA337-0A18-F549-ADAE-BC353A61C703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3F87272-84A2-1F43-BEC0-92A15470B97A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46F9DD9-D849-334F-8C33-D210C39B43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155819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6A24C56A-B61A-D248-B604-3B6656494DD1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D362906-072A-494E-A584-97FFB580683E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033255AD-D3BF-CB4A-BD0E-BDD73AA7DBA0}" type="datetimeFigureOut">
              <a:rPr lang="en-US"/>
              <a:pPr>
                <a:defRPr/>
              </a:pPr>
              <a:t>5/7/19</a:t>
            </a:fld>
            <a:endParaRPr lang="en-US"/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id="{DB7AFF49-F6C2-2B47-B060-E92E00D3E106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8B662FD8-0CE2-684D-8EE7-5A11EEBFDFC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075CABB-2A4B-C148-994D-40A6E2A53169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0ED3F77-8C73-C54E-93E2-E1C83D949B1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CD0C6D1D-B5E5-3D47-BB46-D3CE8A55F9A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Slide Image Placeholder 1">
            <a:extLst>
              <a:ext uri="{FF2B5EF4-FFF2-40B4-BE49-F238E27FC236}">
                <a16:creationId xmlns:a16="http://schemas.microsoft.com/office/drawing/2014/main" id="{9686C5DA-F9C1-2247-863A-35139164818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122" name="Notes Placeholder 2">
            <a:extLst>
              <a:ext uri="{FF2B5EF4-FFF2-40B4-BE49-F238E27FC236}">
                <a16:creationId xmlns:a16="http://schemas.microsoft.com/office/drawing/2014/main" id="{0E65DCA4-232D-5B41-9624-1BEEF6C17F9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en-US" altLang="en-US" dirty="0"/>
              <a:t>DK</a:t>
            </a:r>
          </a:p>
        </p:txBody>
      </p:sp>
      <p:sp>
        <p:nvSpPr>
          <p:cNvPr id="5123" name="Slide Number Placeholder 3">
            <a:extLst>
              <a:ext uri="{FF2B5EF4-FFF2-40B4-BE49-F238E27FC236}">
                <a16:creationId xmlns:a16="http://schemas.microsoft.com/office/drawing/2014/main" id="{4D1884F8-DAF6-884B-8F40-3EB544A6461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D0E66DE0-8BCB-AC42-95C2-7A1561EDBC9A}" type="slidenum">
              <a:rPr lang="en-US" altLang="en-US" smtClean="0"/>
              <a:pPr fontAlgn="base">
                <a:spcBef>
                  <a:spcPct val="0"/>
                </a:spcBef>
                <a:spcAft>
                  <a:spcPct val="0"/>
                </a:spcAft>
              </a:pPr>
              <a:t>1</a:t>
            </a:fld>
            <a:endParaRPr lang="en-US" alt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Slide Image Placeholder 1">
            <a:extLst>
              <a:ext uri="{FF2B5EF4-FFF2-40B4-BE49-F238E27FC236}">
                <a16:creationId xmlns:a16="http://schemas.microsoft.com/office/drawing/2014/main" id="{F64F654E-EEB3-2842-98FA-FE859CBB068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266" name="Notes Placeholder 2">
            <a:extLst>
              <a:ext uri="{FF2B5EF4-FFF2-40B4-BE49-F238E27FC236}">
                <a16:creationId xmlns:a16="http://schemas.microsoft.com/office/drawing/2014/main" id="{4F549485-9AD8-244A-8D1D-9BC123C7D2C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en-US" altLang="en-US" dirty="0">
                <a:cs typeface="Calibri" panose="020F0502020204030204" pitchFamily="34" charset="0"/>
              </a:rPr>
              <a:t>Established June 2017</a:t>
            </a:r>
          </a:p>
          <a:p>
            <a:pPr>
              <a:spcBef>
                <a:spcPct val="0"/>
              </a:spcBef>
            </a:pPr>
            <a:r>
              <a:rPr lang="en-US" altLang="en-US" dirty="0">
                <a:cs typeface="Calibri" panose="020F0502020204030204" pitchFamily="34" charset="0"/>
              </a:rPr>
              <a:t>DK</a:t>
            </a:r>
          </a:p>
        </p:txBody>
      </p:sp>
      <p:sp>
        <p:nvSpPr>
          <p:cNvPr id="11267" name="Slide Number Placeholder 3">
            <a:extLst>
              <a:ext uri="{FF2B5EF4-FFF2-40B4-BE49-F238E27FC236}">
                <a16:creationId xmlns:a16="http://schemas.microsoft.com/office/drawing/2014/main" id="{89E7BAF9-F18D-8643-A280-3A07D55D5E1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98F6BB37-09F5-CA4A-BCA9-49B40239C72E}" type="slidenum">
              <a:rPr lang="en-US" altLang="en-US" smtClean="0"/>
              <a:pPr fontAlgn="base">
                <a:spcBef>
                  <a:spcPct val="0"/>
                </a:spcBef>
                <a:spcAft>
                  <a:spcPct val="0"/>
                </a:spcAft>
              </a:pPr>
              <a:t>3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09377599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" name="Slide Image Placeholder 1">
            <a:extLst>
              <a:ext uri="{FF2B5EF4-FFF2-40B4-BE49-F238E27FC236}">
                <a16:creationId xmlns:a16="http://schemas.microsoft.com/office/drawing/2014/main" id="{7A489611-98D3-5748-9C37-03CDCE66EEE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218" name="Notes Placeholder 2">
            <a:extLst>
              <a:ext uri="{FF2B5EF4-FFF2-40B4-BE49-F238E27FC236}">
                <a16:creationId xmlns:a16="http://schemas.microsoft.com/office/drawing/2014/main" id="{1BE5714B-3F8A-DB41-821F-B7BC5556493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en-US" altLang="en-US" dirty="0">
                <a:cs typeface="Calibri" panose="020F0502020204030204" pitchFamily="34" charset="0"/>
              </a:rPr>
              <a:t>Group of ~20 faculty</a:t>
            </a:r>
            <a:endParaRPr lang="en-US" altLang="en-US" dirty="0"/>
          </a:p>
          <a:p>
            <a:pPr>
              <a:spcBef>
                <a:spcPct val="0"/>
              </a:spcBef>
            </a:pPr>
            <a:r>
              <a:rPr lang="en-US" altLang="en-US" dirty="0">
                <a:cs typeface="Calibri" panose="020F0502020204030204" pitchFamily="34" charset="0"/>
              </a:rPr>
              <a:t>Clinicians: Peds, Neonatology Peds Cardio, Peds Radiology, OB/</a:t>
            </a:r>
            <a:r>
              <a:rPr lang="en-US" altLang="en-US" dirty="0" err="1">
                <a:cs typeface="Calibri" panose="020F0502020204030204" pitchFamily="34" charset="0"/>
              </a:rPr>
              <a:t>Gyn</a:t>
            </a:r>
            <a:r>
              <a:rPr lang="en-US" altLang="en-US">
                <a:cs typeface="Calibri" panose="020F0502020204030204" pitchFamily="34" charset="0"/>
              </a:rPr>
              <a:t>, Dentists</a:t>
            </a:r>
            <a:endParaRPr lang="en-US" altLang="en-US"/>
          </a:p>
          <a:p>
            <a:pPr>
              <a:spcBef>
                <a:spcPct val="0"/>
              </a:spcBef>
            </a:pPr>
            <a:r>
              <a:rPr lang="en-US" altLang="en-US">
                <a:cs typeface="Calibri" panose="020F0502020204030204" pitchFamily="34" charset="0"/>
              </a:rPr>
              <a:t>Students: dental, medical, doctoral, masters, undergraduate (Exer Science, Public Health, have had PT students help previously, engineering)</a:t>
            </a:r>
          </a:p>
          <a:p>
            <a:pPr>
              <a:spcBef>
                <a:spcPct val="0"/>
              </a:spcBef>
            </a:pPr>
            <a:endParaRPr lang="en-US" altLang="en-US">
              <a:cs typeface="Calibri" panose="020F0502020204030204" pitchFamily="34" charset="0"/>
            </a:endParaRPr>
          </a:p>
          <a:p>
            <a:pPr>
              <a:spcBef>
                <a:spcPct val="0"/>
              </a:spcBef>
            </a:pPr>
            <a:r>
              <a:rPr lang="en-US" altLang="en-US">
                <a:cs typeface="Calibri" panose="020F0502020204030204" pitchFamily="34" charset="0"/>
              </a:rPr>
              <a:t>DK</a:t>
            </a:r>
          </a:p>
        </p:txBody>
      </p:sp>
      <p:sp>
        <p:nvSpPr>
          <p:cNvPr id="9219" name="Slide Number Placeholder 3">
            <a:extLst>
              <a:ext uri="{FF2B5EF4-FFF2-40B4-BE49-F238E27FC236}">
                <a16:creationId xmlns:a16="http://schemas.microsoft.com/office/drawing/2014/main" id="{FB40C018-81B1-474A-841B-7FD1B816474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20D274D1-0564-6A46-AC1F-4F16646EEFAD}" type="slidenum">
              <a:rPr lang="en-US" altLang="en-US" smtClean="0"/>
              <a:pPr fontAlgn="base">
                <a:spcBef>
                  <a:spcPct val="0"/>
                </a:spcBef>
                <a:spcAft>
                  <a:spcPct val="0"/>
                </a:spcAft>
              </a:pPr>
              <a:t>4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Slide Image Placeholder 1">
            <a:extLst>
              <a:ext uri="{FF2B5EF4-FFF2-40B4-BE49-F238E27FC236}">
                <a16:creationId xmlns:a16="http://schemas.microsoft.com/office/drawing/2014/main" id="{3F74A915-19C0-7843-8A4A-815205260E2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314" name="Notes Placeholder 2">
            <a:extLst>
              <a:ext uri="{FF2B5EF4-FFF2-40B4-BE49-F238E27FC236}">
                <a16:creationId xmlns:a16="http://schemas.microsoft.com/office/drawing/2014/main" id="{C7927601-6453-2E48-8073-C78A296A1B8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en-US" altLang="en-US">
                <a:cs typeface="Calibri" panose="020F0502020204030204" pitchFamily="34" charset="0"/>
              </a:rPr>
              <a:t>Standardized measures for pregnant women:  nutrition, exercise habits</a:t>
            </a:r>
          </a:p>
          <a:p>
            <a:pPr>
              <a:spcBef>
                <a:spcPct val="0"/>
              </a:spcBef>
            </a:pPr>
            <a:r>
              <a:rPr lang="en-US" altLang="en-US">
                <a:cs typeface="Calibri" panose="020F0502020204030204" pitchFamily="34" charset="0"/>
              </a:rPr>
              <a:t>Standardized measures: Placenta, blood collection, questionnaires (PA, nutrition), HR/HRV, body composition, neuromotor, cognition, </a:t>
            </a:r>
          </a:p>
          <a:p>
            <a:pPr>
              <a:spcBef>
                <a:spcPct val="0"/>
              </a:spcBef>
            </a:pPr>
            <a:endParaRPr lang="en-US" altLang="en-US">
              <a:cs typeface="Calibri" panose="020F0502020204030204" pitchFamily="34" charset="0"/>
            </a:endParaRPr>
          </a:p>
          <a:p>
            <a:pPr>
              <a:spcBef>
                <a:spcPct val="0"/>
              </a:spcBef>
            </a:pPr>
            <a:r>
              <a:rPr lang="en-US" altLang="en-US"/>
              <a:t>LM does POD, pOHP, ENHANCED, CHAMP</a:t>
            </a:r>
          </a:p>
          <a:p>
            <a:pPr>
              <a:spcBef>
                <a:spcPct val="0"/>
              </a:spcBef>
            </a:pPr>
            <a:r>
              <a:rPr lang="en-US" altLang="en-US"/>
              <a:t>DK- depression &amp; nutrients</a:t>
            </a:r>
          </a:p>
          <a:p>
            <a:pPr>
              <a:spcBef>
                <a:spcPct val="0"/>
              </a:spcBef>
            </a:pPr>
            <a:r>
              <a:rPr lang="en-US" altLang="en-US"/>
              <a:t>LM- cognition</a:t>
            </a:r>
          </a:p>
        </p:txBody>
      </p:sp>
      <p:sp>
        <p:nvSpPr>
          <p:cNvPr id="13315" name="Slide Number Placeholder 3">
            <a:extLst>
              <a:ext uri="{FF2B5EF4-FFF2-40B4-BE49-F238E27FC236}">
                <a16:creationId xmlns:a16="http://schemas.microsoft.com/office/drawing/2014/main" id="{ECAA38E8-3A30-6946-8999-99B4DA108DC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578157D8-3305-6F47-B541-B9FDFDE5E5AA}" type="slidenum">
              <a:rPr lang="en-US" altLang="en-US" smtClean="0"/>
              <a:pPr fontAlgn="base">
                <a:spcBef>
                  <a:spcPct val="0"/>
                </a:spcBef>
                <a:spcAft>
                  <a:spcPct val="0"/>
                </a:spcAft>
              </a:pPr>
              <a:t>5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Slide Image Placeholder 1">
            <a:extLst>
              <a:ext uri="{FF2B5EF4-FFF2-40B4-BE49-F238E27FC236}">
                <a16:creationId xmlns:a16="http://schemas.microsoft.com/office/drawing/2014/main" id="{EB30985E-B9E3-7E43-9196-3DEA957D836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5362" name="Notes Placeholder 2">
            <a:extLst>
              <a:ext uri="{FF2B5EF4-FFF2-40B4-BE49-F238E27FC236}">
                <a16:creationId xmlns:a16="http://schemas.microsoft.com/office/drawing/2014/main" id="{CE317773-DD6E-0447-BB8A-FB72B01C653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en-US" altLang="en-US"/>
              <a:t>Grants Submitted:</a:t>
            </a:r>
          </a:p>
          <a:p>
            <a:pPr lvl="1">
              <a:spcBef>
                <a:spcPct val="0"/>
              </a:spcBef>
            </a:pPr>
            <a:r>
              <a:rPr lang="en-US" altLang="en-US"/>
              <a:t>Funded: 1 external (AHA-GIA)</a:t>
            </a:r>
          </a:p>
          <a:p>
            <a:pPr lvl="1">
              <a:spcBef>
                <a:spcPct val="0"/>
              </a:spcBef>
            </a:pPr>
            <a:r>
              <a:rPr lang="en-US" altLang="en-US"/>
              <a:t>Unfunded: 4 external (ADA, AHA Collaborative, AHA Transformational, R15), 1 internal (Vidant)</a:t>
            </a:r>
            <a:endParaRPr lang="en-US" altLang="en-US">
              <a:cs typeface="Calibri" panose="020F0502020204030204" pitchFamily="34" charset="0"/>
            </a:endParaRPr>
          </a:p>
          <a:p>
            <a:pPr>
              <a:spcBef>
                <a:spcPct val="0"/>
              </a:spcBef>
            </a:pPr>
            <a:endParaRPr lang="en-US" altLang="en-US">
              <a:cs typeface="Calibri" panose="020F0502020204030204" pitchFamily="34" charset="0"/>
            </a:endParaRPr>
          </a:p>
        </p:txBody>
      </p:sp>
      <p:sp>
        <p:nvSpPr>
          <p:cNvPr id="15363" name="Slide Number Placeholder 3">
            <a:extLst>
              <a:ext uri="{FF2B5EF4-FFF2-40B4-BE49-F238E27FC236}">
                <a16:creationId xmlns:a16="http://schemas.microsoft.com/office/drawing/2014/main" id="{24860327-E579-D94D-90BC-2D38B0F3172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32DDB3B4-2EB5-D741-A738-3218799DF6B0}" type="slidenum">
              <a:rPr lang="en-US" altLang="en-US" smtClean="0"/>
              <a:pPr fontAlgn="base">
                <a:spcBef>
                  <a:spcPct val="0"/>
                </a:spcBef>
                <a:spcAft>
                  <a:spcPct val="0"/>
                </a:spcAft>
              </a:pPr>
              <a:t>6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Slide Image Placeholder 1">
            <a:extLst>
              <a:ext uri="{FF2B5EF4-FFF2-40B4-BE49-F238E27FC236}">
                <a16:creationId xmlns:a16="http://schemas.microsoft.com/office/drawing/2014/main" id="{CA0A95C8-FB57-974C-A3A9-DA98A78AB6B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7410" name="Notes Placeholder 2">
            <a:extLst>
              <a:ext uri="{FF2B5EF4-FFF2-40B4-BE49-F238E27FC236}">
                <a16:creationId xmlns:a16="http://schemas.microsoft.com/office/drawing/2014/main" id="{D063860E-6119-D44D-B271-A90FCC425D3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en-US" altLang="en-US"/>
              <a:t>Vidant – Children’s Miracle Network grant</a:t>
            </a:r>
          </a:p>
          <a:p>
            <a:pPr>
              <a:spcBef>
                <a:spcPct val="0"/>
              </a:spcBef>
            </a:pPr>
            <a:r>
              <a:rPr lang="en-US" altLang="en-US"/>
              <a:t>Current Grant Funding:</a:t>
            </a:r>
          </a:p>
          <a:p>
            <a:pPr lvl="1">
              <a:spcBef>
                <a:spcPct val="0"/>
              </a:spcBef>
            </a:pPr>
            <a:r>
              <a:rPr lang="en-US" altLang="en-US"/>
              <a:t>N/A</a:t>
            </a:r>
          </a:p>
          <a:p>
            <a:pPr>
              <a:spcBef>
                <a:spcPct val="0"/>
              </a:spcBef>
            </a:pPr>
            <a:r>
              <a:rPr lang="en-US" altLang="en-US"/>
              <a:t>Grants Under Review:</a:t>
            </a:r>
          </a:p>
          <a:p>
            <a:pPr lvl="1">
              <a:spcBef>
                <a:spcPct val="0"/>
              </a:spcBef>
            </a:pPr>
            <a:r>
              <a:rPr lang="en-US" altLang="en-US"/>
              <a:t>Gerber Foundation- Resubmitting in Feb</a:t>
            </a:r>
          </a:p>
          <a:p>
            <a:pPr>
              <a:spcBef>
                <a:spcPct val="0"/>
              </a:spcBef>
            </a:pPr>
            <a:r>
              <a:rPr lang="en-US" altLang="en-US"/>
              <a:t>Grants Submitted:</a:t>
            </a:r>
          </a:p>
          <a:p>
            <a:pPr lvl="1">
              <a:spcBef>
                <a:spcPct val="0"/>
              </a:spcBef>
            </a:pPr>
            <a:r>
              <a:rPr lang="en-US" altLang="en-US"/>
              <a:t>Funded: N/A</a:t>
            </a:r>
          </a:p>
          <a:p>
            <a:pPr lvl="1">
              <a:spcBef>
                <a:spcPct val="0"/>
              </a:spcBef>
            </a:pPr>
            <a:r>
              <a:rPr lang="en-US" altLang="en-US"/>
              <a:t>Unfunded: 1 external (Gerber, APA), 2 internal (Vidant, Brody Brothers)</a:t>
            </a:r>
          </a:p>
          <a:p>
            <a:pPr>
              <a:spcBef>
                <a:spcPct val="0"/>
              </a:spcBef>
            </a:pPr>
            <a:endParaRPr lang="en-US" altLang="en-US"/>
          </a:p>
        </p:txBody>
      </p:sp>
      <p:sp>
        <p:nvSpPr>
          <p:cNvPr id="17411" name="Slide Number Placeholder 3">
            <a:extLst>
              <a:ext uri="{FF2B5EF4-FFF2-40B4-BE49-F238E27FC236}">
                <a16:creationId xmlns:a16="http://schemas.microsoft.com/office/drawing/2014/main" id="{B949D9A0-03DD-E14A-A593-B9C7C74E1C9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B6023F71-3657-3A4B-8B75-5EEA702193D1}" type="slidenum">
              <a:rPr lang="en-US" altLang="en-US" smtClean="0"/>
              <a:pPr fontAlgn="base">
                <a:spcBef>
                  <a:spcPct val="0"/>
                </a:spcBef>
                <a:spcAft>
                  <a:spcPct val="0"/>
                </a:spcAft>
              </a:pPr>
              <a:t>7</a:t>
            </a:fld>
            <a:endParaRPr lang="en-US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D2A0C8-86D2-0F4B-B48B-67AF6569F6D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0D62419-0177-9549-9D74-811A597E9A2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56BC2B0-385B-A44B-B2BB-46FBB05087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4FB044-F014-D642-B972-06C170A7C7A5}" type="datetimeFigureOut">
              <a:rPr lang="en-US"/>
              <a:pPr>
                <a:defRPr/>
              </a:pPr>
              <a:t>5/7/19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3EE4DE7-C382-844E-99E8-352E766219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B5F1B31-3212-BF46-90A2-ABFBE1A9DA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1673F4-5619-894E-86A1-75D2DB284B3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14633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E95857-31D5-6547-B5C7-4645642DFF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2544C1B-9830-FB4E-9EB2-2EC585BF1A8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514217F-9DB1-0447-825F-0999DF6148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6B611F-A03E-4B46-AD4A-3786791599A8}" type="datetimeFigureOut">
              <a:rPr lang="en-US"/>
              <a:pPr>
                <a:defRPr/>
              </a:pPr>
              <a:t>5/7/19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B127DBB-A31A-364E-8F95-EDA585A887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15F6DE3-C92A-1848-9711-FD8C96E71B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357714-DAE2-6541-8E05-A5E1007F203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79995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C8A5977-1CFA-044B-B728-2FDF5BEDE9C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BAA757C-2C64-694F-A6B2-B013CB51209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9A7E2FA-800A-D545-BB43-07C8206665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B90B8E-D9B7-E544-9875-2EC19CE55367}" type="datetimeFigureOut">
              <a:rPr lang="en-US"/>
              <a:pPr>
                <a:defRPr/>
              </a:pPr>
              <a:t>5/7/19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F9984CC-21BC-D64D-AE27-F44487C818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4A923C3-2413-FA40-B85B-99FA9709A7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9BAB30-ABE3-2B42-BB39-E9347142D29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460718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10363826" cy="3424107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2A3ADDC-66F4-8842-A504-129DA1F8F8CA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093B38-1A6A-464A-BFFB-C4E1BB0004D5}" type="datetimeFigureOut">
              <a:rPr lang="en-US"/>
              <a:pPr>
                <a:defRPr/>
              </a:pPr>
              <a:t>5/7/19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E6E4C51-0DDA-354B-8DB2-597E3125637B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82CD2F1-D0BA-D849-8D28-1DAB92B7AADB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3D07A8-8A80-E641-BC26-4CD5DE1C566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752330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5106026" cy="3424107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6172200" y="2367092"/>
            <a:ext cx="5105400" cy="3424107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BCB2ED25-6CA5-1E4E-ACB6-204B830AFA9F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C17AA6-4CEC-264B-BEBC-0BB36A6F6E51}" type="datetimeFigureOut">
              <a:rPr lang="en-US"/>
              <a:pPr>
                <a:defRPr/>
              </a:pPr>
              <a:t>5/7/19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8942B31F-5C53-2448-8F32-75AF4ECFA439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0157680B-1FCF-684B-B1E8-527B1B42E2EF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DF8180-D045-1E4D-B9CA-5BEB84B215D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74187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DB1404-6495-6043-A2E5-AFC954E40B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4CD2AA-2323-C649-B0A2-A49C6024996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CAC1A0B-1128-1947-A44B-A36828EBAD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999C55-6A2A-5347-A772-F46437DD4B4E}" type="datetimeFigureOut">
              <a:rPr lang="en-US"/>
              <a:pPr>
                <a:defRPr/>
              </a:pPr>
              <a:t>5/7/19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5B70F9B-4A60-7F41-A91B-B446B9A46C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68F9FB3-E900-4842-ADD8-73CAAD3835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A49193-86CC-654A-B362-ABC36BCEEE8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54516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72354F-8D82-FF4C-B02B-3EB0676DFF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F8F18A9-9AD9-174D-9612-CBFAAE6F01A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CB633EC-90E3-024A-900F-2AAD07B0FE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D38FB5-7F03-EC47-9E94-7B1A7AF46F7B}" type="datetimeFigureOut">
              <a:rPr lang="en-US"/>
              <a:pPr>
                <a:defRPr/>
              </a:pPr>
              <a:t>5/7/19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93B219A-392E-4A4B-8952-232B4A118A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57BA4B0-0EE4-904F-B16F-36F2F2F073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1F8AF6-1E90-1E4E-A44D-5D05316B2B3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0044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5E1267-0FE2-F148-89B7-EA195981A2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D58BD45-CCD2-544A-ACDE-B6538136223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2531C48-0BB6-B74B-B10E-87F59A8B3B9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A540228E-A301-8748-9507-FC95BCFE2C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259716-2430-1044-9662-B7648C8ECA69}" type="datetimeFigureOut">
              <a:rPr lang="en-US"/>
              <a:pPr>
                <a:defRPr/>
              </a:pPr>
              <a:t>5/7/19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B3904185-25E0-EF47-B6A9-9ABC4A3DCA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242F694A-38EF-124D-BB87-B94226B71E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A88261-FEF6-4742-AD1F-97B18AA93A7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78556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46794E-F91F-F744-ACFA-7E1D5CA0E3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80AF9D0-43AC-5741-B17D-E6E20D052DD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C04923C-7C52-E241-B7B2-9A5110D6D0D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4D782CC-562C-9A4E-85F1-72ED31C3EC7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7E6C4F8-7679-C54A-AE3F-B7E2FB12171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19E0656A-52DC-F843-8173-92B7FFEF8D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5A7299-9BEB-8348-AF3D-E60177C8C861}" type="datetimeFigureOut">
              <a:rPr lang="en-US"/>
              <a:pPr>
                <a:defRPr/>
              </a:pPr>
              <a:t>5/7/19</a:t>
            </a:fld>
            <a:endParaRPr 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0584891A-F966-5740-B851-95C8B0F22B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28551CA2-AD2C-0142-B6DD-1AFCE68A0F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7666A8-5D9D-3D44-8BA5-B54184BED63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70227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B10536-1030-1F4F-A290-EC7F3E6F25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B6D4124B-161C-C74F-9670-064352CB85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59FE51-D89D-5745-B73F-EF5F16339930}" type="datetimeFigureOut">
              <a:rPr lang="en-US"/>
              <a:pPr>
                <a:defRPr/>
              </a:pPr>
              <a:t>5/7/19</a:t>
            </a:fld>
            <a:endParaRPr lang="en-US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CCE273F0-97F6-044A-8008-69ACC980D3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4DF0D852-BE9B-E946-8948-B88A4771FD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238C86-2525-724B-AEF7-3E86AC752CB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01485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7B54E3F3-A5AE-AB45-BBB2-CA345484BD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906A51-F253-104C-86D4-85264F88E8A3}" type="datetimeFigureOut">
              <a:rPr lang="en-US"/>
              <a:pPr>
                <a:defRPr/>
              </a:pPr>
              <a:t>5/7/19</a:t>
            </a:fld>
            <a:endParaRPr lang="en-US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891FD044-224D-1A47-88E9-C03BA0247F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1654A03B-0140-F84A-952B-C492BD2084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EDBA7A-4B37-7040-82CD-C49A37797B9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11992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AFAB86-2DCC-EB41-9598-84BDA1A5CE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9C436F9-A0B2-C643-B9D2-246084022D0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EB9A9F0-D2EF-9A4A-9B2C-850296DF509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C095490C-D54D-A848-8D0E-86CE28EA52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D9DCE3-4131-BA46-9556-0D4827D766B2}" type="datetimeFigureOut">
              <a:rPr lang="en-US"/>
              <a:pPr>
                <a:defRPr/>
              </a:pPr>
              <a:t>5/7/19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93EB286B-E1AD-0848-B8E6-124772363A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FE7DACBA-08A7-B24C-9861-0C472E68A0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EB8DB1-BBE9-1A49-BB51-628BAA8DDAB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78053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E3075E-249F-3E43-A6F9-42E79C0729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F6CCBC7-20F5-674F-9975-AACE6D3D790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842D190-D9B3-C94F-AC56-1D41A7CAEBF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AD6D3AF3-1E5E-134F-BE78-6B2D78DB3E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003B36-3825-044F-9F4B-0E64215978E4}" type="datetimeFigureOut">
              <a:rPr lang="en-US"/>
              <a:pPr>
                <a:defRPr/>
              </a:pPr>
              <a:t>5/7/19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1FE4CA7B-732A-7944-96E6-69C1B4A563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ED076716-50C0-BF44-B005-4388031AD9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E892E2-A9C3-FA45-9FB4-C0EEC95E121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09288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Placeholder 1">
            <a:extLst>
              <a:ext uri="{FF2B5EF4-FFF2-40B4-BE49-F238E27FC236}">
                <a16:creationId xmlns:a16="http://schemas.microsoft.com/office/drawing/2014/main" id="{B6ED42CF-E1DF-1346-9176-BA88CDCE521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2051" name="Text Placeholder 2">
            <a:extLst>
              <a:ext uri="{FF2B5EF4-FFF2-40B4-BE49-F238E27FC236}">
                <a16:creationId xmlns:a16="http://schemas.microsoft.com/office/drawing/2014/main" id="{FA07161E-4296-464F-B668-323D7646EB1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56CE6F0-9C02-E349-84B7-991150DB81E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BD5F3C11-1C0D-CD4E-8DA2-05DB82720DE6}" type="datetimeFigureOut">
              <a:rPr lang="en-US"/>
              <a:pPr>
                <a:defRPr/>
              </a:pPr>
              <a:t>5/7/19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7B8EB2B-989E-A142-A31E-396DA6A34FE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1EA253A-8B10-1F44-BF38-EE1DCCCBB21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9195DBC8-CB7E-AD47-B1D7-D2A572095CA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l" rtl="0" fontAlgn="base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2pPr>
      <a:lvl3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3pPr>
      <a:lvl4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4pPr>
      <a:lvl5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8600" indent="-228600" algn="l" rtl="0" fontAlgn="base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9BD0A92D-399A-41B4-B955-6B72A41B74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2841625" y="0"/>
            <a:ext cx="9350375" cy="6858000"/>
          </a:xfrm>
          <a:prstGeom prst="rect">
            <a:avLst/>
          </a:prstGeom>
          <a:gradFill>
            <a:gsLst>
              <a:gs pos="0">
                <a:schemeClr val="accent1">
                  <a:lumMod val="100000"/>
                  <a:alpha val="82000"/>
                </a:schemeClr>
              </a:gs>
              <a:gs pos="25000">
                <a:schemeClr val="accent1">
                  <a:alpha val="60000"/>
                </a:schemeClr>
              </a:gs>
              <a:gs pos="94000">
                <a:schemeClr val="bg2">
                  <a:lumMod val="75000"/>
                </a:schemeClr>
              </a:gs>
              <a:gs pos="100000">
                <a:schemeClr val="bg2">
                  <a:lumMod val="7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pic>
        <p:nvPicPr>
          <p:cNvPr id="4099" name="Picture 14">
            <a:extLst>
              <a:ext uri="{FF2B5EF4-FFF2-40B4-BE49-F238E27FC236}">
                <a16:creationId xmlns:a16="http://schemas.microsoft.com/office/drawing/2014/main" id="{41399FD0-431C-A04F-B9AD-7ED4C9F0411E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0" name="Title 1">
            <a:extLst>
              <a:ext uri="{FF2B5EF4-FFF2-40B4-BE49-F238E27FC236}">
                <a16:creationId xmlns:a16="http://schemas.microsoft.com/office/drawing/2014/main" id="{8DF239AC-45BB-0B47-A2B9-983247CD069A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830263" y="3536950"/>
            <a:ext cx="5946775" cy="1298575"/>
          </a:xfrm>
        </p:spPr>
        <p:txBody>
          <a:bodyPr anchor="t"/>
          <a:lstStyle/>
          <a:p>
            <a:pPr algn="l"/>
            <a:r>
              <a:rPr lang="en-US" altLang="en-US" sz="3700" dirty="0">
                <a:solidFill>
                  <a:srgbClr val="000000"/>
                </a:solidFill>
              </a:rPr>
              <a:t>Pregnancy and Infant Research Collaborative (PIRC)</a:t>
            </a:r>
          </a:p>
        </p:txBody>
      </p:sp>
      <p:sp>
        <p:nvSpPr>
          <p:cNvPr id="4101" name="Subtitle 2">
            <a:extLst>
              <a:ext uri="{FF2B5EF4-FFF2-40B4-BE49-F238E27FC236}">
                <a16:creationId xmlns:a16="http://schemas.microsoft.com/office/drawing/2014/main" id="{64A4248C-BF83-6A40-955C-E8EC24146C02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830263" y="4775200"/>
            <a:ext cx="5946775" cy="838200"/>
          </a:xfrm>
        </p:spPr>
        <p:txBody>
          <a:bodyPr anchor="b"/>
          <a:lstStyle/>
          <a:p>
            <a:pPr algn="l"/>
            <a:r>
              <a:rPr lang="en-US" altLang="en-US" sz="1800" dirty="0">
                <a:solidFill>
                  <a:srgbClr val="000000"/>
                </a:solidFill>
              </a:rPr>
              <a:t>Co-Directors: Devon Kuehn and Linda May</a:t>
            </a:r>
          </a:p>
          <a:p>
            <a:pPr algn="l"/>
            <a:r>
              <a:rPr lang="en-US" altLang="en-US" sz="1800" dirty="0">
                <a:solidFill>
                  <a:srgbClr val="000000"/>
                </a:solidFill>
              </a:rPr>
              <a:t>May 08, 2019</a:t>
            </a:r>
          </a:p>
        </p:txBody>
      </p:sp>
      <p:sp>
        <p:nvSpPr>
          <p:cNvPr id="17" name="Freeform 56">
            <a:extLst>
              <a:ext uri="{FF2B5EF4-FFF2-40B4-BE49-F238E27FC236}">
                <a16:creationId xmlns:a16="http://schemas.microsoft.com/office/drawing/2014/main" id="{9FA51AA9-DFBD-4CB2-9C70-26DAC24A34C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3235021" y="2"/>
            <a:ext cx="4305922" cy="3193227"/>
          </a:xfrm>
          <a:custGeom>
            <a:avLst/>
            <a:gdLst>
              <a:gd name="connsiteX0" fmla="*/ 268379 w 4305922"/>
              <a:gd name="connsiteY0" fmla="*/ 0 h 3193227"/>
              <a:gd name="connsiteX1" fmla="*/ 4037544 w 4305922"/>
              <a:gd name="connsiteY1" fmla="*/ 0 h 3193227"/>
              <a:gd name="connsiteX2" fmla="*/ 4046072 w 4305922"/>
              <a:gd name="connsiteY2" fmla="*/ 14037 h 3193227"/>
              <a:gd name="connsiteX3" fmla="*/ 4305922 w 4305922"/>
              <a:gd name="connsiteY3" fmla="*/ 1040266 h 3193227"/>
              <a:gd name="connsiteX4" fmla="*/ 2152962 w 4305922"/>
              <a:gd name="connsiteY4" fmla="*/ 3193227 h 3193227"/>
              <a:gd name="connsiteX5" fmla="*/ 0 w 4305922"/>
              <a:gd name="connsiteY5" fmla="*/ 1040266 h 3193227"/>
              <a:gd name="connsiteX6" fmla="*/ 259851 w 4305922"/>
              <a:gd name="connsiteY6" fmla="*/ 14037 h 31932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305922" h="3193227">
                <a:moveTo>
                  <a:pt x="268379" y="0"/>
                </a:moveTo>
                <a:lnTo>
                  <a:pt x="4037544" y="0"/>
                </a:lnTo>
                <a:lnTo>
                  <a:pt x="4046072" y="14037"/>
                </a:lnTo>
                <a:cubicBezTo>
                  <a:pt x="4211790" y="319097"/>
                  <a:pt x="4305922" y="668689"/>
                  <a:pt x="4305922" y="1040266"/>
                </a:cubicBezTo>
                <a:cubicBezTo>
                  <a:pt x="4305922" y="2229314"/>
                  <a:pt x="3342009" y="3193227"/>
                  <a:pt x="2152962" y="3193227"/>
                </a:cubicBezTo>
                <a:cubicBezTo>
                  <a:pt x="963913" y="3193227"/>
                  <a:pt x="0" y="2229314"/>
                  <a:pt x="0" y="1040266"/>
                </a:cubicBezTo>
                <a:cubicBezTo>
                  <a:pt x="0" y="668689"/>
                  <a:pt x="94133" y="319097"/>
                  <a:pt x="259851" y="14037"/>
                </a:cubicBezTo>
                <a:close/>
              </a:path>
            </a:pathLst>
          </a:custGeom>
          <a:solidFill>
            <a:srgbClr val="FFFFFF"/>
          </a:solidFill>
          <a:ln>
            <a:gradFill>
              <a:gsLst>
                <a:gs pos="0">
                  <a:schemeClr val="accent1">
                    <a:lumMod val="40000"/>
                    <a:lumOff val="60000"/>
                  </a:schemeClr>
                </a:gs>
                <a:gs pos="23000">
                  <a:schemeClr val="accent1">
                    <a:lumMod val="45000"/>
                    <a:lumOff val="55000"/>
                  </a:schemeClr>
                </a:gs>
                <a:gs pos="83000">
                  <a:schemeClr val="bg2">
                    <a:lumMod val="75000"/>
                  </a:schemeClr>
                </a:gs>
                <a:gs pos="100000">
                  <a:schemeClr val="bg2">
                    <a:lumMod val="75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pic>
        <p:nvPicPr>
          <p:cNvPr id="8" name="Picture 4" descr="Related image">
            <a:extLst>
              <a:ext uri="{FF2B5EF4-FFF2-40B4-BE49-F238E27FC236}">
                <a16:creationId xmlns:a16="http://schemas.microsoft.com/office/drawing/2014/main" id="{69F6CD72-163B-D74B-9797-D77DDDA9ACA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498" r="3" b="4084"/>
          <a:stretch/>
        </p:blipFill>
        <p:spPr bwMode="auto">
          <a:xfrm>
            <a:off x="3347837" y="1"/>
            <a:ext cx="4063868" cy="3072200"/>
          </a:xfrm>
          <a:custGeom>
            <a:avLst/>
            <a:gdLst>
              <a:gd name="connsiteX0" fmla="*/ 288818 w 4063868"/>
              <a:gd name="connsiteY0" fmla="*/ 0 h 3072200"/>
              <a:gd name="connsiteX1" fmla="*/ 3775050 w 4063868"/>
              <a:gd name="connsiteY1" fmla="*/ 0 h 3072200"/>
              <a:gd name="connsiteX2" fmla="*/ 3818625 w 4063868"/>
              <a:gd name="connsiteY2" fmla="*/ 71726 h 3072200"/>
              <a:gd name="connsiteX3" fmla="*/ 4063868 w 4063868"/>
              <a:gd name="connsiteY3" fmla="*/ 1040266 h 3072200"/>
              <a:gd name="connsiteX4" fmla="*/ 2031934 w 4063868"/>
              <a:gd name="connsiteY4" fmla="*/ 3072200 h 3072200"/>
              <a:gd name="connsiteX5" fmla="*/ 0 w 4063868"/>
              <a:gd name="connsiteY5" fmla="*/ 1040266 h 3072200"/>
              <a:gd name="connsiteX6" fmla="*/ 245244 w 4063868"/>
              <a:gd name="connsiteY6" fmla="*/ 71726 h 3072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063868" h="3072200">
                <a:moveTo>
                  <a:pt x="288818" y="0"/>
                </a:moveTo>
                <a:lnTo>
                  <a:pt x="3775050" y="0"/>
                </a:lnTo>
                <a:lnTo>
                  <a:pt x="3818625" y="71726"/>
                </a:lnTo>
                <a:cubicBezTo>
                  <a:pt x="3975028" y="359637"/>
                  <a:pt x="4063868" y="689577"/>
                  <a:pt x="4063868" y="1040266"/>
                </a:cubicBezTo>
                <a:cubicBezTo>
                  <a:pt x="4063868" y="2162473"/>
                  <a:pt x="3154140" y="3072200"/>
                  <a:pt x="2031934" y="3072200"/>
                </a:cubicBezTo>
                <a:cubicBezTo>
                  <a:pt x="909728" y="3072200"/>
                  <a:pt x="0" y="2162473"/>
                  <a:pt x="0" y="1040266"/>
                </a:cubicBezTo>
                <a:cubicBezTo>
                  <a:pt x="0" y="689577"/>
                  <a:pt x="88841" y="359637"/>
                  <a:pt x="245244" y="71726"/>
                </a:cubicBezTo>
                <a:close/>
              </a:path>
            </a:pathLst>
          </a:custGeom>
          <a:noFill/>
          <a:effectLst>
            <a:softEdge rad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Freeform 58">
            <a:extLst>
              <a:ext uri="{FF2B5EF4-FFF2-40B4-BE49-F238E27FC236}">
                <a16:creationId xmlns:a16="http://schemas.microsoft.com/office/drawing/2014/main" id="{D5905D0D-FE5E-454B-A340-4DE821C09E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7685658" y="1424717"/>
            <a:ext cx="4506342" cy="5442758"/>
          </a:xfrm>
          <a:custGeom>
            <a:avLst/>
            <a:gdLst>
              <a:gd name="connsiteX0" fmla="*/ 3034499 w 4506342"/>
              <a:gd name="connsiteY0" fmla="*/ 0 h 5442758"/>
              <a:gd name="connsiteX1" fmla="*/ 4480922 w 4506342"/>
              <a:gd name="connsiteY1" fmla="*/ 366248 h 5442758"/>
              <a:gd name="connsiteX2" fmla="*/ 4506342 w 4506342"/>
              <a:gd name="connsiteY2" fmla="*/ 381691 h 5442758"/>
              <a:gd name="connsiteX3" fmla="*/ 4506342 w 4506342"/>
              <a:gd name="connsiteY3" fmla="*/ 5442758 h 5442758"/>
              <a:gd name="connsiteX4" fmla="*/ 1193461 w 4506342"/>
              <a:gd name="connsiteY4" fmla="*/ 5442758 h 5442758"/>
              <a:gd name="connsiteX5" fmla="*/ 1104276 w 4506342"/>
              <a:gd name="connsiteY5" fmla="*/ 5376066 h 5442758"/>
              <a:gd name="connsiteX6" fmla="*/ 0 w 4506342"/>
              <a:gd name="connsiteY6" fmla="*/ 3034499 h 5442758"/>
              <a:gd name="connsiteX7" fmla="*/ 3034499 w 4506342"/>
              <a:gd name="connsiteY7" fmla="*/ 0 h 54427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506342" h="5442758">
                <a:moveTo>
                  <a:pt x="3034499" y="0"/>
                </a:moveTo>
                <a:cubicBezTo>
                  <a:pt x="3558220" y="0"/>
                  <a:pt x="4050953" y="132675"/>
                  <a:pt x="4480922" y="366248"/>
                </a:cubicBezTo>
                <a:lnTo>
                  <a:pt x="4506342" y="381691"/>
                </a:lnTo>
                <a:lnTo>
                  <a:pt x="4506342" y="5442758"/>
                </a:lnTo>
                <a:lnTo>
                  <a:pt x="1193461" y="5442758"/>
                </a:lnTo>
                <a:lnTo>
                  <a:pt x="1104276" y="5376066"/>
                </a:lnTo>
                <a:cubicBezTo>
                  <a:pt x="429867" y="4819495"/>
                  <a:pt x="0" y="3977198"/>
                  <a:pt x="0" y="3034499"/>
                </a:cubicBezTo>
                <a:cubicBezTo>
                  <a:pt x="0" y="1358591"/>
                  <a:pt x="1358591" y="0"/>
                  <a:pt x="3034499" y="0"/>
                </a:cubicBezTo>
                <a:close/>
              </a:path>
            </a:pathLst>
          </a:custGeom>
          <a:solidFill>
            <a:srgbClr val="FFFFFF"/>
          </a:solidFill>
          <a:ln>
            <a:gradFill>
              <a:gsLst>
                <a:gs pos="0">
                  <a:schemeClr val="accent1">
                    <a:lumMod val="40000"/>
                    <a:lumOff val="60000"/>
                  </a:schemeClr>
                </a:gs>
                <a:gs pos="23000">
                  <a:schemeClr val="accent1">
                    <a:lumMod val="45000"/>
                    <a:lumOff val="55000"/>
                  </a:schemeClr>
                </a:gs>
                <a:gs pos="83000">
                  <a:schemeClr val="bg2">
                    <a:lumMod val="75000"/>
                  </a:schemeClr>
                </a:gs>
                <a:gs pos="100000">
                  <a:schemeClr val="bg2">
                    <a:lumMod val="75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pic>
        <p:nvPicPr>
          <p:cNvPr id="7" name="Picture 2" descr="Related image">
            <a:extLst>
              <a:ext uri="{FF2B5EF4-FFF2-40B4-BE49-F238E27FC236}">
                <a16:creationId xmlns:a16="http://schemas.microsoft.com/office/drawing/2014/main" id="{DA9BDDD8-52B7-E246-8A32-6961504C138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29" r="7938" b="-1"/>
          <a:stretch/>
        </p:blipFill>
        <p:spPr bwMode="auto">
          <a:xfrm>
            <a:off x="7840768" y="1579827"/>
            <a:ext cx="4351232" cy="5287648"/>
          </a:xfrm>
          <a:custGeom>
            <a:avLst/>
            <a:gdLst>
              <a:gd name="connsiteX0" fmla="*/ 2879389 w 4351232"/>
              <a:gd name="connsiteY0" fmla="*/ 0 h 5287648"/>
              <a:gd name="connsiteX1" fmla="*/ 4251877 w 4351232"/>
              <a:gd name="connsiteY1" fmla="*/ 347527 h 5287648"/>
              <a:gd name="connsiteX2" fmla="*/ 4351232 w 4351232"/>
              <a:gd name="connsiteY2" fmla="*/ 407886 h 5287648"/>
              <a:gd name="connsiteX3" fmla="*/ 4351232 w 4351232"/>
              <a:gd name="connsiteY3" fmla="*/ 5287648 h 5287648"/>
              <a:gd name="connsiteX4" fmla="*/ 1303444 w 4351232"/>
              <a:gd name="connsiteY4" fmla="*/ 5287648 h 5287648"/>
              <a:gd name="connsiteX5" fmla="*/ 1269495 w 4351232"/>
              <a:gd name="connsiteY5" fmla="*/ 5267024 h 5287648"/>
              <a:gd name="connsiteX6" fmla="*/ 0 w 4351232"/>
              <a:gd name="connsiteY6" fmla="*/ 2879389 h 5287648"/>
              <a:gd name="connsiteX7" fmla="*/ 2879389 w 4351232"/>
              <a:gd name="connsiteY7" fmla="*/ 0 h 52876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351232" h="5287648">
                <a:moveTo>
                  <a:pt x="2879389" y="0"/>
                </a:moveTo>
                <a:cubicBezTo>
                  <a:pt x="3376340" y="0"/>
                  <a:pt x="3843887" y="125893"/>
                  <a:pt x="4251877" y="347527"/>
                </a:cubicBezTo>
                <a:lnTo>
                  <a:pt x="4351232" y="407886"/>
                </a:lnTo>
                <a:lnTo>
                  <a:pt x="4351232" y="5287648"/>
                </a:lnTo>
                <a:lnTo>
                  <a:pt x="1303444" y="5287648"/>
                </a:lnTo>
                <a:lnTo>
                  <a:pt x="1269495" y="5267024"/>
                </a:lnTo>
                <a:cubicBezTo>
                  <a:pt x="503573" y="4749577"/>
                  <a:pt x="0" y="3873291"/>
                  <a:pt x="0" y="2879389"/>
                </a:cubicBezTo>
                <a:cubicBezTo>
                  <a:pt x="0" y="1289146"/>
                  <a:pt x="1289146" y="0"/>
                  <a:pt x="2879389" y="0"/>
                </a:cubicBezTo>
                <a:close/>
              </a:path>
            </a:pathLst>
          </a:custGeom>
          <a:noFill/>
          <a:effectLst>
            <a:softEdge rad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F3F3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>
            <a:extLst>
              <a:ext uri="{FF2B5EF4-FFF2-40B4-BE49-F238E27FC236}">
                <a16:creationId xmlns:a16="http://schemas.microsoft.com/office/drawing/2014/main" id="{95D1DB5B-B750-BA42-B270-CA561C756E2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62000" y="803275"/>
            <a:ext cx="5314950" cy="1325563"/>
          </a:xfrm>
        </p:spPr>
        <p:txBody>
          <a:bodyPr/>
          <a:lstStyle/>
          <a:p>
            <a:r>
              <a:rPr lang="en-US" altLang="en-US"/>
              <a:t>Offspring Cognition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0B2198C-7D7F-AF46-B95E-64F44697FAC7}"/>
              </a:ext>
            </a:extLst>
          </p:cNvPr>
          <p:cNvSpPr>
            <a:spLocks noGrp="1" noChangeArrowheads="1"/>
          </p:cNvSpPr>
          <p:nvPr>
            <p:ph sz="quarter" idx="13"/>
          </p:nvPr>
        </p:nvSpPr>
        <p:spPr>
          <a:xfrm>
            <a:off x="762000" y="2279650"/>
            <a:ext cx="5314950" cy="3375025"/>
          </a:xfrm>
        </p:spPr>
        <p:txBody>
          <a:bodyPr/>
          <a:lstStyle/>
          <a:p>
            <a:r>
              <a:rPr lang="en-US" altLang="en-US" sz="1500"/>
              <a:t>Goal: determine relationship to maternal behaviors (activity, reading) during  or after pregnancy and offspring cognition</a:t>
            </a:r>
          </a:p>
          <a:p>
            <a:r>
              <a:rPr lang="en-US" altLang="en-US" sz="1500"/>
              <a:t>Publications:</a:t>
            </a:r>
          </a:p>
          <a:p>
            <a:pPr lvl="1"/>
            <a:r>
              <a:rPr lang="en-US" altLang="en-US" sz="1500"/>
              <a:t>2018-2019: upcoming (Summer 2019)</a:t>
            </a:r>
          </a:p>
          <a:p>
            <a:r>
              <a:rPr lang="en-US" altLang="en-US" sz="1500"/>
              <a:t>Current Grant Funding:</a:t>
            </a:r>
          </a:p>
          <a:p>
            <a:pPr lvl="1"/>
            <a:r>
              <a:rPr lang="en-US" altLang="en-US" sz="1500"/>
              <a:t>NA</a:t>
            </a:r>
          </a:p>
          <a:p>
            <a:r>
              <a:rPr lang="en-US" altLang="en-US" sz="1500"/>
              <a:t>Grants Under Review:</a:t>
            </a:r>
          </a:p>
          <a:p>
            <a:pPr lvl="1"/>
            <a:r>
              <a:rPr lang="en-US" altLang="en-US" sz="1500"/>
              <a:t>NA</a:t>
            </a:r>
          </a:p>
          <a:p>
            <a:r>
              <a:rPr lang="en-US" altLang="en-US" sz="1500"/>
              <a:t>Grants Submitted:</a:t>
            </a:r>
          </a:p>
          <a:p>
            <a:pPr lvl="1"/>
            <a:r>
              <a:rPr lang="en-US" altLang="en-US" sz="1500"/>
              <a:t>NA</a:t>
            </a:r>
          </a:p>
        </p:txBody>
      </p:sp>
      <p:sp>
        <p:nvSpPr>
          <p:cNvPr id="71" name="Freeform: Shape 70">
            <a:extLst>
              <a:ext uri="{FF2B5EF4-FFF2-40B4-BE49-F238E27FC236}">
                <a16:creationId xmlns:a16="http://schemas.microsoft.com/office/drawing/2014/main" id="{CF62D2A7-8207-488C-9F46-316BA81A16C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 flipH="1">
            <a:off x="6583363" y="-1588"/>
            <a:ext cx="5608637" cy="5840413"/>
          </a:xfrm>
          <a:custGeom>
            <a:avLst/>
            <a:gdLst>
              <a:gd name="connsiteX0" fmla="*/ 0 w 5609220"/>
              <a:gd name="connsiteY0" fmla="*/ 0 h 5840278"/>
              <a:gd name="connsiteX1" fmla="*/ 4637091 w 5609220"/>
              <a:gd name="connsiteY1" fmla="*/ 0 h 5840278"/>
              <a:gd name="connsiteX2" fmla="*/ 4822569 w 5609220"/>
              <a:gd name="connsiteY2" fmla="*/ 204077 h 5840278"/>
              <a:gd name="connsiteX3" fmla="*/ 5609220 w 5609220"/>
              <a:gd name="connsiteY3" fmla="*/ 2395363 h 5840278"/>
              <a:gd name="connsiteX4" fmla="*/ 2164305 w 5609220"/>
              <a:gd name="connsiteY4" fmla="*/ 5840278 h 5840278"/>
              <a:gd name="connsiteX5" fmla="*/ 238220 w 5609220"/>
              <a:gd name="connsiteY5" fmla="*/ 5251941 h 5840278"/>
              <a:gd name="connsiteX6" fmla="*/ 0 w 5609220"/>
              <a:gd name="connsiteY6" fmla="*/ 5073803 h 58402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609220" h="5840278">
                <a:moveTo>
                  <a:pt x="0" y="0"/>
                </a:moveTo>
                <a:lnTo>
                  <a:pt x="4637091" y="0"/>
                </a:lnTo>
                <a:lnTo>
                  <a:pt x="4822569" y="204077"/>
                </a:lnTo>
                <a:cubicBezTo>
                  <a:pt x="5314007" y="799562"/>
                  <a:pt x="5609220" y="1562987"/>
                  <a:pt x="5609220" y="2395363"/>
                </a:cubicBezTo>
                <a:cubicBezTo>
                  <a:pt x="5609220" y="4297937"/>
                  <a:pt x="4066879" y="5840278"/>
                  <a:pt x="2164305" y="5840278"/>
                </a:cubicBezTo>
                <a:cubicBezTo>
                  <a:pt x="1450840" y="5840278"/>
                  <a:pt x="788032" y="5623387"/>
                  <a:pt x="238220" y="5251941"/>
                </a:cubicBezTo>
                <a:lnTo>
                  <a:pt x="0" y="5073803"/>
                </a:ln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7170" name="Picture 2" descr="Related image">
            <a:extLst>
              <a:ext uri="{FF2B5EF4-FFF2-40B4-BE49-F238E27FC236}">
                <a16:creationId xmlns:a16="http://schemas.microsoft.com/office/drawing/2014/main" id="{95BB2165-139C-4D4A-B8F1-55DB65B2A0C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916" r="12850" b="2"/>
          <a:stretch/>
        </p:blipFill>
        <p:spPr bwMode="auto">
          <a:xfrm>
            <a:off x="6750141" y="-2"/>
            <a:ext cx="5441859" cy="5654940"/>
          </a:xfrm>
          <a:custGeom>
            <a:avLst/>
            <a:gdLst>
              <a:gd name="connsiteX0" fmla="*/ 1041368 w 5441859"/>
              <a:gd name="connsiteY0" fmla="*/ 0 h 5654940"/>
              <a:gd name="connsiteX1" fmla="*/ 5441859 w 5441859"/>
              <a:gd name="connsiteY1" fmla="*/ 0 h 5654940"/>
              <a:gd name="connsiteX2" fmla="*/ 5441859 w 5441859"/>
              <a:gd name="connsiteY2" fmla="*/ 4820612 h 5654940"/>
              <a:gd name="connsiteX3" fmla="*/ 5285166 w 5441859"/>
              <a:gd name="connsiteY3" fmla="*/ 4957981 h 5654940"/>
              <a:gd name="connsiteX4" fmla="*/ 3267719 w 5441859"/>
              <a:gd name="connsiteY4" fmla="*/ 5654940 h 5654940"/>
              <a:gd name="connsiteX5" fmla="*/ 0 w 5441859"/>
              <a:gd name="connsiteY5" fmla="*/ 2387221 h 5654940"/>
              <a:gd name="connsiteX6" fmla="*/ 957093 w 5441859"/>
              <a:gd name="connsiteY6" fmla="*/ 76595 h 56549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441859" h="5654940">
                <a:moveTo>
                  <a:pt x="1041368" y="0"/>
                </a:moveTo>
                <a:lnTo>
                  <a:pt x="5441859" y="0"/>
                </a:lnTo>
                <a:lnTo>
                  <a:pt x="5441859" y="4820612"/>
                </a:lnTo>
                <a:lnTo>
                  <a:pt x="5285166" y="4957981"/>
                </a:lnTo>
                <a:cubicBezTo>
                  <a:pt x="4729628" y="5394557"/>
                  <a:pt x="4029081" y="5654940"/>
                  <a:pt x="3267719" y="5654940"/>
                </a:cubicBezTo>
                <a:cubicBezTo>
                  <a:pt x="1463008" y="5654940"/>
                  <a:pt x="0" y="4191932"/>
                  <a:pt x="0" y="2387221"/>
                </a:cubicBezTo>
                <a:cubicBezTo>
                  <a:pt x="0" y="1484866"/>
                  <a:pt x="365752" y="667936"/>
                  <a:pt x="957093" y="76595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>
            <a:extLst>
              <a:ext uri="{FF2B5EF4-FFF2-40B4-BE49-F238E27FC236}">
                <a16:creationId xmlns:a16="http://schemas.microsoft.com/office/drawing/2014/main" id="{40B83D86-EE54-EF42-AD06-D32AE5D0867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49288" y="628650"/>
            <a:ext cx="3651250" cy="1677988"/>
          </a:xfrm>
        </p:spPr>
        <p:txBody>
          <a:bodyPr/>
          <a:lstStyle/>
          <a:p>
            <a:r>
              <a:rPr lang="en-US" altLang="en-US" sz="3700"/>
              <a:t>Mindfulness during Pregnancy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6F18458-6CB1-DE4A-BC41-EE05D25A48D6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395785" y="2438400"/>
            <a:ext cx="4242889" cy="3786188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1700" dirty="0"/>
              <a:t>Goal: determine the influence of mindfulness training during  pregnancy on maternal stress &amp; health outcomes</a:t>
            </a:r>
          </a:p>
          <a:p>
            <a:pPr fontAlgn="auto">
              <a:spcAft>
                <a:spcPts val="0"/>
              </a:spcAft>
              <a:defRPr/>
            </a:pPr>
            <a:r>
              <a:rPr lang="en-US" sz="1700" dirty="0"/>
              <a:t>Publications:</a:t>
            </a:r>
          </a:p>
          <a:p>
            <a:pPr lvl="1" fontAlgn="auto">
              <a:spcAft>
                <a:spcPts val="0"/>
              </a:spcAft>
              <a:defRPr/>
            </a:pPr>
            <a:r>
              <a:rPr lang="en-US" sz="1700" dirty="0"/>
              <a:t>2018-2019: IRB approved May 2019</a:t>
            </a:r>
          </a:p>
          <a:p>
            <a:pPr fontAlgn="auto">
              <a:spcAft>
                <a:spcPts val="0"/>
              </a:spcAft>
              <a:defRPr/>
            </a:pPr>
            <a:r>
              <a:rPr lang="en-US" sz="1700" dirty="0"/>
              <a:t>Current Grant Funding:</a:t>
            </a:r>
          </a:p>
          <a:p>
            <a:pPr lvl="1" fontAlgn="auto">
              <a:spcAft>
                <a:spcPts val="0"/>
              </a:spcAft>
              <a:defRPr/>
            </a:pPr>
            <a:r>
              <a:rPr lang="en-US" sz="1700" dirty="0"/>
              <a:t>NA</a:t>
            </a:r>
          </a:p>
          <a:p>
            <a:pPr fontAlgn="auto">
              <a:spcAft>
                <a:spcPts val="0"/>
              </a:spcAft>
              <a:defRPr/>
            </a:pPr>
            <a:r>
              <a:rPr lang="en-US" sz="1700" dirty="0"/>
              <a:t>Grants Under Review:</a:t>
            </a:r>
          </a:p>
          <a:p>
            <a:pPr lvl="1" fontAlgn="auto">
              <a:spcAft>
                <a:spcPts val="0"/>
              </a:spcAft>
              <a:defRPr/>
            </a:pPr>
            <a:r>
              <a:rPr lang="en-US" sz="1700" dirty="0"/>
              <a:t>NA</a:t>
            </a:r>
          </a:p>
          <a:p>
            <a:pPr fontAlgn="auto">
              <a:spcAft>
                <a:spcPts val="0"/>
              </a:spcAft>
              <a:defRPr/>
            </a:pPr>
            <a:r>
              <a:rPr lang="en-US" sz="1700" dirty="0"/>
              <a:t>Grants Submitted:</a:t>
            </a:r>
          </a:p>
          <a:p>
            <a:pPr lvl="1" fontAlgn="auto">
              <a:spcAft>
                <a:spcPts val="0"/>
              </a:spcAft>
              <a:defRPr/>
            </a:pPr>
            <a:r>
              <a:rPr lang="en-US" sz="1700" dirty="0"/>
              <a:t>NIH- NIMH- </a:t>
            </a:r>
            <a:r>
              <a:rPr lang="en-US" sz="1700"/>
              <a:t>R21- January 2020</a:t>
            </a:r>
            <a:endParaRPr lang="en-US" sz="1700" dirty="0"/>
          </a:p>
        </p:txBody>
      </p:sp>
      <p:pic>
        <p:nvPicPr>
          <p:cNvPr id="21508" name="Picture 2" descr="Related image">
            <a:extLst>
              <a:ext uri="{FF2B5EF4-FFF2-40B4-BE49-F238E27FC236}">
                <a16:creationId xmlns:a16="http://schemas.microsoft.com/office/drawing/2014/main" id="{28407336-A684-1C41-A61E-ED065F2880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" b="30539"/>
          <a:stretch>
            <a:fillRect/>
          </a:stretch>
        </p:blipFill>
        <p:spPr bwMode="auto">
          <a:xfrm>
            <a:off x="4638675" y="0"/>
            <a:ext cx="755332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E0D0F4-8516-0645-BA90-7F0BBB0859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7887" y="13382"/>
            <a:ext cx="10515600" cy="1101986"/>
          </a:xfrm>
        </p:spPr>
        <p:txBody>
          <a:bodyPr/>
          <a:lstStyle/>
          <a:p>
            <a:r>
              <a:rPr lang="en-US" dirty="0"/>
              <a:t>Upcoming Manuscripts-Summer 2019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2BA748D-DA55-EE49-9D06-E4BAA1A8F5DB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540858" y="733530"/>
            <a:ext cx="10363826" cy="6124470"/>
          </a:xfrm>
        </p:spPr>
        <p:txBody>
          <a:bodyPr/>
          <a:lstStyle/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en-US" altLang="en-US" sz="12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Effects of Prenatal Exercise on Fetal Morphometrics (lead PI: </a:t>
            </a:r>
            <a:r>
              <a:rPr lang="en-US" altLang="en-US" sz="1200" b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May</a:t>
            </a:r>
            <a:r>
              <a:rPr lang="en-US" altLang="en-US" sz="12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)</a:t>
            </a:r>
          </a:p>
          <a:p>
            <a:pPr lvl="1">
              <a:lnSpc>
                <a:spcPct val="150000"/>
              </a:lnSpc>
              <a:spcBef>
                <a:spcPts val="0"/>
              </a:spcBef>
            </a:pPr>
            <a:r>
              <a:rPr lang="en-US" altLang="en-US" sz="12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submit to </a:t>
            </a:r>
            <a:r>
              <a:rPr lang="en-US" altLang="en-US" sz="1200" i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Early Human Development</a:t>
            </a:r>
            <a:r>
              <a:rPr lang="en-US" altLang="en-US" sz="12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 by </a:t>
            </a:r>
            <a:r>
              <a:rPr lang="en-US" altLang="en-US" sz="1200" b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May 25</a:t>
            </a:r>
            <a:endParaRPr lang="en-US" altLang="en-US" sz="1200" b="1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Method development and validation for drugs of abuse in umbilical cords- </a:t>
            </a:r>
            <a:r>
              <a:rPr lang="en-US" altLang="en-US" sz="12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(lead PI: </a:t>
            </a:r>
            <a:r>
              <a:rPr lang="en-US" altLang="en-US" sz="1200" b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Kuehn</a:t>
            </a:r>
            <a:r>
              <a:rPr lang="en-US" altLang="en-US" sz="12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) </a:t>
            </a:r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lnSpc>
                <a:spcPct val="150000"/>
              </a:lnSpc>
              <a:spcBef>
                <a:spcPts val="0"/>
              </a:spcBef>
            </a:pPr>
            <a:r>
              <a:rPr lang="en-US" altLang="en-US" sz="12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submit to </a:t>
            </a:r>
            <a:r>
              <a:rPr lang="en-US" altLang="en-US" sz="1200" i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Analytical Chemistry</a:t>
            </a:r>
            <a:r>
              <a:rPr lang="en-US" altLang="en-US" sz="12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 by </a:t>
            </a:r>
            <a:r>
              <a:rPr lang="en-US" altLang="en-US" sz="1200" b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May 25</a:t>
            </a: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Influence of Physical Activity During Pregnancy and Child Oral Health </a:t>
            </a:r>
            <a:r>
              <a:rPr lang="en-US" altLang="en-US" sz="12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(lead PI: </a:t>
            </a:r>
            <a:r>
              <a:rPr lang="en-US" altLang="en-US" sz="1200" b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Kordis</a:t>
            </a:r>
            <a:r>
              <a:rPr lang="en-US" altLang="en-US" sz="12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)</a:t>
            </a:r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lnSpc>
                <a:spcPct val="150000"/>
              </a:lnSpc>
              <a:spcBef>
                <a:spcPts val="0"/>
              </a:spcBef>
            </a:pPr>
            <a:r>
              <a:rPr lang="en-US" altLang="en-US" sz="12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submit to 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i="1" dirty="0">
                <a:latin typeface="Arial" panose="020B0604020202020204" pitchFamily="34" charset="0"/>
                <a:cs typeface="Arial" panose="020B0604020202020204" pitchFamily="34" charset="0"/>
              </a:rPr>
              <a:t>American Journal of Public health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12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 by </a:t>
            </a:r>
            <a:r>
              <a:rPr lang="en-US" altLang="en-US" sz="1200" b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May 25</a:t>
            </a:r>
            <a:endParaRPr lang="en-US" altLang="en-US" sz="12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en-US" altLang="en-US" sz="1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Effects of Prenatal Aerobic Exercise on Fetal Right and Left-side Cardiac Function and Flow – </a:t>
            </a:r>
            <a:r>
              <a:rPr lang="en-US" altLang="en-US" sz="12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(lead PI: </a:t>
            </a:r>
            <a:r>
              <a:rPr lang="en-US" altLang="en-US" sz="1200" b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May</a:t>
            </a:r>
            <a:r>
              <a:rPr lang="en-US" altLang="en-US" sz="12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)</a:t>
            </a:r>
            <a:r>
              <a:rPr lang="en-US" altLang="en-US" sz="1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</a:p>
          <a:p>
            <a:pPr lvl="1">
              <a:lnSpc>
                <a:spcPct val="150000"/>
              </a:lnSpc>
              <a:spcBef>
                <a:spcPts val="0"/>
              </a:spcBef>
            </a:pPr>
            <a:r>
              <a:rPr lang="en-US" altLang="en-US" sz="1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submit to </a:t>
            </a:r>
            <a:r>
              <a:rPr lang="en-US" altLang="en-US" sz="1200" i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AJOG</a:t>
            </a:r>
            <a:r>
              <a:rPr lang="en-US" altLang="en-US" sz="1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by </a:t>
            </a:r>
            <a:r>
              <a:rPr lang="en-US" altLang="en-US" sz="12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June 1</a:t>
            </a:r>
            <a:endParaRPr lang="en-US" alt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en-US" altLang="en-US" sz="1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Influence of Exercise types on Primary Cesarean Section Rates (</a:t>
            </a:r>
            <a:r>
              <a:rPr lang="en-US" altLang="en-US" sz="12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Mouro</a:t>
            </a:r>
            <a:r>
              <a:rPr lang="en-US" altLang="en-US" sz="1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)</a:t>
            </a:r>
          </a:p>
          <a:p>
            <a:pPr lvl="1">
              <a:lnSpc>
                <a:spcPct val="150000"/>
              </a:lnSpc>
              <a:spcBef>
                <a:spcPts val="0"/>
              </a:spcBef>
            </a:pPr>
            <a:r>
              <a:rPr lang="en-US" altLang="en-US" sz="1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submit to </a:t>
            </a:r>
            <a:r>
              <a:rPr lang="en-US" altLang="en-US" sz="1200" i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PLoS One</a:t>
            </a:r>
            <a:r>
              <a:rPr lang="en-US" altLang="en-US" sz="1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by </a:t>
            </a:r>
            <a:r>
              <a:rPr lang="en-US" altLang="en-US" sz="12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June 1</a:t>
            </a:r>
            <a:endParaRPr lang="en-US" altLang="en-US" sz="12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en-US" altLang="en-US" sz="1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Effects of Prenatal Aerobic Exercise on One-Month Neonatal Body Composition  </a:t>
            </a:r>
            <a:r>
              <a:rPr lang="en-US" altLang="en-US" sz="12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(</a:t>
            </a:r>
            <a:r>
              <a:rPr lang="en-US" altLang="en-US" sz="1200" b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May</a:t>
            </a:r>
            <a:r>
              <a:rPr lang="en-US" altLang="en-US" sz="12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) </a:t>
            </a:r>
            <a:endParaRPr lang="en-US" altLang="en-US" sz="12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lvl="1">
              <a:lnSpc>
                <a:spcPct val="150000"/>
              </a:lnSpc>
              <a:spcBef>
                <a:spcPts val="0"/>
              </a:spcBef>
            </a:pPr>
            <a:r>
              <a:rPr lang="en-US" altLang="en-US" sz="1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submit to </a:t>
            </a:r>
            <a:r>
              <a:rPr lang="en-US" altLang="en-US" sz="1200" i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JAMA Pediatrics</a:t>
            </a:r>
            <a:r>
              <a:rPr lang="en-US" altLang="en-US" sz="1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by </a:t>
            </a:r>
            <a:r>
              <a:rPr lang="en-US" altLang="en-US" sz="12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June 15</a:t>
            </a:r>
            <a:endParaRPr lang="en-US" altLang="en-US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en-US" altLang="en-US" sz="1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Effects of Prenatal Aerobic Exercise on Maternal Metabolic Health in Late Pregnancy  </a:t>
            </a:r>
            <a:r>
              <a:rPr lang="en-US" altLang="en-US" sz="12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(</a:t>
            </a:r>
            <a:r>
              <a:rPr lang="en-US" altLang="en-US" sz="1200" b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McDonald</a:t>
            </a:r>
            <a:r>
              <a:rPr lang="en-US" altLang="en-US" sz="12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) </a:t>
            </a:r>
            <a:endParaRPr lang="en-US" altLang="en-US" sz="12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lvl="1">
              <a:lnSpc>
                <a:spcPct val="150000"/>
              </a:lnSpc>
              <a:spcBef>
                <a:spcPts val="0"/>
              </a:spcBef>
            </a:pPr>
            <a:r>
              <a:rPr lang="en-US" altLang="en-US" sz="1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submit to </a:t>
            </a:r>
            <a:r>
              <a:rPr lang="en-US" altLang="en-US" sz="1200" i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MSSE</a:t>
            </a:r>
            <a:r>
              <a:rPr lang="en-US" altLang="en-US" sz="1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by </a:t>
            </a:r>
            <a:r>
              <a:rPr lang="en-US" altLang="en-US" sz="12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June 15</a:t>
            </a:r>
            <a:endParaRPr lang="en-US" alt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en-US" altLang="en-US" sz="1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Effects of Prenatal Aerobic Exercise on One-Month Neonatal Heart Function– </a:t>
            </a:r>
            <a:r>
              <a:rPr lang="en-US" altLang="en-US" sz="12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(</a:t>
            </a:r>
            <a:r>
              <a:rPr lang="en-US" altLang="en-US" sz="1200" b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May</a:t>
            </a:r>
            <a:r>
              <a:rPr lang="en-US" altLang="en-US" sz="12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) </a:t>
            </a:r>
            <a:endParaRPr lang="en-US" altLang="en-US" sz="12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lvl="1">
              <a:lnSpc>
                <a:spcPct val="150000"/>
              </a:lnSpc>
              <a:spcBef>
                <a:spcPts val="0"/>
              </a:spcBef>
            </a:pPr>
            <a:r>
              <a:rPr lang="en-US" altLang="en-US" sz="1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submit to </a:t>
            </a:r>
            <a:r>
              <a:rPr lang="en-US" altLang="en-US" sz="1200" i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Sports Medicine</a:t>
            </a:r>
            <a:r>
              <a:rPr lang="en-US" altLang="en-US" sz="1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by </a:t>
            </a:r>
            <a:r>
              <a:rPr lang="en-US" altLang="en-US" sz="12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July 1</a:t>
            </a:r>
            <a:endParaRPr lang="en-US" altLang="en-US" sz="12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Exercise during pregnancy and preschooler cognition </a:t>
            </a:r>
            <a:r>
              <a:rPr lang="en-US" altLang="en-US" sz="12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(</a:t>
            </a:r>
            <a:r>
              <a:rPr lang="en-US" altLang="en-US" sz="1200" b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Curtindale</a:t>
            </a:r>
            <a:r>
              <a:rPr lang="en-US" altLang="en-US" sz="12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)</a:t>
            </a:r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lnSpc>
                <a:spcPct val="150000"/>
              </a:lnSpc>
              <a:spcBef>
                <a:spcPts val="0"/>
              </a:spcBef>
            </a:pPr>
            <a:r>
              <a:rPr lang="en-US" altLang="en-US" sz="1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submit to  </a:t>
            </a:r>
            <a:r>
              <a:rPr lang="en-US" altLang="en-US" sz="1200" i="1" dirty="0">
                <a:latin typeface="Arial" panose="020B0604020202020204" pitchFamily="34" charset="0"/>
                <a:cs typeface="Arial" panose="020B0604020202020204" pitchFamily="34" charset="0"/>
              </a:rPr>
              <a:t>AJOG</a:t>
            </a:r>
            <a:r>
              <a:rPr lang="en-US" alt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by </a:t>
            </a:r>
            <a:r>
              <a:rPr lang="en-US" alt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July 15</a:t>
            </a: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Risk Factors for Prenatal and Postpartum Depression (</a:t>
            </a:r>
            <a:r>
              <a:rPr lang="en-US" sz="1200" b="1" dirty="0" err="1">
                <a:latin typeface="Arial" panose="020B0604020202020204" pitchFamily="34" charset="0"/>
                <a:cs typeface="Arial" panose="020B0604020202020204" pitchFamily="34" charset="0"/>
              </a:rPr>
              <a:t>Dolbier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</a:p>
          <a:p>
            <a:pPr lvl="1">
              <a:lnSpc>
                <a:spcPct val="150000"/>
              </a:lnSpc>
              <a:spcBef>
                <a:spcPts val="0"/>
              </a:spcBef>
            </a:pPr>
            <a:r>
              <a:rPr lang="en-US" altLang="en-US" sz="1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submit to  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Archives of Women’s Mental Health</a:t>
            </a:r>
            <a:r>
              <a:rPr lang="en-US" alt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by </a:t>
            </a:r>
            <a:r>
              <a:rPr lang="en-US" alt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July 15</a:t>
            </a:r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Metabolomics analysis of the impact of aerobic exercise during pregnancy on maternal and Umbilical cord nutrients </a:t>
            </a:r>
            <a:r>
              <a:rPr lang="en-US" altLang="en-US" sz="12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(</a:t>
            </a:r>
            <a:r>
              <a:rPr lang="en-US" altLang="en-US" sz="1200" b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May/Kew</a:t>
            </a:r>
            <a:r>
              <a:rPr lang="en-US" altLang="en-US" sz="12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) </a:t>
            </a:r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lnSpc>
                <a:spcPct val="150000"/>
              </a:lnSpc>
              <a:spcBef>
                <a:spcPts val="0"/>
              </a:spcBef>
            </a:pPr>
            <a:r>
              <a:rPr lang="en-US" altLang="en-US" sz="1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submit to </a:t>
            </a:r>
            <a:r>
              <a:rPr lang="en-US" sz="1200" i="1" dirty="0">
                <a:latin typeface="Arial" panose="020B0604020202020204" pitchFamily="34" charset="0"/>
                <a:cs typeface="Arial" panose="020B0604020202020204" pitchFamily="34" charset="0"/>
              </a:rPr>
              <a:t>Exercise and Sports Science Reviews </a:t>
            </a:r>
            <a:r>
              <a:rPr lang="en-US" altLang="en-US" sz="1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by </a:t>
            </a:r>
            <a:r>
              <a:rPr lang="en-US" altLang="en-US" sz="12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July 31</a:t>
            </a:r>
            <a:endParaRPr lang="en-US" altLang="en-US" sz="12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lvl="1">
              <a:lnSpc>
                <a:spcPct val="150000"/>
              </a:lnSpc>
              <a:spcBef>
                <a:spcPts val="0"/>
              </a:spcBef>
            </a:pPr>
            <a:endParaRPr lang="en-US" altLang="en-US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530097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9" dur="5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0" dur="500"/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3" dur="500"/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6" dur="500"/>
                                        <p:tgtEl>
                                          <p:spTgt spid="3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9" dur="500"/>
                                        <p:tgtEl>
                                          <p:spTgt spid="3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2" dur="500"/>
                                        <p:tgtEl>
                                          <p:spTgt spid="3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5" dur="500"/>
                                        <p:tgtEl>
                                          <p:spTgt spid="3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1" end="2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8" dur="500"/>
                                        <p:tgtEl>
                                          <p:spTgt spid="3">
                                            <p:txEl>
                                              <p:pRg st="21" end="2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E0D0F4-8516-0645-BA90-7F0BBB0859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7887" y="13382"/>
            <a:ext cx="10515600" cy="1041696"/>
          </a:xfrm>
        </p:spPr>
        <p:txBody>
          <a:bodyPr/>
          <a:lstStyle/>
          <a:p>
            <a:r>
              <a:rPr lang="en-US" dirty="0"/>
              <a:t>Upcoming Manuscripts-Fall 2019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2BA748D-DA55-EE49-9D06-E4BAA1A8F5DB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09097" y="733530"/>
            <a:ext cx="10363826" cy="5993841"/>
          </a:xfrm>
        </p:spPr>
        <p:txBody>
          <a:bodyPr/>
          <a:lstStyle/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en-US" altLang="en-US" sz="1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The Effects of Prenatal Exercise on the Racial/Ethnic Disparities in Pregnancy Outcomes </a:t>
            </a:r>
            <a:r>
              <a:rPr lang="en-US" altLang="en-US" sz="12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(</a:t>
            </a:r>
            <a:r>
              <a:rPr lang="en-US" altLang="en-US" sz="1200" b="1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Raper</a:t>
            </a:r>
            <a:r>
              <a:rPr lang="en-US" altLang="en-US" sz="12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)</a:t>
            </a:r>
            <a:r>
              <a:rPr lang="en-US" altLang="en-US" sz="1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</a:p>
          <a:p>
            <a:pPr lvl="1">
              <a:lnSpc>
                <a:spcPct val="150000"/>
              </a:lnSpc>
              <a:spcBef>
                <a:spcPts val="0"/>
              </a:spcBef>
            </a:pPr>
            <a:r>
              <a:rPr lang="en-US" altLang="en-US" sz="1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submit to </a:t>
            </a:r>
            <a:r>
              <a:rPr lang="en-US" altLang="en-US" sz="1200" i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Obstet Gynecol</a:t>
            </a:r>
            <a:r>
              <a:rPr lang="en-US" altLang="en-US" sz="1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by </a:t>
            </a:r>
            <a:r>
              <a:rPr lang="en-US" altLang="en-US" sz="12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August 1</a:t>
            </a:r>
            <a:endParaRPr lang="en-US" altLang="en-US" sz="12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Method development for metabolomics analysis of  serum and plasma- from Denise's SBRP work (</a:t>
            </a: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Kew/Strom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 lvl="1">
              <a:lnSpc>
                <a:spcPct val="150000"/>
              </a:lnSpc>
              <a:spcBef>
                <a:spcPts val="0"/>
              </a:spcBef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 S</a:t>
            </a:r>
            <a:r>
              <a:rPr lang="en-US" altLang="en-US" sz="1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ubmit to </a:t>
            </a:r>
            <a:r>
              <a:rPr lang="en-US" sz="1200" i="1" dirty="0">
                <a:latin typeface="Arial" panose="020B0604020202020204" pitchFamily="34" charset="0"/>
                <a:cs typeface="Arial" panose="020B0604020202020204" pitchFamily="34" charset="0"/>
              </a:rPr>
              <a:t>Scientific Reports 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by </a:t>
            </a: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August 1 </a:t>
            </a:r>
            <a:endParaRPr lang="en-US" altLang="en-US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Metabolomic Profiling of Downstream Nutritional Effects from Methadone Exposure in Utero Using Umbilical Cords​ (</a:t>
            </a: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Kuehn/Kew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 lvl="1">
              <a:lnSpc>
                <a:spcPct val="150000"/>
              </a:lnSpc>
              <a:spcBef>
                <a:spcPts val="0"/>
              </a:spcBef>
            </a:pPr>
            <a:r>
              <a:rPr lang="en-US" altLang="en-US" sz="1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submit to </a:t>
            </a:r>
            <a:r>
              <a:rPr lang="en-US" altLang="en-US" sz="1200" i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Journal of American Academy of Pediatrics </a:t>
            </a:r>
            <a:r>
              <a:rPr lang="en-US" altLang="en-US" sz="1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by </a:t>
            </a:r>
            <a:r>
              <a:rPr lang="en-US" altLang="en-US" sz="12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August 14</a:t>
            </a: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en-US" altLang="en-US" sz="1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Influence of Aerobic Exercise During Pregnancy on Infant Neuromotor Skills at 6 Months of Age: Follow-up Study (</a:t>
            </a:r>
            <a:r>
              <a:rPr lang="en-US" altLang="en-US" sz="12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Gross McMillan</a:t>
            </a:r>
            <a:r>
              <a:rPr lang="en-US" altLang="en-US" sz="1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)</a:t>
            </a:r>
          </a:p>
          <a:p>
            <a:pPr lvl="1">
              <a:lnSpc>
                <a:spcPct val="150000"/>
              </a:lnSpc>
              <a:spcBef>
                <a:spcPts val="0"/>
              </a:spcBef>
            </a:pPr>
            <a:r>
              <a:rPr lang="en-US" altLang="en-US" sz="1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submit to Pediatrics By </a:t>
            </a:r>
            <a:r>
              <a:rPr lang="en-US" altLang="en-US" sz="12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August 15</a:t>
            </a: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Metabolomics analysis of the impact of aerobic exercise during pregnancy on infant nutrients (</a:t>
            </a: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Kew/May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 lvl="1">
              <a:lnSpc>
                <a:spcPct val="150000"/>
              </a:lnSpc>
              <a:spcBef>
                <a:spcPts val="0"/>
              </a:spcBef>
            </a:pPr>
            <a:r>
              <a:rPr lang="en-US" altLang="en-US" sz="1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submit to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i="1" dirty="0">
                <a:latin typeface="Arial" panose="020B0604020202020204" pitchFamily="34" charset="0"/>
                <a:cs typeface="Arial" panose="020B0604020202020204" pitchFamily="34" charset="0"/>
              </a:rPr>
              <a:t>BMC Pregnancy and Childbirth 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by </a:t>
            </a: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August 31</a:t>
            </a: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Method development and validation for DHA and EPA in blood vs. plasma - for quantifying DHA and EPA (</a:t>
            </a: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Strom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 lvl="1">
              <a:lnSpc>
                <a:spcPct val="150000"/>
              </a:lnSpc>
              <a:spcBef>
                <a:spcPts val="0"/>
              </a:spcBef>
            </a:pPr>
            <a:r>
              <a:rPr lang="en-US" altLang="en-US" sz="1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submit to </a:t>
            </a:r>
            <a:r>
              <a:rPr lang="en-US" sz="1200" i="1" dirty="0">
                <a:latin typeface="Arial" panose="020B0604020202020204" pitchFamily="34" charset="0"/>
                <a:cs typeface="Arial" panose="020B0604020202020204" pitchFamily="34" charset="0"/>
              </a:rPr>
              <a:t>The American Journal of Clinical Nutrition 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by: </a:t>
            </a: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September 15</a:t>
            </a: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Maternal vitamin B12, folate, and choline pathway analysis and exercise impacts on infant heart rate variability (</a:t>
            </a: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Pawlak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en-US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lnSpc>
                <a:spcPct val="150000"/>
              </a:lnSpc>
              <a:spcBef>
                <a:spcPts val="0"/>
              </a:spcBef>
            </a:pPr>
            <a:r>
              <a:rPr lang="en-US" altLang="en-US" sz="1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submit to </a:t>
            </a:r>
            <a:r>
              <a:rPr lang="en-US" sz="1200" i="1" dirty="0">
                <a:latin typeface="Arial" panose="020B0604020202020204" pitchFamily="34" charset="0"/>
                <a:cs typeface="Arial" panose="020B0604020202020204" pitchFamily="34" charset="0"/>
              </a:rPr>
              <a:t>The American Journal of Clinical Nutrition 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by: </a:t>
            </a: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September 28</a:t>
            </a: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The Association Between Maternal Physical Activity Throughout Pregnancy on Maternal Glucose Tolerance  (</a:t>
            </a: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McDonald/May/Zhang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 lvl="1">
              <a:lnSpc>
                <a:spcPct val="150000"/>
              </a:lnSpc>
              <a:spcBef>
                <a:spcPts val="0"/>
              </a:spcBef>
            </a:pPr>
            <a:r>
              <a:rPr lang="en-US" altLang="en-US" sz="1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submit to </a:t>
            </a:r>
            <a:r>
              <a:rPr lang="en-US" sz="1200" i="1" dirty="0">
                <a:latin typeface="Arial" panose="020B0604020202020204" pitchFamily="34" charset="0"/>
                <a:cs typeface="Arial" panose="020B0604020202020204" pitchFamily="34" charset="0"/>
              </a:rPr>
              <a:t>Diabetes Care 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by: </a:t>
            </a: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October 6</a:t>
            </a: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The Association Between Maternal Aerobic Exercise and maternal DHA levels on Offspring Body Composition (</a:t>
            </a: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Stout-Davies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 lvl="1">
              <a:lnSpc>
                <a:spcPct val="150000"/>
              </a:lnSpc>
              <a:spcBef>
                <a:spcPts val="0"/>
              </a:spcBef>
            </a:pPr>
            <a:r>
              <a:rPr lang="en-US" altLang="en-US" sz="1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submit to </a:t>
            </a:r>
            <a:r>
              <a:rPr lang="en-US" sz="1200" i="1" dirty="0">
                <a:latin typeface="Arial" panose="020B0604020202020204" pitchFamily="34" charset="0"/>
                <a:cs typeface="Arial" panose="020B0604020202020204" pitchFamily="34" charset="0"/>
              </a:rPr>
              <a:t>International Journal of Obesity 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by: </a:t>
            </a: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October 15</a:t>
            </a: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Maternal Aerobic Exercise Influence on Maternal Blood Pressure and Pregnancy Outcomes (</a:t>
            </a: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Murphy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 lvl="1">
              <a:lnSpc>
                <a:spcPct val="150000"/>
              </a:lnSpc>
              <a:spcBef>
                <a:spcPts val="0"/>
              </a:spcBef>
            </a:pPr>
            <a:r>
              <a:rPr lang="en-US" altLang="en-US" sz="1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submit to </a:t>
            </a:r>
            <a:r>
              <a:rPr lang="en-US" sz="1200" i="1" dirty="0">
                <a:latin typeface="Arial" panose="020B0604020202020204" pitchFamily="34" charset="0"/>
                <a:cs typeface="Arial" panose="020B0604020202020204" pitchFamily="34" charset="0"/>
              </a:rPr>
              <a:t>PLoS Medicine 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by: </a:t>
            </a: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October 30</a:t>
            </a: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Determining the Influence of Maternal Exercise Before and During Pregnancy on Infant Heart Rate Variability (</a:t>
            </a: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Roldan/Morales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 lvl="1">
              <a:lnSpc>
                <a:spcPct val="150000"/>
              </a:lnSpc>
              <a:spcBef>
                <a:spcPts val="0"/>
              </a:spcBef>
            </a:pPr>
            <a:r>
              <a:rPr lang="en-US" altLang="en-US" sz="1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submit to </a:t>
            </a:r>
            <a:r>
              <a:rPr lang="en-US" sz="1200" i="1" dirty="0">
                <a:latin typeface="Arial" panose="020B0604020202020204" pitchFamily="34" charset="0"/>
                <a:cs typeface="Arial" panose="020B0604020202020204" pitchFamily="34" charset="0"/>
              </a:rPr>
              <a:t>Early Human Development 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by: </a:t>
            </a: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October 30</a:t>
            </a:r>
          </a:p>
        </p:txBody>
      </p:sp>
    </p:spTree>
    <p:extLst>
      <p:ext uri="{BB962C8B-B14F-4D97-AF65-F5344CB8AC3E}">
        <p14:creationId xmlns:p14="http://schemas.microsoft.com/office/powerpoint/2010/main" val="9246949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9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5" dur="5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8" dur="500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1" end="2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B9B71F-4FE9-1B46-AA5D-F020B82FEF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Mission Alignment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D6F25FF-DA90-EA43-BCC1-B37C159A201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Discovers new knowledge and innovations to support a thriving future for eastern North Carolina and beyond; </a:t>
            </a:r>
          </a:p>
          <a:p>
            <a:pPr lvl="1"/>
            <a:r>
              <a:rPr lang="en-US" dirty="0">
                <a:solidFill>
                  <a:srgbClr val="7030A0"/>
                </a:solidFill>
              </a:rPr>
              <a:t>Improved detection of opioid exposed infants</a:t>
            </a:r>
          </a:p>
          <a:p>
            <a:pPr lvl="1"/>
            <a:r>
              <a:rPr lang="en-US" dirty="0">
                <a:solidFill>
                  <a:srgbClr val="7030A0"/>
                </a:solidFill>
              </a:rPr>
              <a:t>Application of metabolomics to optimize infant outcomes based on maternal exposures (+,-)</a:t>
            </a:r>
          </a:p>
          <a:p>
            <a:r>
              <a:rPr lang="en-US" dirty="0"/>
              <a:t>Transforms health care, promotes wellness, and reduces health disparities;</a:t>
            </a:r>
          </a:p>
          <a:p>
            <a:pPr lvl="1"/>
            <a:r>
              <a:rPr lang="en-US" dirty="0">
                <a:solidFill>
                  <a:srgbClr val="7030A0"/>
                </a:solidFill>
              </a:rPr>
              <a:t>working towards changes to impact clinical guidelines during pregnancy (dentistry, PA, nutrition, mental well being)</a:t>
            </a:r>
          </a:p>
          <a:p>
            <a:pPr lvl="1"/>
            <a:r>
              <a:rPr lang="en-US" dirty="0">
                <a:solidFill>
                  <a:srgbClr val="7030A0"/>
                </a:solidFill>
              </a:rPr>
              <a:t>Directly promoting wellness (Collectively, we have interacted with 659 women and their children) </a:t>
            </a:r>
          </a:p>
        </p:txBody>
      </p:sp>
    </p:spTree>
    <p:extLst>
      <p:ext uri="{BB962C8B-B14F-4D97-AF65-F5344CB8AC3E}">
        <p14:creationId xmlns:p14="http://schemas.microsoft.com/office/powerpoint/2010/main" val="31802588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bldLvl="2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>
            <a:extLst>
              <a:ext uri="{FF2B5EF4-FFF2-40B4-BE49-F238E27FC236}">
                <a16:creationId xmlns:a16="http://schemas.microsoft.com/office/drawing/2014/main" id="{AB45A142-4255-493C-8284-5D566C121B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 bwMode="ltGray">
          <a:xfrm>
            <a:off x="336550" y="320675"/>
            <a:ext cx="4332288" cy="6180138"/>
          </a:xfrm>
          <a:prstGeom prst="rect">
            <a:avLst/>
          </a:prstGeom>
          <a:solidFill>
            <a:srgbClr val="404040">
              <a:alpha val="89804"/>
            </a:srgbClr>
          </a:solidFill>
          <a:ln w="127000" cap="sq" cmpd="thinThick">
            <a:solidFill>
              <a:srgbClr val="595959">
                <a:alpha val="8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2531" name="Title 1">
            <a:extLst>
              <a:ext uri="{FF2B5EF4-FFF2-40B4-BE49-F238E27FC236}">
                <a16:creationId xmlns:a16="http://schemas.microsoft.com/office/drawing/2014/main" id="{6A489309-F874-C04A-86C6-49A1207E195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74688" y="492126"/>
            <a:ext cx="3657600" cy="3309938"/>
          </a:xfrm>
        </p:spPr>
        <p:txBody>
          <a:bodyPr anchor="b"/>
          <a:lstStyle/>
          <a:p>
            <a:pPr algn="ctr"/>
            <a:r>
              <a:rPr lang="en-US" altLang="en-US" sz="4800" dirty="0">
                <a:solidFill>
                  <a:srgbClr val="FFFFFF"/>
                </a:solidFill>
              </a:rPr>
              <a:t>Questions?</a:t>
            </a:r>
            <a:br>
              <a:rPr lang="en-US" altLang="en-US" sz="4800" dirty="0">
                <a:solidFill>
                  <a:srgbClr val="FFFFFF"/>
                </a:solidFill>
              </a:rPr>
            </a:br>
            <a:r>
              <a:rPr lang="en-US" altLang="en-US" sz="2000" dirty="0">
                <a:solidFill>
                  <a:srgbClr val="FFFFFF"/>
                </a:solidFill>
              </a:rPr>
              <a:t>Thank you!</a:t>
            </a:r>
          </a:p>
        </p:txBody>
      </p: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38FB9660-F42F-4313-BBC4-47C007FE484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/>
        </p:nvCxnSpPr>
        <p:spPr>
          <a:xfrm>
            <a:off x="1190625" y="3910013"/>
            <a:ext cx="2587625" cy="0"/>
          </a:xfrm>
          <a:prstGeom prst="line">
            <a:avLst/>
          </a:prstGeom>
          <a:ln w="22225"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2533" name="Picture 3">
            <a:extLst>
              <a:ext uri="{FF2B5EF4-FFF2-40B4-BE49-F238E27FC236}">
                <a16:creationId xmlns:a16="http://schemas.microsoft.com/office/drawing/2014/main" id="{F8037D4D-6D9C-644D-B55E-3DB6BB496B4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9575" y="492125"/>
            <a:ext cx="5881688" cy="5881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Title 1">
            <a:extLst>
              <a:ext uri="{FF2B5EF4-FFF2-40B4-BE49-F238E27FC236}">
                <a16:creationId xmlns:a16="http://schemas.microsoft.com/office/drawing/2014/main" id="{DA6E94C9-5773-8C49-979B-991B2680DD8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55638" y="365125"/>
            <a:ext cx="5119687" cy="1692275"/>
          </a:xfrm>
        </p:spPr>
        <p:txBody>
          <a:bodyPr/>
          <a:lstStyle/>
          <a:p>
            <a:r>
              <a:rPr lang="en-US" altLang="en-US" dirty="0"/>
              <a:t>Outline</a:t>
            </a:r>
          </a:p>
        </p:txBody>
      </p:sp>
      <p:sp>
        <p:nvSpPr>
          <p:cNvPr id="6146" name="Content Placeholder 3">
            <a:extLst>
              <a:ext uri="{FF2B5EF4-FFF2-40B4-BE49-F238E27FC236}">
                <a16:creationId xmlns:a16="http://schemas.microsoft.com/office/drawing/2014/main" id="{298937A1-D834-CB4B-AB51-1941E61242D0}"/>
              </a:ext>
            </a:extLst>
          </p:cNvPr>
          <p:cNvSpPr>
            <a:spLocks noGrp="1" noChangeArrowheads="1"/>
          </p:cNvSpPr>
          <p:nvPr>
            <p:ph sz="quarter" idx="13"/>
          </p:nvPr>
        </p:nvSpPr>
        <p:spPr>
          <a:xfrm>
            <a:off x="552114" y="2057400"/>
            <a:ext cx="5119687" cy="3462338"/>
          </a:xfrm>
        </p:spPr>
        <p:txBody>
          <a:bodyPr/>
          <a:lstStyle/>
          <a:p>
            <a:r>
              <a:rPr lang="en-US" altLang="en-US" sz="1800" dirty="0"/>
              <a:t>Mission</a:t>
            </a:r>
          </a:p>
          <a:p>
            <a:r>
              <a:rPr lang="en-US" altLang="en-US" sz="1800" dirty="0"/>
              <a:t>Individual Projects</a:t>
            </a:r>
          </a:p>
          <a:p>
            <a:r>
              <a:rPr lang="en-US" altLang="en-US" sz="1800" dirty="0"/>
              <a:t>Upcoming Manuscripts</a:t>
            </a:r>
          </a:p>
          <a:p>
            <a:r>
              <a:rPr lang="en-US" altLang="en-US" sz="1800" dirty="0"/>
              <a:t>Mission Alignment</a:t>
            </a:r>
          </a:p>
          <a:p>
            <a:r>
              <a:rPr lang="en-US" altLang="en-US" sz="1800" dirty="0"/>
              <a:t>Questions</a:t>
            </a:r>
          </a:p>
          <a:p>
            <a:endParaRPr lang="en-US" altLang="en-US" sz="1800" dirty="0"/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84156B18-E9C8-6A46-9FF6-0E925366BD4D}"/>
              </a:ext>
            </a:extLst>
          </p:cNvPr>
          <p:cNvPicPr>
            <a:picLocks noGrp="1" noChangeAspect="1"/>
          </p:cNvPicPr>
          <p:nvPr>
            <p:ph sz="quarter" idx="14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737" r="6221"/>
          <a:stretch/>
        </p:blipFill>
        <p:spPr>
          <a:xfrm>
            <a:off x="5878849" y="10"/>
            <a:ext cx="6313150" cy="6857987"/>
          </a:xfrm>
          <a:custGeom>
            <a:avLst/>
            <a:gdLst>
              <a:gd name="connsiteX0" fmla="*/ 65565 w 6313150"/>
              <a:gd name="connsiteY0" fmla="*/ 0 h 6857997"/>
              <a:gd name="connsiteX1" fmla="*/ 6313150 w 6313150"/>
              <a:gd name="connsiteY1" fmla="*/ 0 h 6857997"/>
              <a:gd name="connsiteX2" fmla="*/ 6313150 w 6313150"/>
              <a:gd name="connsiteY2" fmla="*/ 6857997 h 6857997"/>
              <a:gd name="connsiteX3" fmla="*/ 3293946 w 6313150"/>
              <a:gd name="connsiteY3" fmla="*/ 6857997 h 6857997"/>
              <a:gd name="connsiteX4" fmla="*/ 3235857 w 6313150"/>
              <a:gd name="connsiteY4" fmla="*/ 6823061 h 6857997"/>
              <a:gd name="connsiteX5" fmla="*/ 0 w 6313150"/>
              <a:gd name="connsiteY5" fmla="*/ 951803 h 6857997"/>
              <a:gd name="connsiteX6" fmla="*/ 31536 w 6313150"/>
              <a:gd name="connsiteY6" fmla="*/ 285771 h 685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313150" h="6857997">
                <a:moveTo>
                  <a:pt x="65565" y="0"/>
                </a:moveTo>
                <a:lnTo>
                  <a:pt x="6313150" y="0"/>
                </a:lnTo>
                <a:lnTo>
                  <a:pt x="6313150" y="6857997"/>
                </a:lnTo>
                <a:lnTo>
                  <a:pt x="3293946" y="6857997"/>
                </a:lnTo>
                <a:lnTo>
                  <a:pt x="3235857" y="6823061"/>
                </a:lnTo>
                <a:cubicBezTo>
                  <a:pt x="1291240" y="5592803"/>
                  <a:pt x="0" y="3423096"/>
                  <a:pt x="0" y="951803"/>
                </a:cubicBezTo>
                <a:cubicBezTo>
                  <a:pt x="0" y="727140"/>
                  <a:pt x="10673" y="504970"/>
                  <a:pt x="31536" y="285771"/>
                </a:cubicBezTo>
                <a:close/>
              </a:path>
            </a:pathLst>
          </a:cu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>
            <a:extLst>
              <a:ext uri="{FF2B5EF4-FFF2-40B4-BE49-F238E27FC236}">
                <a16:creationId xmlns:a16="http://schemas.microsoft.com/office/drawing/2014/main" id="{21A0522D-D7AB-534A-BB39-A93A1F91907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960438" y="977900"/>
            <a:ext cx="10588625" cy="1063625"/>
          </a:xfrm>
        </p:spPr>
        <p:txBody>
          <a:bodyPr anchor="b"/>
          <a:lstStyle/>
          <a:p>
            <a:r>
              <a:rPr lang="en-US" altLang="en-US" dirty="0"/>
              <a:t>Mission</a:t>
            </a:r>
          </a:p>
        </p:txBody>
      </p:sp>
      <p:cxnSp>
        <p:nvCxnSpPr>
          <p:cNvPr id="71" name="Straight Connector 70">
            <a:extLst>
              <a:ext uri="{FF2B5EF4-FFF2-40B4-BE49-F238E27FC236}">
                <a16:creationId xmlns:a16="http://schemas.microsoft.com/office/drawing/2014/main" id="{39B7FDC9-F0CE-43A7-9F2A-83DD09DC34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/>
        </p:nvCxnSpPr>
        <p:spPr>
          <a:xfrm>
            <a:off x="1047750" y="2265363"/>
            <a:ext cx="10125075" cy="0"/>
          </a:xfrm>
          <a:prstGeom prst="line">
            <a:avLst/>
          </a:prstGeom>
          <a:ln w="15875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44" name="Picture 2" descr="Image result for mission">
            <a:extLst>
              <a:ext uri="{FF2B5EF4-FFF2-40B4-BE49-F238E27FC236}">
                <a16:creationId xmlns:a16="http://schemas.microsoft.com/office/drawing/2014/main" id="{6A3E19D0-2D3B-FF40-8775-9D297E6842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4425" y="2811463"/>
            <a:ext cx="3365500" cy="2498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280CAA9-58BB-5A43-B2CD-FC506CCD04A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54588" y="2682875"/>
            <a:ext cx="6283325" cy="3214688"/>
          </a:xfrm>
        </p:spPr>
        <p:txBody>
          <a:bodyPr rtlCol="0">
            <a:normAutofit/>
          </a:bodyPr>
          <a:lstStyle/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sz="2400" dirty="0"/>
              <a:t>To develop, promote, facilitate, and support interdisciplinary, basic, and clinical research conducted on pregnant women and infants in a standardized approach in order to promote wellness, transform health care, and improve the quality of life of women and future generations.</a:t>
            </a:r>
          </a:p>
          <a:p>
            <a:pPr fontAlgn="auto">
              <a:spcAft>
                <a:spcPts val="0"/>
              </a:spcAft>
              <a:defRPr/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2214460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3" name="Picture 2" descr="Related image">
            <a:extLst>
              <a:ext uri="{FF2B5EF4-FFF2-40B4-BE49-F238E27FC236}">
                <a16:creationId xmlns:a16="http://schemas.microsoft.com/office/drawing/2014/main" id="{FEC9F796-53DD-3B4E-A69C-9D81A2CCAF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3300" y="0"/>
            <a:ext cx="998855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4" name="Title 1">
            <a:extLst>
              <a:ext uri="{FF2B5EF4-FFF2-40B4-BE49-F238E27FC236}">
                <a16:creationId xmlns:a16="http://schemas.microsoft.com/office/drawing/2014/main" id="{3FF84E1F-6714-2140-ADDD-4C27A279081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altLang="en-US" dirty="0"/>
              <a:t>Team: June 2017</a:t>
            </a:r>
          </a:p>
        </p:txBody>
      </p:sp>
      <p:sp>
        <p:nvSpPr>
          <p:cNvPr id="8195" name="Content Placeholder 2">
            <a:extLst>
              <a:ext uri="{FF2B5EF4-FFF2-40B4-BE49-F238E27FC236}">
                <a16:creationId xmlns:a16="http://schemas.microsoft.com/office/drawing/2014/main" id="{374CDE01-C1DF-1541-A74E-1D98345E1369}"/>
              </a:ext>
            </a:extLst>
          </p:cNvPr>
          <p:cNvSpPr>
            <a:spLocks noGrp="1" noChangeArrowheads="1"/>
          </p:cNvSpPr>
          <p:nvPr>
            <p:ph sz="half" idx="2"/>
          </p:nvPr>
        </p:nvSpPr>
        <p:spPr>
          <a:xfrm>
            <a:off x="839788" y="1895475"/>
            <a:ext cx="5157787" cy="4186238"/>
          </a:xfrm>
        </p:spPr>
        <p:txBody>
          <a:bodyPr/>
          <a:lstStyle/>
          <a:p>
            <a:r>
              <a:rPr lang="en-US" altLang="en-US" sz="4000" dirty="0"/>
              <a:t>Clinicians</a:t>
            </a:r>
            <a:endParaRPr lang="en-US" altLang="en-US" sz="4000" dirty="0">
              <a:cs typeface="Calibri" panose="020F0502020204030204" pitchFamily="34" charset="0"/>
            </a:endParaRPr>
          </a:p>
          <a:p>
            <a:r>
              <a:rPr lang="en-US" altLang="en-US" sz="4000" dirty="0"/>
              <a:t>Exercise Physiologists</a:t>
            </a:r>
            <a:endParaRPr lang="en-US" altLang="en-US" sz="4000" dirty="0">
              <a:cs typeface="Calibri" panose="020F0502020204030204" pitchFamily="34" charset="0"/>
            </a:endParaRPr>
          </a:p>
          <a:p>
            <a:r>
              <a:rPr lang="en-US" altLang="en-US" sz="4000" dirty="0"/>
              <a:t>Nutritionists</a:t>
            </a:r>
            <a:endParaRPr lang="en-US" altLang="en-US" sz="4000" dirty="0">
              <a:cs typeface="Calibri" panose="020F0502020204030204" pitchFamily="34" charset="0"/>
            </a:endParaRPr>
          </a:p>
          <a:p>
            <a:r>
              <a:rPr lang="en-US" altLang="en-US" sz="4000" dirty="0"/>
              <a:t>Physical therapists</a:t>
            </a:r>
            <a:endParaRPr lang="en-US" altLang="en-US" sz="4000" dirty="0">
              <a:cs typeface="Calibri" panose="020F0502020204030204" pitchFamily="34" charset="0"/>
            </a:endParaRPr>
          </a:p>
          <a:p>
            <a:r>
              <a:rPr lang="en-US" altLang="en-US" sz="4000" dirty="0">
                <a:cs typeface="Calibri" panose="020F0502020204030204" pitchFamily="34" charset="0"/>
              </a:rPr>
              <a:t>Psychologists</a:t>
            </a:r>
          </a:p>
          <a:p>
            <a:r>
              <a:rPr lang="en-US" altLang="en-US" sz="4000" dirty="0"/>
              <a:t>Dentists</a:t>
            </a:r>
            <a:endParaRPr lang="en-US" altLang="en-US" sz="4000" dirty="0">
              <a:cs typeface="Calibri" panose="020F0502020204030204" pitchFamily="34" charset="0"/>
            </a:endParaRPr>
          </a:p>
        </p:txBody>
      </p:sp>
      <p:sp>
        <p:nvSpPr>
          <p:cNvPr id="8196" name="Content Placeholder 8">
            <a:extLst>
              <a:ext uri="{FF2B5EF4-FFF2-40B4-BE49-F238E27FC236}">
                <a16:creationId xmlns:a16="http://schemas.microsoft.com/office/drawing/2014/main" id="{C852DB86-8FE6-134F-B826-8CC6A529418F}"/>
              </a:ext>
            </a:extLst>
          </p:cNvPr>
          <p:cNvSpPr>
            <a:spLocks noGrp="1" noChangeArrowheads="1"/>
          </p:cNvSpPr>
          <p:nvPr>
            <p:ph sz="quarter" idx="4"/>
          </p:nvPr>
        </p:nvSpPr>
        <p:spPr>
          <a:xfrm>
            <a:off x="6172200" y="1690688"/>
            <a:ext cx="5438775" cy="4391025"/>
          </a:xfrm>
        </p:spPr>
        <p:txBody>
          <a:bodyPr/>
          <a:lstStyle/>
          <a:p>
            <a:r>
              <a:rPr lang="en-US" altLang="en-US" sz="4000" dirty="0">
                <a:cs typeface="Calibri" panose="020F0502020204030204" pitchFamily="34" charset="0"/>
              </a:rPr>
              <a:t>Chemists</a:t>
            </a:r>
          </a:p>
          <a:p>
            <a:r>
              <a:rPr lang="en-US" altLang="en-US" sz="4000" dirty="0">
                <a:cs typeface="Calibri" panose="020F0502020204030204" pitchFamily="34" charset="0"/>
              </a:rPr>
              <a:t>Public Health</a:t>
            </a:r>
          </a:p>
          <a:p>
            <a:r>
              <a:rPr lang="en-US" altLang="en-US" sz="4000" dirty="0">
                <a:cs typeface="Calibri" panose="020F0502020204030204" pitchFamily="34" charset="0"/>
              </a:rPr>
              <a:t>Microbiologist</a:t>
            </a:r>
          </a:p>
          <a:p>
            <a:r>
              <a:rPr lang="en-US" altLang="en-US" sz="4000" dirty="0">
                <a:cs typeface="Calibri" panose="020F0502020204030204" pitchFamily="34" charset="0"/>
              </a:rPr>
              <a:t>Engineering</a:t>
            </a:r>
          </a:p>
          <a:p>
            <a:r>
              <a:rPr lang="en-US" altLang="en-US" sz="4000" dirty="0">
                <a:cs typeface="Calibri" panose="020F0502020204030204" pitchFamily="34" charset="0"/>
              </a:rPr>
              <a:t>Students: Grad, Dental, UG</a:t>
            </a:r>
          </a:p>
          <a:p>
            <a:r>
              <a:rPr lang="en-US" altLang="en-US" sz="4000" dirty="0">
                <a:cs typeface="Calibri" panose="020F0502020204030204" pitchFamily="34" charset="0"/>
              </a:rPr>
              <a:t>External collaborators</a:t>
            </a:r>
            <a:endParaRPr lang="en-US" altLang="en-US" sz="40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">
            <a:extLst>
              <a:ext uri="{FF2B5EF4-FFF2-40B4-BE49-F238E27FC236}">
                <a16:creationId xmlns:a16="http://schemas.microsoft.com/office/drawing/2014/main" id="{66A81962-F7BE-134E-A2EB-554EA24A3E8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136650" y="627063"/>
            <a:ext cx="7473950" cy="1325562"/>
          </a:xfrm>
        </p:spPr>
        <p:txBody>
          <a:bodyPr/>
          <a:lstStyle/>
          <a:p>
            <a:r>
              <a:rPr lang="en-US" altLang="en-US"/>
              <a:t>Projects</a:t>
            </a:r>
          </a:p>
        </p:txBody>
      </p:sp>
      <p:sp>
        <p:nvSpPr>
          <p:cNvPr id="12291" name="Content Placeholder 2">
            <a:extLst>
              <a:ext uri="{FF2B5EF4-FFF2-40B4-BE49-F238E27FC236}">
                <a16:creationId xmlns:a16="http://schemas.microsoft.com/office/drawing/2014/main" id="{0D90D0CF-B4C2-AF45-8F0B-FD2823D75491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701675" y="2278063"/>
            <a:ext cx="7715250" cy="3451225"/>
          </a:xfrm>
        </p:spPr>
        <p:txBody>
          <a:bodyPr anchor="ctr"/>
          <a:lstStyle/>
          <a:p>
            <a:r>
              <a:rPr lang="en-US" altLang="en-US" sz="1800">
                <a:cs typeface="Calibri" panose="020F0502020204030204" pitchFamily="34" charset="0"/>
              </a:rPr>
              <a:t>Enhanced Neonatal Health And Neonatal Cardiac Effect (ENHANCED by Mom)</a:t>
            </a:r>
          </a:p>
          <a:p>
            <a:pPr lvl="1"/>
            <a:r>
              <a:rPr lang="en-US" altLang="en-US" sz="1800">
                <a:cs typeface="Calibri" panose="020F0502020204030204" pitchFamily="34" charset="0"/>
              </a:rPr>
              <a:t>Child Health After Maternal Physical activity (CHAMP)</a:t>
            </a:r>
          </a:p>
          <a:p>
            <a:r>
              <a:rPr lang="en-US" altLang="en-US" sz="1800">
                <a:cs typeface="Calibri" panose="020F0502020204030204" pitchFamily="34" charset="0"/>
              </a:rPr>
              <a:t>Pregnancy Exposure and Infant Outcomes</a:t>
            </a:r>
          </a:p>
          <a:p>
            <a:pPr lvl="1"/>
            <a:r>
              <a:rPr lang="en-US" altLang="en-US" sz="1800">
                <a:cs typeface="Calibri" panose="020F0502020204030204" pitchFamily="34" charset="0"/>
              </a:rPr>
              <a:t>Illicit drugs</a:t>
            </a:r>
          </a:p>
          <a:p>
            <a:r>
              <a:rPr lang="en-US" altLang="en-US" sz="1800">
                <a:cs typeface="Calibri" panose="020F0502020204030204" pitchFamily="34" charset="0"/>
              </a:rPr>
              <a:t>Pregnancy-Offspring-Dentistry (POD) </a:t>
            </a:r>
          </a:p>
          <a:p>
            <a:pPr lvl="1"/>
            <a:r>
              <a:rPr lang="en-US" altLang="en-US" sz="1800">
                <a:cs typeface="Calibri" panose="020F0502020204030204" pitchFamily="34" charset="0"/>
              </a:rPr>
              <a:t>Prenatal Oral Health Program (</a:t>
            </a:r>
            <a:r>
              <a:rPr lang="en-US" altLang="en-US" sz="1800" err="1">
                <a:cs typeface="Calibri" panose="020F0502020204030204" pitchFamily="34" charset="0"/>
              </a:rPr>
              <a:t>pOHP</a:t>
            </a:r>
            <a:r>
              <a:rPr lang="en-US" altLang="en-US" sz="1800">
                <a:cs typeface="Calibri" panose="020F0502020204030204" pitchFamily="34" charset="0"/>
              </a:rPr>
              <a:t>)</a:t>
            </a:r>
            <a:endParaRPr lang="en-US" altLang="en-US" sz="1800"/>
          </a:p>
          <a:p>
            <a:r>
              <a:rPr lang="en-US" altLang="en-US" sz="1800">
                <a:cs typeface="Calibri" panose="020F0502020204030204" pitchFamily="34" charset="0"/>
              </a:rPr>
              <a:t>Postpartum Depression </a:t>
            </a:r>
          </a:p>
          <a:p>
            <a:r>
              <a:rPr lang="en-US" altLang="en-US" sz="1800">
                <a:cs typeface="Calibri" panose="020F0502020204030204" pitchFamily="34" charset="0"/>
              </a:rPr>
              <a:t>Offspring Cognition</a:t>
            </a:r>
          </a:p>
          <a:p>
            <a:r>
              <a:rPr lang="en-US" altLang="en-US" sz="1800">
                <a:cs typeface="Calibri" panose="020F0502020204030204" pitchFamily="34" charset="0"/>
              </a:rPr>
              <a:t>Mindfulness</a:t>
            </a:r>
          </a:p>
          <a:p>
            <a:endParaRPr lang="en-US" altLang="en-US" sz="1800">
              <a:cs typeface="Calibri" panose="020F0502020204030204" pitchFamily="34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9A309A7-1751-4ABE-A3C1-EEC40366AD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10088563" y="0"/>
            <a:ext cx="2103437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967D8EB6-EAE1-4F9C-B398-83321E2872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8915400" y="2359025"/>
            <a:ext cx="2139950" cy="2139950"/>
          </a:xfrm>
          <a:prstGeom prst="ellipse">
            <a:avLst/>
          </a:prstGeom>
          <a:solidFill>
            <a:srgbClr val="FFFFFF"/>
          </a:solidFill>
          <a:ln w="2222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7" name="Graphic 6" descr="Baby">
            <a:extLst>
              <a:ext uri="{FF2B5EF4-FFF2-40B4-BE49-F238E27FC236}">
                <a16:creationId xmlns:a16="http://schemas.microsoft.com/office/drawing/2014/main" id="{35D3195E-9747-4663-8C3B-30ABEB6BD3D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13875" y="2857500"/>
            <a:ext cx="1143000" cy="11430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Rectangle 72">
            <a:extLst>
              <a:ext uri="{FF2B5EF4-FFF2-40B4-BE49-F238E27FC236}">
                <a16:creationId xmlns:a16="http://schemas.microsoft.com/office/drawing/2014/main" id="{F64F6814-96D5-4463-898E-405CC0C401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 bwMode="ltGray">
          <a:xfrm>
            <a:off x="336550" y="320675"/>
            <a:ext cx="7173913" cy="5897563"/>
          </a:xfrm>
          <a:prstGeom prst="rect">
            <a:avLst/>
          </a:prstGeom>
          <a:solidFill>
            <a:schemeClr val="tx1">
              <a:alpha val="15000"/>
            </a:schemeClr>
          </a:solidFill>
          <a:ln w="127000" cap="sq" cmpd="thinThick">
            <a:solidFill>
              <a:schemeClr val="tx1">
                <a:alpha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4339" name="Title 1">
            <a:extLst>
              <a:ext uri="{FF2B5EF4-FFF2-40B4-BE49-F238E27FC236}">
                <a16:creationId xmlns:a16="http://schemas.microsoft.com/office/drawing/2014/main" id="{EE7BCD4F-C681-AC40-B37C-BA1CFB2EB4E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820738" y="639763"/>
            <a:ext cx="6205537" cy="1346200"/>
          </a:xfrm>
        </p:spPr>
        <p:txBody>
          <a:bodyPr/>
          <a:lstStyle/>
          <a:p>
            <a:r>
              <a:rPr lang="en-US" altLang="en-US" sz="4000"/>
              <a:t>ENHANCED by Mom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DCD61F5-E351-4E4D-A3D8-F53D9961A513}"/>
              </a:ext>
            </a:extLst>
          </p:cNvPr>
          <p:cNvSpPr>
            <a:spLocks noGrp="1" noChangeArrowheads="1"/>
          </p:cNvSpPr>
          <p:nvPr>
            <p:ph sz="quarter" idx="13"/>
          </p:nvPr>
        </p:nvSpPr>
        <p:spPr>
          <a:xfrm>
            <a:off x="820738" y="1603375"/>
            <a:ext cx="6205537" cy="4432300"/>
          </a:xfrm>
        </p:spPr>
        <p:txBody>
          <a:bodyPr/>
          <a:lstStyle/>
          <a:p>
            <a:r>
              <a:rPr lang="en-US" altLang="en-US" sz="1400" dirty="0"/>
              <a:t>Goal: Determine the influence of different types of exercise on offspring health outcomes</a:t>
            </a:r>
          </a:p>
          <a:p>
            <a:r>
              <a:rPr lang="en-US" altLang="en-US" sz="1400" dirty="0"/>
              <a:t>Publications:</a:t>
            </a:r>
          </a:p>
          <a:p>
            <a:pPr lvl="1"/>
            <a:r>
              <a:rPr lang="en-US" altLang="en-US" sz="1400" dirty="0"/>
              <a:t>2018-2019: 3 accepted (so far); </a:t>
            </a:r>
            <a:endParaRPr lang="en-US" altLang="en-US" sz="1400" b="1" dirty="0"/>
          </a:p>
          <a:p>
            <a:pPr lvl="1"/>
            <a:r>
              <a:rPr lang="en-US" altLang="en-US" sz="1400" dirty="0"/>
              <a:t>Upcoming manuscript submissions list (coming soon)</a:t>
            </a:r>
          </a:p>
          <a:p>
            <a:pPr lvl="1"/>
            <a:r>
              <a:rPr lang="en-US" altLang="en-US" sz="1400" dirty="0"/>
              <a:t>Conference Presentations: 3 ACSM, 1 Physical Therapy, 2 MFM, 1 Bioengineering, 1 Peds, 1 </a:t>
            </a:r>
            <a:r>
              <a:rPr lang="en-US" altLang="en-US" sz="1400"/>
              <a:t>Anal.Chem</a:t>
            </a:r>
            <a:endParaRPr lang="en-US" altLang="en-US" sz="1400" dirty="0"/>
          </a:p>
          <a:p>
            <a:r>
              <a:rPr lang="en-US" altLang="en-US" sz="1400" dirty="0"/>
              <a:t>Current Grant Funding:</a:t>
            </a:r>
          </a:p>
          <a:p>
            <a:pPr lvl="1"/>
            <a:r>
              <a:rPr lang="en-US" altLang="en-US" sz="1400" dirty="0"/>
              <a:t>AHA Innovative Program Award (AHA- IPA)</a:t>
            </a:r>
          </a:p>
          <a:p>
            <a:pPr lvl="1"/>
            <a:r>
              <a:rPr lang="en-US" altLang="en-US" sz="1400" dirty="0"/>
              <a:t>AAUW Fellowship grant</a:t>
            </a:r>
          </a:p>
          <a:p>
            <a:r>
              <a:rPr lang="en-US" altLang="en-US" sz="1400" dirty="0"/>
              <a:t>Grants Under Review:</a:t>
            </a:r>
          </a:p>
          <a:p>
            <a:pPr lvl="1"/>
            <a:r>
              <a:rPr lang="en-US" altLang="en-US" sz="1400" dirty="0"/>
              <a:t>NIH F31 – Resubmission (high score 1</a:t>
            </a:r>
            <a:r>
              <a:rPr lang="en-US" altLang="en-US" sz="1400" baseline="30000" dirty="0"/>
              <a:t>st</a:t>
            </a:r>
            <a:r>
              <a:rPr lang="en-US" altLang="en-US" sz="1400" dirty="0"/>
              <a:t> submission)</a:t>
            </a:r>
          </a:p>
          <a:p>
            <a:pPr lvl="1"/>
            <a:r>
              <a:rPr lang="en-US" altLang="en-US" sz="1400" dirty="0"/>
              <a:t>NIH – LRP-PR</a:t>
            </a:r>
          </a:p>
          <a:p>
            <a:r>
              <a:rPr lang="en-US" altLang="en-US" sz="1400" dirty="0"/>
              <a:t>Upcoming Grants Applications:</a:t>
            </a:r>
          </a:p>
          <a:p>
            <a:pPr lvl="1"/>
            <a:r>
              <a:rPr lang="en-US" altLang="en-US" sz="1400" dirty="0"/>
              <a:t>NIH F32- Resubmitting - April 8, 2019</a:t>
            </a:r>
          </a:p>
          <a:p>
            <a:pPr lvl="1"/>
            <a:r>
              <a:rPr lang="en-US" altLang="en-US" sz="1100" dirty="0">
                <a:latin typeface="Arial" panose="020B0604020202020204" pitchFamily="34" charset="0"/>
                <a:ea typeface="Calibri" panose="020F0502020204030204" pitchFamily="34" charset="0"/>
              </a:rPr>
              <a:t>American Diabetes Association Postdoctoral Fellowship</a:t>
            </a:r>
            <a:r>
              <a:rPr lang="en-US" altLang="en-US" sz="1100" b="1" dirty="0">
                <a:latin typeface="Arial" panose="020B0604020202020204" pitchFamily="34" charset="0"/>
                <a:ea typeface="Calibri" panose="020F0502020204030204" pitchFamily="34" charset="0"/>
              </a:rPr>
              <a:t> – July 15</a:t>
            </a:r>
            <a:r>
              <a:rPr lang="en-US" altLang="en-US" sz="1100" b="1" baseline="30000" dirty="0">
                <a:latin typeface="Arial" panose="020B0604020202020204" pitchFamily="34" charset="0"/>
                <a:ea typeface="Calibri" panose="020F0502020204030204" pitchFamily="34" charset="0"/>
              </a:rPr>
              <a:t>th</a:t>
            </a:r>
            <a:r>
              <a:rPr lang="en-US" altLang="en-US" sz="1100" b="1" dirty="0">
                <a:latin typeface="Arial" panose="020B0604020202020204" pitchFamily="34" charset="0"/>
                <a:ea typeface="Calibri" panose="020F0502020204030204" pitchFamily="34" charset="0"/>
              </a:rPr>
              <a:t>, 2019</a:t>
            </a:r>
            <a:endParaRPr lang="en-US" altLang="en-US" sz="900" dirty="0">
              <a:latin typeface="Arial" panose="020B0604020202020204" pitchFamily="34" charset="0"/>
            </a:endParaRPr>
          </a:p>
          <a:p>
            <a:pPr lvl="1"/>
            <a:r>
              <a:rPr lang="en-US" altLang="en-US" sz="1100" dirty="0">
                <a:latin typeface="Arial" panose="020B0604020202020204" pitchFamily="34" charset="0"/>
                <a:ea typeface="Calibri" panose="020F0502020204030204" pitchFamily="34" charset="0"/>
              </a:rPr>
              <a:t>American Heart Association Postdoctoral Fellowship</a:t>
            </a:r>
            <a:r>
              <a:rPr lang="en-US" altLang="en-US" sz="1100" b="1" dirty="0">
                <a:latin typeface="Arial" panose="020B0604020202020204" pitchFamily="34" charset="0"/>
                <a:ea typeface="Calibri" panose="020F0502020204030204" pitchFamily="34" charset="0"/>
              </a:rPr>
              <a:t> – August 15</a:t>
            </a:r>
            <a:r>
              <a:rPr lang="en-US" altLang="en-US" sz="1100" b="1" baseline="30000" dirty="0">
                <a:latin typeface="Arial" panose="020B0604020202020204" pitchFamily="34" charset="0"/>
                <a:ea typeface="Calibri" panose="020F0502020204030204" pitchFamily="34" charset="0"/>
              </a:rPr>
              <a:t>th</a:t>
            </a:r>
            <a:r>
              <a:rPr lang="en-US" altLang="en-US" sz="1100" b="1" dirty="0">
                <a:latin typeface="Arial" panose="020B0604020202020204" pitchFamily="34" charset="0"/>
                <a:ea typeface="Calibri" panose="020F0502020204030204" pitchFamily="34" charset="0"/>
              </a:rPr>
              <a:t>, 2019</a:t>
            </a:r>
            <a:endParaRPr lang="en-US" altLang="en-US" sz="1400" dirty="0"/>
          </a:p>
          <a:p>
            <a:pPr lvl="1"/>
            <a:r>
              <a:rPr lang="en-US" altLang="en-US" sz="1400" dirty="0"/>
              <a:t>NIH - R01 – October 8, 2019</a:t>
            </a:r>
          </a:p>
        </p:txBody>
      </p:sp>
      <p:pic>
        <p:nvPicPr>
          <p:cNvPr id="14341" name="Picture 4" descr="Image result for pregnancy and exercise aerobics and strength">
            <a:extLst>
              <a:ext uri="{FF2B5EF4-FFF2-40B4-BE49-F238E27FC236}">
                <a16:creationId xmlns:a16="http://schemas.microsoft.com/office/drawing/2014/main" id="{5E7E15FF-8564-6345-A954-ABB069C9C3C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0255" b="-2"/>
          <a:stretch>
            <a:fillRect/>
          </a:stretch>
        </p:blipFill>
        <p:spPr bwMode="auto">
          <a:xfrm>
            <a:off x="7829550" y="306388"/>
            <a:ext cx="4041775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2" name="Picture 2" descr="Related image">
            <a:extLst>
              <a:ext uri="{FF2B5EF4-FFF2-40B4-BE49-F238E27FC236}">
                <a16:creationId xmlns:a16="http://schemas.microsoft.com/office/drawing/2014/main" id="{41BA079A-906B-E548-BD9C-59881E52B40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32" r="7492" b="-2"/>
          <a:stretch>
            <a:fillRect/>
          </a:stretch>
        </p:blipFill>
        <p:spPr bwMode="auto">
          <a:xfrm>
            <a:off x="7829550" y="2828925"/>
            <a:ext cx="4041775" cy="3389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>
            <a:extLst>
              <a:ext uri="{FF2B5EF4-FFF2-40B4-BE49-F238E27FC236}">
                <a16:creationId xmlns:a16="http://schemas.microsoft.com/office/drawing/2014/main" id="{4038CB10-1F5C-4D54-9DF7-12586DE5B0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327025" y="4572000"/>
            <a:ext cx="7059613" cy="1963738"/>
          </a:xfrm>
          <a:prstGeom prst="rect">
            <a:avLst/>
          </a:prstGeom>
          <a:solidFill>
            <a:srgbClr val="60332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6387" name="Title 1">
            <a:extLst>
              <a:ext uri="{FF2B5EF4-FFF2-40B4-BE49-F238E27FC236}">
                <a16:creationId xmlns:a16="http://schemas.microsoft.com/office/drawing/2014/main" id="{78EA001A-4EF7-DB4B-A712-9F8BEFB06BE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523875" y="4767263"/>
            <a:ext cx="6594475" cy="1625600"/>
          </a:xfrm>
        </p:spPr>
        <p:txBody>
          <a:bodyPr/>
          <a:lstStyle/>
          <a:p>
            <a:pPr algn="r"/>
            <a:r>
              <a:rPr lang="en-US" altLang="en-US">
                <a:solidFill>
                  <a:srgbClr val="FFFFFF"/>
                </a:solidFill>
              </a:rPr>
              <a:t>Pregnancy Exposures and Infant Outcomes</a:t>
            </a:r>
          </a:p>
        </p:txBody>
      </p:sp>
      <p:pic>
        <p:nvPicPr>
          <p:cNvPr id="16388" name="Picture 2" descr="Image result for pregnancy and opioids">
            <a:extLst>
              <a:ext uri="{FF2B5EF4-FFF2-40B4-BE49-F238E27FC236}">
                <a16:creationId xmlns:a16="http://schemas.microsoft.com/office/drawing/2014/main" id="{E2A98F8E-7C12-AF44-BFEB-5AD1DDDB581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4078"/>
          <a:stretch>
            <a:fillRect/>
          </a:stretch>
        </p:blipFill>
        <p:spPr bwMode="auto">
          <a:xfrm>
            <a:off x="327025" y="322263"/>
            <a:ext cx="7059613" cy="4106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3" name="Rectangle 72">
            <a:extLst>
              <a:ext uri="{FF2B5EF4-FFF2-40B4-BE49-F238E27FC236}">
                <a16:creationId xmlns:a16="http://schemas.microsoft.com/office/drawing/2014/main" id="{73ED6512-6858-4552-B699-9A97FE9A4E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7534275" y="322263"/>
            <a:ext cx="4335463" cy="6213475"/>
          </a:xfrm>
          <a:prstGeom prst="rect">
            <a:avLst/>
          </a:pr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D43D2AE-93BF-464D-A87A-8160E63C77F2}"/>
              </a:ext>
            </a:extLst>
          </p:cNvPr>
          <p:cNvSpPr>
            <a:spLocks noGrp="1" noChangeArrowheads="1"/>
          </p:cNvSpPr>
          <p:nvPr>
            <p:ph sz="quarter" idx="13"/>
          </p:nvPr>
        </p:nvSpPr>
        <p:spPr>
          <a:xfrm>
            <a:off x="8029575" y="917575"/>
            <a:ext cx="3424238" cy="4953000"/>
          </a:xfrm>
        </p:spPr>
        <p:txBody>
          <a:bodyPr anchor="ctr"/>
          <a:lstStyle/>
          <a:p>
            <a:r>
              <a:rPr lang="en-US" altLang="en-US" sz="2000">
                <a:solidFill>
                  <a:schemeClr val="bg1"/>
                </a:solidFill>
              </a:rPr>
              <a:t>Goal: Determine the influence of opioid exposure on offspring health outcomes</a:t>
            </a:r>
          </a:p>
          <a:p>
            <a:r>
              <a:rPr lang="en-US" altLang="en-US" sz="2000">
                <a:solidFill>
                  <a:schemeClr val="bg1"/>
                </a:solidFill>
              </a:rPr>
              <a:t>Publications:</a:t>
            </a:r>
          </a:p>
          <a:p>
            <a:pPr lvl="1"/>
            <a:r>
              <a:rPr lang="en-US" altLang="en-US" sz="2000">
                <a:solidFill>
                  <a:schemeClr val="bg1"/>
                </a:solidFill>
              </a:rPr>
              <a:t>2018-2019: 1 revising </a:t>
            </a:r>
          </a:p>
          <a:p>
            <a:r>
              <a:rPr lang="en-US" altLang="en-US" sz="2000">
                <a:solidFill>
                  <a:schemeClr val="bg1"/>
                </a:solidFill>
              </a:rPr>
              <a:t>Current Grant Funding:</a:t>
            </a:r>
          </a:p>
          <a:p>
            <a:pPr lvl="1"/>
            <a:r>
              <a:rPr lang="en-US" altLang="en-US" sz="2000">
                <a:solidFill>
                  <a:schemeClr val="bg1"/>
                </a:solidFill>
              </a:rPr>
              <a:t>Vidant CMN</a:t>
            </a:r>
          </a:p>
          <a:p>
            <a:r>
              <a:rPr lang="en-US" altLang="en-US" sz="2000">
                <a:solidFill>
                  <a:schemeClr val="bg1"/>
                </a:solidFill>
              </a:rPr>
              <a:t>Grants Under Review:</a:t>
            </a:r>
          </a:p>
          <a:p>
            <a:pPr lvl="1"/>
            <a:r>
              <a:rPr lang="en-US" altLang="en-US" sz="2000">
                <a:solidFill>
                  <a:schemeClr val="bg1"/>
                </a:solidFill>
              </a:rPr>
              <a:t>Gerber Foundation-resubmission</a:t>
            </a:r>
          </a:p>
          <a:p>
            <a:r>
              <a:rPr lang="en-US" altLang="en-US" sz="2000">
                <a:solidFill>
                  <a:schemeClr val="bg1"/>
                </a:solidFill>
              </a:rPr>
              <a:t>Grants Submitted:</a:t>
            </a:r>
          </a:p>
          <a:p>
            <a:pPr lvl="1"/>
            <a:r>
              <a:rPr lang="en-US" altLang="en-US" sz="2000">
                <a:solidFill>
                  <a:schemeClr val="bg1"/>
                </a:solidFill>
              </a:rPr>
              <a:t>Funded: 1 internal</a:t>
            </a:r>
          </a:p>
          <a:p>
            <a:pPr lvl="1"/>
            <a:r>
              <a:rPr lang="en-US" altLang="en-US" sz="2000">
                <a:solidFill>
                  <a:schemeClr val="bg1"/>
                </a:solidFill>
              </a:rPr>
              <a:t>Unfunded: 2 external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>
            <a:extLst>
              <a:ext uri="{FF2B5EF4-FFF2-40B4-BE49-F238E27FC236}">
                <a16:creationId xmlns:a16="http://schemas.microsoft.com/office/drawing/2014/main" id="{4038CB10-1F5C-4D54-9DF7-12586DE5B0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327025" y="4572000"/>
            <a:ext cx="7059613" cy="1963738"/>
          </a:xfrm>
          <a:prstGeom prst="rect">
            <a:avLst/>
          </a:prstGeom>
          <a:solidFill>
            <a:srgbClr val="86536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8435" name="Title 1">
            <a:extLst>
              <a:ext uri="{FF2B5EF4-FFF2-40B4-BE49-F238E27FC236}">
                <a16:creationId xmlns:a16="http://schemas.microsoft.com/office/drawing/2014/main" id="{D729E0E4-425E-0142-AE07-527C0F61F21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523875" y="4767263"/>
            <a:ext cx="6594475" cy="1625600"/>
          </a:xfrm>
        </p:spPr>
        <p:txBody>
          <a:bodyPr/>
          <a:lstStyle/>
          <a:p>
            <a:pPr algn="r"/>
            <a:r>
              <a:rPr lang="en-US" altLang="en-US">
                <a:solidFill>
                  <a:srgbClr val="FFFFFF"/>
                </a:solidFill>
              </a:rPr>
              <a:t>Pregnancy, Offspring, &amp; Dentistry (POD)</a:t>
            </a:r>
          </a:p>
        </p:txBody>
      </p:sp>
      <p:pic>
        <p:nvPicPr>
          <p:cNvPr id="18436" name="Picture 2" descr="Image result for pregnancy and dentist children">
            <a:extLst>
              <a:ext uri="{FF2B5EF4-FFF2-40B4-BE49-F238E27FC236}">
                <a16:creationId xmlns:a16="http://schemas.microsoft.com/office/drawing/2014/main" id="{6387568E-6DAF-5C43-A3D8-D541435657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628" b="10947"/>
          <a:stretch>
            <a:fillRect/>
          </a:stretch>
        </p:blipFill>
        <p:spPr bwMode="auto">
          <a:xfrm>
            <a:off x="327025" y="322263"/>
            <a:ext cx="7059613" cy="4106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3" name="Rectangle 72">
            <a:extLst>
              <a:ext uri="{FF2B5EF4-FFF2-40B4-BE49-F238E27FC236}">
                <a16:creationId xmlns:a16="http://schemas.microsoft.com/office/drawing/2014/main" id="{73ED6512-6858-4552-B699-9A97FE9A4E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7534275" y="322263"/>
            <a:ext cx="4335463" cy="6213475"/>
          </a:xfrm>
          <a:prstGeom prst="rect">
            <a:avLst/>
          </a:pr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826A82C-7276-C347-A088-C4F0B2D5EF7D}"/>
              </a:ext>
            </a:extLst>
          </p:cNvPr>
          <p:cNvSpPr>
            <a:spLocks noGrp="1" noChangeArrowheads="1"/>
          </p:cNvSpPr>
          <p:nvPr>
            <p:ph sz="quarter" idx="13"/>
          </p:nvPr>
        </p:nvSpPr>
        <p:spPr>
          <a:xfrm>
            <a:off x="8029575" y="917575"/>
            <a:ext cx="3424238" cy="4852988"/>
          </a:xfrm>
        </p:spPr>
        <p:txBody>
          <a:bodyPr anchor="ctr"/>
          <a:lstStyle/>
          <a:p>
            <a:r>
              <a:rPr lang="en-US" altLang="en-US" sz="1900" dirty="0">
                <a:solidFill>
                  <a:srgbClr val="FFFFFF"/>
                </a:solidFill>
              </a:rPr>
              <a:t>Goal: determine relationship to maternal behaviors (activity, nutrition) during pregnancy and offspring oral/dental health</a:t>
            </a:r>
          </a:p>
          <a:p>
            <a:pPr marL="0" indent="0">
              <a:buNone/>
            </a:pPr>
            <a:endParaRPr lang="en-US" altLang="en-US" sz="1900" dirty="0">
              <a:solidFill>
                <a:srgbClr val="FFFFFF"/>
              </a:solidFill>
            </a:endParaRPr>
          </a:p>
          <a:p>
            <a:r>
              <a:rPr lang="en-US" altLang="en-US" sz="1900" dirty="0">
                <a:solidFill>
                  <a:srgbClr val="FFFFFF"/>
                </a:solidFill>
              </a:rPr>
              <a:t>Publications:</a:t>
            </a:r>
          </a:p>
          <a:p>
            <a:pPr lvl="1"/>
            <a:r>
              <a:rPr lang="en-US" altLang="en-US" sz="1900" dirty="0">
                <a:solidFill>
                  <a:srgbClr val="FFFFFF"/>
                </a:solidFill>
              </a:rPr>
              <a:t>2018-2019: 1 under review</a:t>
            </a:r>
          </a:p>
          <a:p>
            <a:r>
              <a:rPr lang="en-US" altLang="en-US" sz="1900" dirty="0">
                <a:solidFill>
                  <a:srgbClr val="FFFFFF"/>
                </a:solidFill>
              </a:rPr>
              <a:t>Current Grant Funding:</a:t>
            </a:r>
          </a:p>
          <a:p>
            <a:pPr lvl="1">
              <a:buClr>
                <a:srgbClr val="000000"/>
              </a:buClr>
            </a:pPr>
            <a:r>
              <a:rPr lang="en-US" altLang="en-US" sz="1900" dirty="0">
                <a:solidFill>
                  <a:srgbClr val="FFFFFF"/>
                </a:solidFill>
              </a:rPr>
              <a:t>ECU-UNC collaboration with pOHP</a:t>
            </a:r>
          </a:p>
          <a:p>
            <a:r>
              <a:rPr lang="en-US" altLang="en-US" sz="1900" dirty="0">
                <a:solidFill>
                  <a:srgbClr val="FFFFFF"/>
                </a:solidFill>
              </a:rPr>
              <a:t>Grants Under Review: NA</a:t>
            </a:r>
          </a:p>
          <a:p>
            <a:r>
              <a:rPr lang="en-US" altLang="en-US" sz="1900" dirty="0">
                <a:solidFill>
                  <a:srgbClr val="FFFFFF"/>
                </a:solidFill>
              </a:rPr>
              <a:t>Grants Submitted:</a:t>
            </a:r>
          </a:p>
          <a:p>
            <a:pPr lvl="1"/>
            <a:r>
              <a:rPr lang="en-US" altLang="en-US" sz="1900" dirty="0">
                <a:solidFill>
                  <a:srgbClr val="FFFFFF"/>
                </a:solidFill>
              </a:rPr>
              <a:t>NCAPD- unfunded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Rectangle 72">
            <a:extLst>
              <a:ext uri="{FF2B5EF4-FFF2-40B4-BE49-F238E27FC236}">
                <a16:creationId xmlns:a16="http://schemas.microsoft.com/office/drawing/2014/main" id="{EB181E26-89C4-4A14-92DE-0F4C4B0E94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8194" name="Picture 2" descr="Related image">
            <a:extLst>
              <a:ext uri="{FF2B5EF4-FFF2-40B4-BE49-F238E27FC236}">
                <a16:creationId xmlns:a16="http://schemas.microsoft.com/office/drawing/2014/main" id="{0DC0950F-E7CE-E743-A539-82E3518F11B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853" r="2" b="16258"/>
          <a:stretch/>
        </p:blipFill>
        <p:spPr bwMode="auto">
          <a:xfrm>
            <a:off x="6587330" y="1690689"/>
            <a:ext cx="5604670" cy="2501837"/>
          </a:xfrm>
          <a:custGeom>
            <a:avLst/>
            <a:gdLst>
              <a:gd name="connsiteX0" fmla="*/ 1159248 w 5604670"/>
              <a:gd name="connsiteY0" fmla="*/ 0 h 2501837"/>
              <a:gd name="connsiteX1" fmla="*/ 5604670 w 5604670"/>
              <a:gd name="connsiteY1" fmla="*/ 0 h 2501837"/>
              <a:gd name="connsiteX2" fmla="*/ 5604670 w 5604670"/>
              <a:gd name="connsiteY2" fmla="*/ 2501837 h 2501837"/>
              <a:gd name="connsiteX3" fmla="*/ 0 w 5604670"/>
              <a:gd name="connsiteY3" fmla="*/ 2501837 h 2501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604670" h="2501837">
                <a:moveTo>
                  <a:pt x="1159248" y="0"/>
                </a:moveTo>
                <a:lnTo>
                  <a:pt x="5604670" y="0"/>
                </a:lnTo>
                <a:lnTo>
                  <a:pt x="5604670" y="2501837"/>
                </a:lnTo>
                <a:lnTo>
                  <a:pt x="0" y="2501837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Image result for pregnancy nutrition">
            <a:extLst>
              <a:ext uri="{FF2B5EF4-FFF2-40B4-BE49-F238E27FC236}">
                <a16:creationId xmlns:a16="http://schemas.microsoft.com/office/drawing/2014/main" id="{780687BF-73FF-9E42-9616-721885AAEF7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033" r="-1" b="41002"/>
          <a:stretch/>
        </p:blipFill>
        <p:spPr bwMode="auto">
          <a:xfrm>
            <a:off x="4791075" y="4357117"/>
            <a:ext cx="7400925" cy="2500884"/>
          </a:xfrm>
          <a:custGeom>
            <a:avLst/>
            <a:gdLst>
              <a:gd name="connsiteX0" fmla="*/ 1717230 w 7400925"/>
              <a:gd name="connsiteY0" fmla="*/ 0 h 2500884"/>
              <a:gd name="connsiteX1" fmla="*/ 7400925 w 7400925"/>
              <a:gd name="connsiteY1" fmla="*/ 0 h 2500884"/>
              <a:gd name="connsiteX2" fmla="*/ 7400925 w 7400925"/>
              <a:gd name="connsiteY2" fmla="*/ 2500884 h 2500884"/>
              <a:gd name="connsiteX3" fmla="*/ 0 w 7400925"/>
              <a:gd name="connsiteY3" fmla="*/ 2500884 h 2500884"/>
              <a:gd name="connsiteX4" fmla="*/ 0 w 7400925"/>
              <a:gd name="connsiteY4" fmla="*/ 2500883 h 2500884"/>
              <a:gd name="connsiteX5" fmla="*/ 552186 w 7400925"/>
              <a:gd name="connsiteY5" fmla="*/ 2500883 h 2500884"/>
              <a:gd name="connsiteX6" fmla="*/ 558423 w 7400925"/>
              <a:gd name="connsiteY6" fmla="*/ 2500883 h 2500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400925" h="2500884">
                <a:moveTo>
                  <a:pt x="1717230" y="0"/>
                </a:moveTo>
                <a:lnTo>
                  <a:pt x="7400925" y="0"/>
                </a:lnTo>
                <a:lnTo>
                  <a:pt x="7400925" y="2500884"/>
                </a:lnTo>
                <a:lnTo>
                  <a:pt x="0" y="2500884"/>
                </a:lnTo>
                <a:lnTo>
                  <a:pt x="0" y="2500883"/>
                </a:lnTo>
                <a:lnTo>
                  <a:pt x="552186" y="2500883"/>
                </a:lnTo>
                <a:lnTo>
                  <a:pt x="558423" y="2500883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5" name="Freeform 37">
            <a:extLst>
              <a:ext uri="{FF2B5EF4-FFF2-40B4-BE49-F238E27FC236}">
                <a16:creationId xmlns:a16="http://schemas.microsoft.com/office/drawing/2014/main" id="{13958066-7CBD-4B89-8F46-614C4F28BC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 flipV="1">
            <a:off x="0" y="1692275"/>
            <a:ext cx="7570788" cy="5165725"/>
          </a:xfrm>
          <a:custGeom>
            <a:avLst/>
            <a:gdLst>
              <a:gd name="connsiteX0" fmla="*/ 0 w 7571262"/>
              <a:gd name="connsiteY0" fmla="*/ 5166360 h 5166360"/>
              <a:gd name="connsiteX1" fmla="*/ 7571262 w 7571262"/>
              <a:gd name="connsiteY1" fmla="*/ 5166360 h 5166360"/>
              <a:gd name="connsiteX2" fmla="*/ 5177382 w 7571262"/>
              <a:gd name="connsiteY2" fmla="*/ 0 h 5166360"/>
              <a:gd name="connsiteX3" fmla="*/ 5171159 w 7571262"/>
              <a:gd name="connsiteY3" fmla="*/ 0 h 5166360"/>
              <a:gd name="connsiteX4" fmla="*/ 3981368 w 7571262"/>
              <a:gd name="connsiteY4" fmla="*/ 0 h 5166360"/>
              <a:gd name="connsiteX5" fmla="*/ 2331323 w 7571262"/>
              <a:gd name="connsiteY5" fmla="*/ 0 h 5166360"/>
              <a:gd name="connsiteX6" fmla="*/ 0 w 7571262"/>
              <a:gd name="connsiteY6" fmla="*/ 0 h 51663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571262" h="5166360">
                <a:moveTo>
                  <a:pt x="0" y="5166360"/>
                </a:moveTo>
                <a:lnTo>
                  <a:pt x="7571262" y="5166360"/>
                </a:lnTo>
                <a:lnTo>
                  <a:pt x="5177382" y="0"/>
                </a:lnTo>
                <a:lnTo>
                  <a:pt x="5171159" y="0"/>
                </a:lnTo>
                <a:lnTo>
                  <a:pt x="3981368" y="0"/>
                </a:lnTo>
                <a:lnTo>
                  <a:pt x="2331323" y="0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0486" name="Title 1">
            <a:extLst>
              <a:ext uri="{FF2B5EF4-FFF2-40B4-BE49-F238E27FC236}">
                <a16:creationId xmlns:a16="http://schemas.microsoft.com/office/drawing/2014/main" id="{0B5D7BE6-4BC0-4946-B110-969FD3929CC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solidFill>
                  <a:schemeClr val="bg1"/>
                </a:solidFill>
              </a:rPr>
              <a:t>Postpartum Depression and Nutrients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18D7F9E-B444-2245-A106-6175CFD54281}"/>
              </a:ext>
            </a:extLst>
          </p:cNvPr>
          <p:cNvSpPr>
            <a:spLocks noGrp="1" noChangeArrowheads="1"/>
          </p:cNvSpPr>
          <p:nvPr>
            <p:ph sz="quarter" idx="13"/>
          </p:nvPr>
        </p:nvSpPr>
        <p:spPr>
          <a:xfrm>
            <a:off x="838200" y="2016125"/>
            <a:ext cx="5097463" cy="4065588"/>
          </a:xfrm>
        </p:spPr>
        <p:txBody>
          <a:bodyPr/>
          <a:lstStyle/>
          <a:p>
            <a:r>
              <a:rPr lang="en-US" altLang="en-US" sz="1600" dirty="0"/>
              <a:t>Goal:  to determine the association between key nutrients (B-vitamins and omega-3 fatty acids) on level of postpartum depression and infant health</a:t>
            </a:r>
          </a:p>
          <a:p>
            <a:r>
              <a:rPr lang="en-US" altLang="en-US" sz="1600" dirty="0"/>
              <a:t>IRB Approved Feb 2019</a:t>
            </a:r>
          </a:p>
          <a:p>
            <a:r>
              <a:rPr lang="en-US" altLang="en-US" sz="1600" dirty="0"/>
              <a:t>Publications: NA</a:t>
            </a:r>
          </a:p>
          <a:p>
            <a:r>
              <a:rPr lang="en-US" altLang="en-US" sz="1600" dirty="0"/>
              <a:t>Current Grant Funding:</a:t>
            </a:r>
          </a:p>
          <a:p>
            <a:pPr lvl="1">
              <a:buClr>
                <a:srgbClr val="000000"/>
              </a:buClr>
            </a:pPr>
            <a:r>
              <a:rPr lang="en-US" altLang="en-US" sz="1600" dirty="0"/>
              <a:t>ECU Faculty Senate Grant:</a:t>
            </a:r>
          </a:p>
          <a:p>
            <a:r>
              <a:rPr lang="en-US" altLang="en-US" sz="1600" dirty="0"/>
              <a:t>Grants Under Review:</a:t>
            </a:r>
          </a:p>
          <a:p>
            <a:pPr lvl="1"/>
            <a:r>
              <a:rPr lang="en-US" altLang="en-US" sz="1600" dirty="0">
                <a:cs typeface="Calibri" panose="020F0502020204030204" pitchFamily="34" charset="0"/>
              </a:rPr>
              <a:t>Allen Grant</a:t>
            </a:r>
          </a:p>
          <a:p>
            <a:r>
              <a:rPr lang="en-US" altLang="en-US" sz="1600" dirty="0"/>
              <a:t>Grants Submitted:</a:t>
            </a:r>
          </a:p>
          <a:p>
            <a:pPr lvl="1"/>
            <a:r>
              <a:rPr lang="en-US" altLang="en-US" sz="1600" dirty="0"/>
              <a:t>NA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6376</TotalTime>
  <Words>742</Words>
  <Application>Microsoft Macintosh PowerPoint</Application>
  <PresentationFormat>Widescreen</PresentationFormat>
  <Paragraphs>187</Paragraphs>
  <Slides>15</Slides>
  <Notes>6</Notes>
  <HiddenSlides>2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0" baseType="lpstr">
      <vt:lpstr>Arial</vt:lpstr>
      <vt:lpstr>Calibri</vt:lpstr>
      <vt:lpstr>Calibri Light</vt:lpstr>
      <vt:lpstr>Times New Roman</vt:lpstr>
      <vt:lpstr>Office Theme</vt:lpstr>
      <vt:lpstr>Pregnancy and Infant Research Collaborative (PIRC)</vt:lpstr>
      <vt:lpstr>Outline</vt:lpstr>
      <vt:lpstr>Mission</vt:lpstr>
      <vt:lpstr>Team: June 2017</vt:lpstr>
      <vt:lpstr>Projects</vt:lpstr>
      <vt:lpstr>ENHANCED by Mom</vt:lpstr>
      <vt:lpstr>Pregnancy Exposures and Infant Outcomes</vt:lpstr>
      <vt:lpstr>Pregnancy, Offspring, &amp; Dentistry (POD)</vt:lpstr>
      <vt:lpstr>Postpartum Depression and Nutrients</vt:lpstr>
      <vt:lpstr>Offspring Cognition</vt:lpstr>
      <vt:lpstr>Mindfulness during Pregnancy</vt:lpstr>
      <vt:lpstr>Upcoming Manuscripts-Summer 2019</vt:lpstr>
      <vt:lpstr>Upcoming Manuscripts-Fall 2019</vt:lpstr>
      <vt:lpstr>Mission Alignment</vt:lpstr>
      <vt:lpstr>Questions? Thank you!</vt:lpstr>
    </vt:vector>
  </TitlesOfParts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Pregnancy and Infant Research Collaborative (PIRC)</dc:title>
  <cp:lastModifiedBy>May, Linda Elizabeth</cp:lastModifiedBy>
  <cp:revision>177</cp:revision>
  <cp:lastPrinted>2019-05-03T17:17:21Z</cp:lastPrinted>
  <dcterms:modified xsi:type="dcterms:W3CDTF">2019-05-08T11:06:55Z</dcterms:modified>
</cp:coreProperties>
</file>