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79" r:id="rId3"/>
    <p:sldId id="281" r:id="rId4"/>
    <p:sldId id="280" r:id="rId5"/>
    <p:sldId id="282" r:id="rId6"/>
    <p:sldId id="283" r:id="rId7"/>
    <p:sldId id="284" r:id="rId8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35C"/>
    <a:srgbClr val="400080"/>
    <a:srgbClr val="592A8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08"/>
    <p:restoredTop sz="96327"/>
  </p:normalViewPr>
  <p:slideViewPr>
    <p:cSldViewPr snapToGrid="0" snapToObjects="1">
      <p:cViewPr varScale="1">
        <p:scale>
          <a:sx n="87" d="100"/>
          <a:sy n="87" d="100"/>
        </p:scale>
        <p:origin x="2840" y="20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6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1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6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8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380"/>
            </a:lvl1pPr>
            <a:lvl2pPr>
              <a:defRPr sz="2040"/>
            </a:lvl2pPr>
            <a:lvl3pPr>
              <a:defRPr sz="1700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380"/>
            </a:lvl1pPr>
            <a:lvl2pPr>
              <a:defRPr sz="2040"/>
            </a:lvl2pPr>
            <a:lvl3pPr>
              <a:defRPr sz="1700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040"/>
            </a:lvl1pPr>
            <a:lvl2pPr>
              <a:defRPr sz="1700"/>
            </a:lvl2pPr>
            <a:lvl3pPr>
              <a:defRPr sz="1530"/>
            </a:lvl3pPr>
            <a:lvl4pPr>
              <a:defRPr sz="1360"/>
            </a:lvl4pPr>
            <a:lvl5pPr>
              <a:defRPr sz="1360"/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040"/>
            </a:lvl1pPr>
            <a:lvl2pPr>
              <a:defRPr sz="1700"/>
            </a:lvl2pPr>
            <a:lvl3pPr>
              <a:defRPr sz="1530"/>
            </a:lvl3pPr>
            <a:lvl4pPr>
              <a:defRPr sz="1360"/>
            </a:lvl4pPr>
            <a:lvl5pPr>
              <a:defRPr sz="1360"/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3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4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12/9/22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70F0-F46B-2C43-A4A2-64FBD76BAE36}" type="datetimeFigureOut">
              <a:rPr lang="en-US" smtClean="0"/>
              <a:t>12/9/22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4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8620" rtl="0" eaLnBrk="1" latinLnBrk="0" hangingPunct="1"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65" indent="-291465" algn="l" defTabSz="388620" rtl="0" eaLnBrk="1" latinLnBrk="0" hangingPunct="1">
        <a:spcBef>
          <a:spcPct val="20000"/>
        </a:spcBef>
        <a:buFont typeface="Arial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31508" indent="-242888" algn="l" defTabSz="388620" rtl="0" eaLnBrk="1" latinLnBrk="0" hangingPunct="1">
        <a:spcBef>
          <a:spcPct val="20000"/>
        </a:spcBef>
        <a:buFont typeface="Arial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388620" rtl="0" eaLnBrk="1" latinLnBrk="0" hangingPunct="1">
        <a:spcBef>
          <a:spcPct val="20000"/>
        </a:spcBef>
        <a:buFont typeface="Arial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38862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388620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38862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38862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38862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388620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40947E-7481-88F1-57D7-8D138ADACD5C}"/>
              </a:ext>
            </a:extLst>
          </p:cNvPr>
          <p:cNvSpPr txBox="1">
            <a:spLocks/>
          </p:cNvSpPr>
          <p:nvPr/>
        </p:nvSpPr>
        <p:spPr>
          <a:xfrm>
            <a:off x="0" y="579544"/>
            <a:ext cx="7772400" cy="2156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88620" rtl="0" eaLnBrk="1" latinLnBrk="0" hangingPunct="1"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Creating a Flyer</a:t>
            </a:r>
            <a:br>
              <a:rPr lang="en-US"/>
            </a:br>
            <a:r>
              <a:rPr lang="en-US"/>
              <a:t>in PowerPoint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C28B513-1702-3A82-2085-22668EB77B1E}"/>
              </a:ext>
            </a:extLst>
          </p:cNvPr>
          <p:cNvSpPr txBox="1">
            <a:spLocks/>
          </p:cNvSpPr>
          <p:nvPr/>
        </p:nvSpPr>
        <p:spPr>
          <a:xfrm>
            <a:off x="1165860" y="2895600"/>
            <a:ext cx="5440680" cy="5394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91465" indent="-291465" algn="l" defTabSz="388620" rtl="0" eaLnBrk="1" latinLnBrk="0" hangingPunct="1">
              <a:spcBef>
                <a:spcPct val="20000"/>
              </a:spcBef>
              <a:buFont typeface="Arial"/>
              <a:buChar char="•"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508" indent="-242888" algn="l" defTabSz="388620" rtl="0" eaLnBrk="1" latinLnBrk="0" hangingPunct="1">
              <a:spcBef>
                <a:spcPct val="20000"/>
              </a:spcBef>
              <a:buFont typeface="Arial"/>
              <a:buChar char="–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388620" rtl="0" eaLnBrk="1" latinLnBrk="0" hangingPunct="1">
              <a:spcBef>
                <a:spcPct val="20000"/>
              </a:spcBef>
              <a:buFont typeface="Arial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38862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388620" rtl="0" eaLnBrk="1" latinLnBrk="0" hangingPunct="1">
              <a:spcBef>
                <a:spcPct val="20000"/>
              </a:spcBef>
              <a:buFont typeface="Arial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388620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388620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388620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388620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a new PPT, and set page size as 8-1/2 x 11” inches.</a:t>
            </a:r>
          </a:p>
          <a:p>
            <a:pPr marL="342900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a flyer template from samples provided.</a:t>
            </a:r>
          </a:p>
          <a:p>
            <a:pPr marL="342900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all, copy, and paste onto your new PPT.</a:t>
            </a:r>
          </a:p>
          <a:p>
            <a:pPr marL="342900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sections of the template to edit text for your study.</a:t>
            </a:r>
          </a:p>
          <a:p>
            <a:pPr marL="342900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photo and use Insert photo from file.</a:t>
            </a:r>
          </a:p>
          <a:p>
            <a:pPr marL="342900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find an appropriate photo if you don’t have one, look at ECU photos on the Flickr site found at the middle of the ECU home page, “This Week in Photos”.  </a:t>
            </a:r>
          </a:p>
          <a:p>
            <a:pPr marL="342900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unable to find a suitable photo, contact Creative Services.</a:t>
            </a:r>
          </a:p>
          <a:p>
            <a:pPr marL="342900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your file as PPT so you have for future.</a:t>
            </a:r>
          </a:p>
          <a:p>
            <a:pPr marL="342900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the file as a PDF.</a:t>
            </a:r>
          </a:p>
          <a:p>
            <a:pPr marL="342900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printing on your office copier, be sure to leave white/blank margins.</a:t>
            </a:r>
          </a:p>
          <a:p>
            <a:pPr marL="342900" indent="-342900">
              <a:spcBef>
                <a:spcPts val="0"/>
              </a:spcBef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your flyer contains an ECU logo or any trademarked phrases, including East Carolina University® you must get approval from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LogoReview@ecu.edu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Symbol" pitchFamily="2" charset="2"/>
              <a:buChar char="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425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1D68C3-2BBA-1196-DC7C-850E2ABAA689}"/>
              </a:ext>
            </a:extLst>
          </p:cNvPr>
          <p:cNvSpPr/>
          <p:nvPr/>
        </p:nvSpPr>
        <p:spPr>
          <a:xfrm>
            <a:off x="346473" y="9360976"/>
            <a:ext cx="7079454" cy="503519"/>
          </a:xfrm>
          <a:prstGeom prst="rect">
            <a:avLst/>
          </a:prstGeom>
          <a:solidFill>
            <a:srgbClr val="592A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01" y="9404141"/>
            <a:ext cx="1168181" cy="427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5AF0B5-9CB2-63C6-BE79-CDB8D33D6AEC}"/>
              </a:ext>
            </a:extLst>
          </p:cNvPr>
          <p:cNvSpPr txBox="1"/>
          <p:nvPr/>
        </p:nvSpPr>
        <p:spPr>
          <a:xfrm>
            <a:off x="3671888" y="414338"/>
            <a:ext cx="3743323" cy="1815882"/>
          </a:xfrm>
          <a:prstGeom prst="rect">
            <a:avLst/>
          </a:prstGeom>
          <a:noFill/>
          <a:ln w="114300">
            <a:solidFill>
              <a:srgbClr val="592A8A">
                <a:alpha val="29806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Avenir Next Demi Bold" panose="020B0503020202020204" pitchFamily="34" charset="0"/>
            </a:endParaRPr>
          </a:p>
          <a:p>
            <a:pPr algn="ctr"/>
            <a:r>
              <a:rPr lang="en-US" sz="2800" b="1" dirty="0">
                <a:latin typeface="Avenir Next Demi Bold" panose="020B0503020202020204" pitchFamily="34" charset="0"/>
              </a:rPr>
              <a:t>Click to Add Your Study Headline Here</a:t>
            </a:r>
          </a:p>
          <a:p>
            <a:pPr algn="ctr"/>
            <a:endParaRPr lang="en-US" sz="2800" b="1" dirty="0">
              <a:latin typeface="Avenir Next Demi Bold" panose="020B0503020202020204" pitchFamily="34" charset="0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714A1A2-00B6-4D58-24CD-95E69D019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81" b="30319"/>
          <a:stretch/>
        </p:blipFill>
        <p:spPr>
          <a:xfrm>
            <a:off x="346473" y="360344"/>
            <a:ext cx="3053953" cy="18698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79EEF8-B00F-40E2-8917-BF35B9FD0F98}"/>
              </a:ext>
            </a:extLst>
          </p:cNvPr>
          <p:cNvSpPr txBox="1"/>
          <p:nvPr/>
        </p:nvSpPr>
        <p:spPr>
          <a:xfrm>
            <a:off x="346474" y="2514600"/>
            <a:ext cx="4711300" cy="4247317"/>
          </a:xfrm>
          <a:prstGeom prst="rect">
            <a:avLst/>
          </a:prstGeom>
          <a:solidFill>
            <a:schemeClr val="bg1">
              <a:lumMod val="50000"/>
              <a:alpha val="22321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 Medium" panose="020B0503020202020204" pitchFamily="34" charset="0"/>
              </a:rPr>
              <a:t>Click to add your study information. You can include a brief overview and bullet points for qualified participants to be used when recruiting:</a:t>
            </a:r>
          </a:p>
          <a:p>
            <a:endParaRPr lang="en-US" dirty="0">
              <a:latin typeface="Avenir Next Medium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Age and/or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Other necessary 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Study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Next Medium" panose="020B0503020202020204" pitchFamily="34" charset="0"/>
            </a:endParaRPr>
          </a:p>
          <a:p>
            <a:r>
              <a:rPr lang="en-US" dirty="0">
                <a:latin typeface="Avenir Next Medium" panose="020B0503020202020204" pitchFamily="34" charset="0"/>
              </a:rPr>
              <a:t>Participation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Time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Other fact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DEF2E-035D-44FF-C35A-1517D359B163}"/>
              </a:ext>
            </a:extLst>
          </p:cNvPr>
          <p:cNvSpPr txBox="1"/>
          <p:nvPr/>
        </p:nvSpPr>
        <p:spPr>
          <a:xfrm>
            <a:off x="346473" y="7027247"/>
            <a:ext cx="4711300" cy="2135200"/>
          </a:xfrm>
          <a:prstGeom prst="rect">
            <a:avLst/>
          </a:prstGeom>
          <a:solidFill>
            <a:schemeClr val="bg1">
              <a:lumMod val="50000"/>
              <a:alpha val="22321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Click to add contact information here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If interested in participating, contact: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Name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Email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Phone</a:t>
            </a:r>
            <a:endParaRPr lang="en-US" dirty="0">
              <a:latin typeface="Avenir Next Medium" panose="020B05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EBE9D-E6A5-39EB-ECED-A0D187B59A6D}"/>
              </a:ext>
            </a:extLst>
          </p:cNvPr>
          <p:cNvSpPr txBox="1"/>
          <p:nvPr/>
        </p:nvSpPr>
        <p:spPr>
          <a:xfrm>
            <a:off x="5229222" y="2514600"/>
            <a:ext cx="2185989" cy="4524315"/>
          </a:xfrm>
          <a:prstGeom prst="rect">
            <a:avLst/>
          </a:prstGeom>
          <a:solidFill>
            <a:srgbClr val="592A8A">
              <a:alpha val="29767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Next Demi Bold" panose="020B0503020202020204" pitchFamily="34" charset="0"/>
              </a:rPr>
              <a:t>Click to add anything you want to highlight:</a:t>
            </a:r>
          </a:p>
          <a:p>
            <a:endParaRPr lang="en-US" sz="2400" b="1" dirty="0">
              <a:latin typeface="Avenir Next Demi Bold" panose="020B0503020202020204" pitchFamily="34" charset="0"/>
            </a:endParaRPr>
          </a:p>
          <a:p>
            <a:r>
              <a:rPr lang="en-US" sz="2400" b="1" dirty="0">
                <a:latin typeface="Avenir Next Demi Bold" panose="020B0503020202020204" pitchFamily="34" charset="0"/>
              </a:rPr>
              <a:t>Benefits</a:t>
            </a:r>
          </a:p>
          <a:p>
            <a:endParaRPr lang="en-US" sz="2400" b="1" dirty="0">
              <a:latin typeface="Avenir Next Demi Bold" panose="020B0503020202020204" pitchFamily="34" charset="0"/>
            </a:endParaRPr>
          </a:p>
          <a:p>
            <a:r>
              <a:rPr lang="en-US" sz="2400" b="1" dirty="0">
                <a:latin typeface="Avenir Next Demi Bold" panose="020B0503020202020204" pitchFamily="34" charset="0"/>
              </a:rPr>
              <a:t>Other info</a:t>
            </a:r>
          </a:p>
          <a:p>
            <a:endParaRPr lang="en-US" sz="2400" b="1" dirty="0">
              <a:latin typeface="Avenir Next Demi Bold" panose="020B0503020202020204" pitchFamily="34" charset="0"/>
            </a:endParaRPr>
          </a:p>
          <a:p>
            <a:r>
              <a:rPr lang="en-US" sz="2400" b="1" dirty="0">
                <a:latin typeface="Avenir Next Demi Bold" panose="020B0503020202020204" pitchFamily="34" charset="0"/>
              </a:rPr>
              <a:t>Info</a:t>
            </a:r>
          </a:p>
          <a:p>
            <a:endParaRPr lang="en-US" sz="2400" b="1" dirty="0">
              <a:latin typeface="Avenir Next Demi Bold" panose="020B0503020202020204" pitchFamily="34" charset="0"/>
            </a:endParaRPr>
          </a:p>
          <a:p>
            <a:r>
              <a:rPr lang="en-US" sz="2400" b="1" dirty="0">
                <a:latin typeface="Avenir Next Demi Bold" panose="020B0503020202020204" pitchFamily="34" charset="0"/>
              </a:rPr>
              <a:t>Info</a:t>
            </a:r>
          </a:p>
        </p:txBody>
      </p:sp>
      <p:pic>
        <p:nvPicPr>
          <p:cNvPr id="16" name="Graphic 15" descr="Bar chart with solid fill">
            <a:extLst>
              <a:ext uri="{FF2B5EF4-FFF2-40B4-BE49-F238E27FC236}">
                <a16:creationId xmlns:a16="http://schemas.microsoft.com/office/drawing/2014/main" id="{7CDE0B41-B8E3-E14F-1D88-15EFAE89C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9221" y="6829407"/>
            <a:ext cx="2196705" cy="21967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8EBE98-9B81-0331-ED5E-DE7C4727A695}"/>
              </a:ext>
            </a:extLst>
          </p:cNvPr>
          <p:cNvSpPr txBox="1"/>
          <p:nvPr/>
        </p:nvSpPr>
        <p:spPr>
          <a:xfrm>
            <a:off x="5229220" y="8772523"/>
            <a:ext cx="2353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Click to 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937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5AF0B5-9CB2-63C6-BE79-CDB8D33D6AEC}"/>
              </a:ext>
            </a:extLst>
          </p:cNvPr>
          <p:cNvSpPr txBox="1"/>
          <p:nvPr/>
        </p:nvSpPr>
        <p:spPr>
          <a:xfrm>
            <a:off x="3671888" y="414338"/>
            <a:ext cx="3743323" cy="1815882"/>
          </a:xfrm>
          <a:prstGeom prst="rect">
            <a:avLst/>
          </a:prstGeom>
          <a:noFill/>
          <a:ln w="114300">
            <a:solidFill>
              <a:schemeClr val="bg1">
                <a:lumMod val="50000"/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Avenir Next Demi Bold" panose="020B0503020202020204" pitchFamily="34" charset="0"/>
            </a:endParaRPr>
          </a:p>
          <a:p>
            <a:pPr algn="ctr"/>
            <a:r>
              <a:rPr lang="en-US" sz="2800" b="1" dirty="0">
                <a:latin typeface="Avenir Next Demi Bold" panose="020B0503020202020204" pitchFamily="34" charset="0"/>
              </a:rPr>
              <a:t>Click to Add Your Study Headline Here</a:t>
            </a:r>
          </a:p>
          <a:p>
            <a:pPr algn="ctr"/>
            <a:endParaRPr lang="en-US" sz="2800" b="1" dirty="0">
              <a:latin typeface="Avenir Next Demi Bold" panose="020B0503020202020204" pitchFamily="34" charset="0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714A1A2-00B6-4D58-24CD-95E69D019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81" b="30319"/>
          <a:stretch/>
        </p:blipFill>
        <p:spPr>
          <a:xfrm>
            <a:off x="346473" y="360344"/>
            <a:ext cx="3053953" cy="18698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79EEF8-B00F-40E2-8917-BF35B9FD0F98}"/>
              </a:ext>
            </a:extLst>
          </p:cNvPr>
          <p:cNvSpPr txBox="1"/>
          <p:nvPr/>
        </p:nvSpPr>
        <p:spPr>
          <a:xfrm>
            <a:off x="346474" y="2474259"/>
            <a:ext cx="4711300" cy="4247317"/>
          </a:xfrm>
          <a:prstGeom prst="rect">
            <a:avLst/>
          </a:prstGeom>
          <a:solidFill>
            <a:schemeClr val="bg1">
              <a:lumMod val="50000"/>
              <a:alpha val="22321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 Medium" panose="020B0503020202020204" pitchFamily="34" charset="0"/>
              </a:rPr>
              <a:t>Click to add your study information. You can include a brief overview and bullet points for qualified participants to be used when recruiting:</a:t>
            </a:r>
          </a:p>
          <a:p>
            <a:endParaRPr lang="en-US" dirty="0">
              <a:latin typeface="Avenir Next Medium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Age and/or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Other necessary 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Study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Next Medium" panose="020B0503020202020204" pitchFamily="34" charset="0"/>
            </a:endParaRPr>
          </a:p>
          <a:p>
            <a:r>
              <a:rPr lang="en-US" dirty="0">
                <a:latin typeface="Avenir Next Medium" panose="020B0503020202020204" pitchFamily="34" charset="0"/>
              </a:rPr>
              <a:t>Participation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Time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Other fact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DEF2E-035D-44FF-C35A-1517D359B163}"/>
              </a:ext>
            </a:extLst>
          </p:cNvPr>
          <p:cNvSpPr txBox="1"/>
          <p:nvPr/>
        </p:nvSpPr>
        <p:spPr>
          <a:xfrm>
            <a:off x="346473" y="6986906"/>
            <a:ext cx="4711300" cy="2135200"/>
          </a:xfrm>
          <a:prstGeom prst="rect">
            <a:avLst/>
          </a:prstGeom>
          <a:solidFill>
            <a:schemeClr val="bg1">
              <a:lumMod val="50000"/>
              <a:alpha val="22321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Click to add contact information here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If interested in participating, contact: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Name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Email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Phone</a:t>
            </a:r>
            <a:endParaRPr lang="en-US" dirty="0">
              <a:latin typeface="Avenir Next Medium" panose="020B05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EBE9D-E6A5-39EB-ECED-A0D187B59A6D}"/>
              </a:ext>
            </a:extLst>
          </p:cNvPr>
          <p:cNvSpPr txBox="1"/>
          <p:nvPr/>
        </p:nvSpPr>
        <p:spPr>
          <a:xfrm>
            <a:off x="5229222" y="2474259"/>
            <a:ext cx="2185989" cy="4154984"/>
          </a:xfrm>
          <a:prstGeom prst="rect">
            <a:avLst/>
          </a:prstGeom>
          <a:solidFill>
            <a:srgbClr val="592A8A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Click to add anything you want to highlight:</a:t>
            </a:r>
          </a:p>
          <a:p>
            <a:endParaRPr lang="en-US" sz="24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Benefits</a:t>
            </a:r>
          </a:p>
          <a:p>
            <a:endParaRPr lang="en-US" sz="24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Other info</a:t>
            </a:r>
          </a:p>
          <a:p>
            <a:endParaRPr lang="en-US" sz="24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Info</a:t>
            </a:r>
          </a:p>
          <a:p>
            <a:endParaRPr lang="en-US" sz="24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</p:txBody>
      </p:sp>
      <p:pic>
        <p:nvPicPr>
          <p:cNvPr id="16" name="Graphic 15" descr="Bar chart with solid fill">
            <a:extLst>
              <a:ext uri="{FF2B5EF4-FFF2-40B4-BE49-F238E27FC236}">
                <a16:creationId xmlns:a16="http://schemas.microsoft.com/office/drawing/2014/main" id="{7CDE0B41-B8E3-E14F-1D88-15EFAE89C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9221" y="6731914"/>
            <a:ext cx="2196705" cy="21967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8EBE98-9B81-0331-ED5E-DE7C4727A695}"/>
              </a:ext>
            </a:extLst>
          </p:cNvPr>
          <p:cNvSpPr txBox="1"/>
          <p:nvPr/>
        </p:nvSpPr>
        <p:spPr>
          <a:xfrm>
            <a:off x="5243514" y="8789334"/>
            <a:ext cx="233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Click to add caption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EB0989-4DFC-7908-1EC8-86E289834094}"/>
              </a:ext>
            </a:extLst>
          </p:cNvPr>
          <p:cNvCxnSpPr>
            <a:cxnSpLocks/>
          </p:cNvCxnSpPr>
          <p:nvPr/>
        </p:nvCxnSpPr>
        <p:spPr>
          <a:xfrm>
            <a:off x="314319" y="9276781"/>
            <a:ext cx="7082364" cy="0"/>
          </a:xfrm>
          <a:prstGeom prst="line">
            <a:avLst/>
          </a:prstGeom>
          <a:ln w="19050" cmpd="sng">
            <a:solidFill>
              <a:srgbClr val="592A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7293827-CB0E-67A6-C5D8-B658942EF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18" y="9290063"/>
            <a:ext cx="3760141" cy="55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5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0D0C4C-0AD3-2DCC-8D43-3C2270C6AB7F}"/>
              </a:ext>
            </a:extLst>
          </p:cNvPr>
          <p:cNvSpPr/>
          <p:nvPr/>
        </p:nvSpPr>
        <p:spPr>
          <a:xfrm>
            <a:off x="346472" y="9224907"/>
            <a:ext cx="7068739" cy="497335"/>
          </a:xfrm>
          <a:prstGeom prst="rect">
            <a:avLst/>
          </a:prstGeom>
          <a:solidFill>
            <a:srgbClr val="592A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C361C-89B3-4E55-5234-487D90B7E1C7}"/>
              </a:ext>
            </a:extLst>
          </p:cNvPr>
          <p:cNvSpPr txBox="1"/>
          <p:nvPr/>
        </p:nvSpPr>
        <p:spPr>
          <a:xfrm>
            <a:off x="3671888" y="414338"/>
            <a:ext cx="3743323" cy="1815882"/>
          </a:xfrm>
          <a:prstGeom prst="rect">
            <a:avLst/>
          </a:prstGeom>
          <a:noFill/>
          <a:ln w="114300">
            <a:solidFill>
              <a:srgbClr val="592A8A">
                <a:alpha val="29806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Avenir Next Demi Bold" panose="020B0503020202020204" pitchFamily="34" charset="0"/>
            </a:endParaRPr>
          </a:p>
          <a:p>
            <a:pPr algn="ctr"/>
            <a:r>
              <a:rPr lang="en-US" sz="2800" b="1" dirty="0">
                <a:latin typeface="Avenir Next Demi Bold" panose="020B0503020202020204" pitchFamily="34" charset="0"/>
              </a:rPr>
              <a:t>Click to Add Your Study Headline Here</a:t>
            </a:r>
          </a:p>
          <a:p>
            <a:pPr algn="ctr"/>
            <a:endParaRPr lang="en-US" sz="2800" b="1" dirty="0">
              <a:latin typeface="Avenir Next Demi Bold" panose="020B0503020202020204" pitchFamily="34" charset="0"/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7BFF8FD-6B34-C3AC-0FB6-A4E317D18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81" b="30319"/>
          <a:stretch/>
        </p:blipFill>
        <p:spPr>
          <a:xfrm>
            <a:off x="346473" y="360344"/>
            <a:ext cx="3053953" cy="18698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4DC1EC-74FC-3B4C-2119-415291B7D5B9}"/>
              </a:ext>
            </a:extLst>
          </p:cNvPr>
          <p:cNvSpPr txBox="1"/>
          <p:nvPr/>
        </p:nvSpPr>
        <p:spPr>
          <a:xfrm>
            <a:off x="346474" y="2514600"/>
            <a:ext cx="4711300" cy="4247317"/>
          </a:xfrm>
          <a:prstGeom prst="rect">
            <a:avLst/>
          </a:prstGeom>
          <a:solidFill>
            <a:schemeClr val="bg1">
              <a:lumMod val="50000"/>
              <a:alpha val="22321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 Medium" panose="020B0503020202020204" pitchFamily="34" charset="0"/>
              </a:rPr>
              <a:t>Click to add your study information. You can include a brief overview and bullet points for qualified participants to be used when recruiting:</a:t>
            </a:r>
          </a:p>
          <a:p>
            <a:endParaRPr lang="en-US" dirty="0">
              <a:latin typeface="Avenir Next Medium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Age and/or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Other necessary 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Study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Next Medium" panose="020B0503020202020204" pitchFamily="34" charset="0"/>
            </a:endParaRPr>
          </a:p>
          <a:p>
            <a:r>
              <a:rPr lang="en-US" dirty="0">
                <a:latin typeface="Avenir Next Medium" panose="020B0503020202020204" pitchFamily="34" charset="0"/>
              </a:rPr>
              <a:t>Participation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Time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Other fact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778602-BE0B-D6BB-770E-0EB9D6001BF1}"/>
              </a:ext>
            </a:extLst>
          </p:cNvPr>
          <p:cNvSpPr txBox="1"/>
          <p:nvPr/>
        </p:nvSpPr>
        <p:spPr>
          <a:xfrm>
            <a:off x="346473" y="7027247"/>
            <a:ext cx="4711300" cy="2135200"/>
          </a:xfrm>
          <a:prstGeom prst="rect">
            <a:avLst/>
          </a:prstGeom>
          <a:solidFill>
            <a:schemeClr val="bg1">
              <a:lumMod val="50000"/>
              <a:alpha val="22321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Click to add contact information here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If interested in participating, contact: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Name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Email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Phone</a:t>
            </a:r>
            <a:endParaRPr lang="en-US" dirty="0">
              <a:latin typeface="Avenir Next Medium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B9BA22-80B0-6FE2-5DB3-05414AEAE2B4}"/>
              </a:ext>
            </a:extLst>
          </p:cNvPr>
          <p:cNvSpPr txBox="1"/>
          <p:nvPr/>
        </p:nvSpPr>
        <p:spPr>
          <a:xfrm>
            <a:off x="5229222" y="2514600"/>
            <a:ext cx="2185989" cy="4524315"/>
          </a:xfrm>
          <a:prstGeom prst="rect">
            <a:avLst/>
          </a:prstGeom>
          <a:solidFill>
            <a:srgbClr val="592A8A">
              <a:alpha val="29767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Next Demi Bold" panose="020B0503020202020204" pitchFamily="34" charset="0"/>
              </a:rPr>
              <a:t>Click to add anything you want to highlight:</a:t>
            </a:r>
          </a:p>
          <a:p>
            <a:endParaRPr lang="en-US" sz="2400" b="1" dirty="0">
              <a:latin typeface="Avenir Next Demi Bold" panose="020B0503020202020204" pitchFamily="34" charset="0"/>
            </a:endParaRPr>
          </a:p>
          <a:p>
            <a:r>
              <a:rPr lang="en-US" sz="2400" b="1" dirty="0">
                <a:latin typeface="Avenir Next Demi Bold" panose="020B0503020202020204" pitchFamily="34" charset="0"/>
              </a:rPr>
              <a:t>Benefits</a:t>
            </a:r>
          </a:p>
          <a:p>
            <a:endParaRPr lang="en-US" sz="2400" b="1" dirty="0">
              <a:latin typeface="Avenir Next Demi Bold" panose="020B0503020202020204" pitchFamily="34" charset="0"/>
            </a:endParaRPr>
          </a:p>
          <a:p>
            <a:r>
              <a:rPr lang="en-US" sz="2400" b="1" dirty="0">
                <a:latin typeface="Avenir Next Demi Bold" panose="020B0503020202020204" pitchFamily="34" charset="0"/>
              </a:rPr>
              <a:t>Other info</a:t>
            </a:r>
          </a:p>
          <a:p>
            <a:endParaRPr lang="en-US" sz="2400" b="1" dirty="0">
              <a:latin typeface="Avenir Next Demi Bold" panose="020B0503020202020204" pitchFamily="34" charset="0"/>
            </a:endParaRPr>
          </a:p>
          <a:p>
            <a:r>
              <a:rPr lang="en-US" sz="2400" b="1" dirty="0">
                <a:latin typeface="Avenir Next Demi Bold" panose="020B0503020202020204" pitchFamily="34" charset="0"/>
              </a:rPr>
              <a:t>Info</a:t>
            </a:r>
          </a:p>
          <a:p>
            <a:endParaRPr lang="en-US" sz="2400" b="1" dirty="0">
              <a:latin typeface="Avenir Next Demi Bold" panose="020B0503020202020204" pitchFamily="34" charset="0"/>
            </a:endParaRPr>
          </a:p>
          <a:p>
            <a:r>
              <a:rPr lang="en-US" sz="2400" b="1" dirty="0">
                <a:latin typeface="Avenir Next Demi Bold" panose="020B0503020202020204" pitchFamily="34" charset="0"/>
              </a:rPr>
              <a:t>Info</a:t>
            </a:r>
          </a:p>
        </p:txBody>
      </p:sp>
      <p:pic>
        <p:nvPicPr>
          <p:cNvPr id="11" name="Graphic 10" descr="Bar chart with solid fill">
            <a:extLst>
              <a:ext uri="{FF2B5EF4-FFF2-40B4-BE49-F238E27FC236}">
                <a16:creationId xmlns:a16="http://schemas.microsoft.com/office/drawing/2014/main" id="{6C16FE9A-CE80-60D7-39C2-29A4AABF9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9221" y="6829407"/>
            <a:ext cx="2196705" cy="21967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FF6EFA-E1BA-2BC9-BC5D-77026DA7BC66}"/>
              </a:ext>
            </a:extLst>
          </p:cNvPr>
          <p:cNvSpPr txBox="1"/>
          <p:nvPr/>
        </p:nvSpPr>
        <p:spPr>
          <a:xfrm>
            <a:off x="5443538" y="8772523"/>
            <a:ext cx="2138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Click to add caption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78E346-65DF-D828-D255-122215EA6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88" y="9249095"/>
            <a:ext cx="3053953" cy="4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5AF0B5-9CB2-63C6-BE79-CDB8D33D6AEC}"/>
              </a:ext>
            </a:extLst>
          </p:cNvPr>
          <p:cNvSpPr txBox="1"/>
          <p:nvPr/>
        </p:nvSpPr>
        <p:spPr>
          <a:xfrm>
            <a:off x="3671888" y="414338"/>
            <a:ext cx="3743323" cy="1815882"/>
          </a:xfrm>
          <a:prstGeom prst="rect">
            <a:avLst/>
          </a:prstGeom>
          <a:noFill/>
          <a:ln w="114300">
            <a:solidFill>
              <a:schemeClr val="bg1">
                <a:lumMod val="50000"/>
                <a:alpha val="3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Avenir Next Demi Bold" panose="020B0503020202020204" pitchFamily="34" charset="0"/>
            </a:endParaRPr>
          </a:p>
          <a:p>
            <a:pPr algn="ctr"/>
            <a:r>
              <a:rPr lang="en-US" sz="2800" b="1" dirty="0">
                <a:latin typeface="Avenir Next Demi Bold" panose="020B0503020202020204" pitchFamily="34" charset="0"/>
              </a:rPr>
              <a:t>Click to Add Your Study Headline Here</a:t>
            </a:r>
          </a:p>
          <a:p>
            <a:pPr algn="ctr"/>
            <a:endParaRPr lang="en-US" sz="2800" b="1" dirty="0">
              <a:latin typeface="Avenir Next Demi Bold" panose="020B0503020202020204" pitchFamily="34" charset="0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714A1A2-00B6-4D58-24CD-95E69D019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81" b="30319"/>
          <a:stretch/>
        </p:blipFill>
        <p:spPr>
          <a:xfrm>
            <a:off x="346473" y="360344"/>
            <a:ext cx="3053953" cy="18698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79EEF8-B00F-40E2-8917-BF35B9FD0F98}"/>
              </a:ext>
            </a:extLst>
          </p:cNvPr>
          <p:cNvSpPr txBox="1"/>
          <p:nvPr/>
        </p:nvSpPr>
        <p:spPr>
          <a:xfrm>
            <a:off x="346474" y="2514600"/>
            <a:ext cx="4711300" cy="4247317"/>
          </a:xfrm>
          <a:prstGeom prst="rect">
            <a:avLst/>
          </a:prstGeom>
          <a:solidFill>
            <a:schemeClr val="bg1">
              <a:lumMod val="50000"/>
              <a:alpha val="22321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 Medium" panose="020B0503020202020204" pitchFamily="34" charset="0"/>
              </a:rPr>
              <a:t>Click to add your study information. You can include a brief overview and bullet points for qualified participants to be used when recruiting:</a:t>
            </a:r>
          </a:p>
          <a:p>
            <a:endParaRPr lang="en-US" dirty="0">
              <a:latin typeface="Avenir Next Medium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Age and/or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Other necessary 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Study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venir Next Medium" panose="020B0503020202020204" pitchFamily="34" charset="0"/>
            </a:endParaRPr>
          </a:p>
          <a:p>
            <a:r>
              <a:rPr lang="en-US" dirty="0">
                <a:latin typeface="Avenir Next Medium" panose="020B0503020202020204" pitchFamily="34" charset="0"/>
              </a:rPr>
              <a:t>Participation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Time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Other fact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DEF2E-035D-44FF-C35A-1517D359B163}"/>
              </a:ext>
            </a:extLst>
          </p:cNvPr>
          <p:cNvSpPr txBox="1"/>
          <p:nvPr/>
        </p:nvSpPr>
        <p:spPr>
          <a:xfrm>
            <a:off x="346473" y="7027247"/>
            <a:ext cx="4711300" cy="2135200"/>
          </a:xfrm>
          <a:prstGeom prst="rect">
            <a:avLst/>
          </a:prstGeom>
          <a:solidFill>
            <a:schemeClr val="bg1">
              <a:lumMod val="50000"/>
              <a:alpha val="22321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Click to add contact information here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If interested in participating, contact: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Name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Email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venir Next Medium" panose="020B0503020202020204" pitchFamily="34" charset="0"/>
              </a:rPr>
              <a:t>Phone</a:t>
            </a:r>
            <a:endParaRPr lang="en-US" dirty="0">
              <a:latin typeface="Avenir Next Medium" panose="020B05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EBE9D-E6A5-39EB-ECED-A0D187B59A6D}"/>
              </a:ext>
            </a:extLst>
          </p:cNvPr>
          <p:cNvSpPr txBox="1"/>
          <p:nvPr/>
        </p:nvSpPr>
        <p:spPr>
          <a:xfrm>
            <a:off x="5229222" y="2514600"/>
            <a:ext cx="2185989" cy="4339650"/>
          </a:xfrm>
          <a:prstGeom prst="rect">
            <a:avLst/>
          </a:prstGeom>
          <a:solidFill>
            <a:srgbClr val="592A8A"/>
          </a:solidFill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Click to add anything you want to highlight:</a:t>
            </a:r>
          </a:p>
          <a:p>
            <a:endParaRPr lang="en-US" sz="24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Benefits</a:t>
            </a:r>
          </a:p>
          <a:p>
            <a:endParaRPr lang="en-US" sz="24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Other info</a:t>
            </a:r>
          </a:p>
          <a:p>
            <a:endParaRPr lang="en-US" sz="24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Info</a:t>
            </a:r>
          </a:p>
          <a:p>
            <a:endParaRPr lang="en-US" sz="24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</p:txBody>
      </p:sp>
      <p:pic>
        <p:nvPicPr>
          <p:cNvPr id="16" name="Graphic 15" descr="Bar chart with solid fill">
            <a:extLst>
              <a:ext uri="{FF2B5EF4-FFF2-40B4-BE49-F238E27FC236}">
                <a16:creationId xmlns:a16="http://schemas.microsoft.com/office/drawing/2014/main" id="{7CDE0B41-B8E3-E14F-1D88-15EFAE89C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9221" y="6772255"/>
            <a:ext cx="2196705" cy="21967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8EBE98-9B81-0331-ED5E-DE7C4727A695}"/>
              </a:ext>
            </a:extLst>
          </p:cNvPr>
          <p:cNvSpPr txBox="1"/>
          <p:nvPr/>
        </p:nvSpPr>
        <p:spPr>
          <a:xfrm>
            <a:off x="5243514" y="8829675"/>
            <a:ext cx="233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Click to add caption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EB0989-4DFC-7908-1EC8-86E289834094}"/>
              </a:ext>
            </a:extLst>
          </p:cNvPr>
          <p:cNvCxnSpPr>
            <a:cxnSpLocks/>
          </p:cNvCxnSpPr>
          <p:nvPr/>
        </p:nvCxnSpPr>
        <p:spPr>
          <a:xfrm>
            <a:off x="314319" y="9276781"/>
            <a:ext cx="7082364" cy="0"/>
          </a:xfrm>
          <a:prstGeom prst="line">
            <a:avLst/>
          </a:prstGeom>
          <a:ln w="19050" cmpd="sng">
            <a:solidFill>
              <a:srgbClr val="592A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7293827-CB0E-67A6-C5D8-B658942EF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19" y="9303510"/>
            <a:ext cx="3571882" cy="5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6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1D68C3-2BBA-1196-DC7C-850E2ABAA689}"/>
              </a:ext>
            </a:extLst>
          </p:cNvPr>
          <p:cNvSpPr/>
          <p:nvPr/>
        </p:nvSpPr>
        <p:spPr>
          <a:xfrm>
            <a:off x="346472" y="8995216"/>
            <a:ext cx="7079455" cy="697424"/>
          </a:xfrm>
          <a:prstGeom prst="rect">
            <a:avLst/>
          </a:prstGeom>
          <a:solidFill>
            <a:srgbClr val="592A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13" y="9092168"/>
            <a:ext cx="1375356" cy="5035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79EEF8-B00F-40E2-8917-BF35B9FD0F98}"/>
              </a:ext>
            </a:extLst>
          </p:cNvPr>
          <p:cNvSpPr txBox="1"/>
          <p:nvPr/>
        </p:nvSpPr>
        <p:spPr>
          <a:xfrm>
            <a:off x="346473" y="5966336"/>
            <a:ext cx="4440680" cy="2859757"/>
          </a:xfrm>
          <a:prstGeom prst="rect">
            <a:avLst/>
          </a:prstGeom>
          <a:solidFill>
            <a:schemeClr val="bg1">
              <a:lumMod val="50000"/>
              <a:alpha val="22321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 Medium" panose="020B0503020202020204" pitchFamily="34" charset="0"/>
              </a:rPr>
              <a:t>Click to add your study information. You can include a brief overview and bullet points for qualified participants to be used when recruiting:</a:t>
            </a:r>
            <a:br>
              <a:rPr lang="en-US" sz="1200" dirty="0">
                <a:latin typeface="Avenir Next Medium" panose="020B0503020202020204" pitchFamily="34" charset="0"/>
              </a:rPr>
            </a:br>
            <a:endParaRPr lang="en-US" sz="1200" dirty="0">
              <a:latin typeface="Avenir Next Medium" panose="020B0503020202020204" pitchFamily="34" charset="0"/>
            </a:endParaRPr>
          </a:p>
          <a:p>
            <a:pPr marL="285750" indent="-285750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Age and/or gender</a:t>
            </a:r>
          </a:p>
          <a:p>
            <a:pPr marL="285750" indent="-285750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Other necessary demographics</a:t>
            </a:r>
          </a:p>
          <a:p>
            <a:pPr marL="285750" indent="-285750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Demographics</a:t>
            </a:r>
          </a:p>
          <a:p>
            <a:pPr marL="285750" indent="-285750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Study criteria</a:t>
            </a:r>
          </a:p>
          <a:p>
            <a:pPr marL="285750" indent="-285750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Criteria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EBE9D-E6A5-39EB-ECED-A0D187B59A6D}"/>
              </a:ext>
            </a:extLst>
          </p:cNvPr>
          <p:cNvSpPr txBox="1"/>
          <p:nvPr/>
        </p:nvSpPr>
        <p:spPr>
          <a:xfrm>
            <a:off x="5030880" y="5966336"/>
            <a:ext cx="2368154" cy="2826415"/>
          </a:xfrm>
          <a:prstGeom prst="rect">
            <a:avLst/>
          </a:prstGeom>
          <a:solidFill>
            <a:srgbClr val="592A8A">
              <a:alpha val="29767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3080"/>
              </a:lnSpc>
            </a:pPr>
            <a:r>
              <a:rPr lang="en-US" b="1" dirty="0">
                <a:latin typeface="Avenir Next Medium" panose="020B0503020202020204" pitchFamily="34" charset="0"/>
              </a:rPr>
              <a:t>Click to add contact information.</a:t>
            </a:r>
          </a:p>
          <a:p>
            <a:r>
              <a:rPr lang="en-US" b="1" dirty="0">
                <a:latin typeface="Avenir Next Medium" panose="020B0503020202020204" pitchFamily="34" charset="0"/>
              </a:rPr>
              <a:t>If interested in this study, contact:</a:t>
            </a:r>
            <a:br>
              <a:rPr lang="en-US" b="1" dirty="0">
                <a:latin typeface="Avenir Next Medium" panose="020B0503020202020204" pitchFamily="34" charset="0"/>
              </a:rPr>
            </a:br>
            <a:endParaRPr lang="en-US" b="1" dirty="0">
              <a:latin typeface="Avenir Next Medium" panose="020B0503020202020204" pitchFamily="34" charset="0"/>
            </a:endParaRPr>
          </a:p>
          <a:p>
            <a:r>
              <a:rPr lang="en-US" b="1" dirty="0">
                <a:latin typeface="Avenir Next Medium" panose="020B0503020202020204" pitchFamily="34" charset="0"/>
              </a:rPr>
              <a:t>Name</a:t>
            </a:r>
          </a:p>
          <a:p>
            <a:r>
              <a:rPr lang="en-US" b="1" dirty="0">
                <a:latin typeface="Avenir Next Medium" panose="020B0503020202020204" pitchFamily="34" charset="0"/>
              </a:rPr>
              <a:t>Email</a:t>
            </a:r>
          </a:p>
          <a:p>
            <a:r>
              <a:rPr lang="en-US" b="1" dirty="0">
                <a:latin typeface="Avenir Next Medium" panose="020B0503020202020204" pitchFamily="34" charset="0"/>
              </a:rPr>
              <a:t>Phone</a:t>
            </a:r>
          </a:p>
          <a:p>
            <a:endParaRPr lang="en-US" dirty="0">
              <a:latin typeface="Avenir Next Medium" panose="020B050302020202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108B075-FEB4-8036-7C11-BF80F5F52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73" y="292017"/>
            <a:ext cx="7068738" cy="54782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3707E5-DDA8-5494-F5B1-84D5DD9D0B99}"/>
              </a:ext>
            </a:extLst>
          </p:cNvPr>
          <p:cNvSpPr/>
          <p:nvPr/>
        </p:nvSpPr>
        <p:spPr>
          <a:xfrm>
            <a:off x="357189" y="5195063"/>
            <a:ext cx="7058022" cy="575226"/>
          </a:xfrm>
          <a:prstGeom prst="rect">
            <a:avLst/>
          </a:prstGeom>
          <a:solidFill>
            <a:srgbClr val="592A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AF0B5-9CB2-63C6-BE79-CDB8D33D6AEC}"/>
              </a:ext>
            </a:extLst>
          </p:cNvPr>
          <p:cNvSpPr txBox="1"/>
          <p:nvPr/>
        </p:nvSpPr>
        <p:spPr>
          <a:xfrm>
            <a:off x="449726" y="5247069"/>
            <a:ext cx="6862231" cy="523220"/>
          </a:xfrm>
          <a:prstGeom prst="rect">
            <a:avLst/>
          </a:prstGeom>
          <a:noFill/>
          <a:ln w="1143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Click to Add Your Study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1981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1D68C3-2BBA-1196-DC7C-850E2ABAA689}"/>
              </a:ext>
            </a:extLst>
          </p:cNvPr>
          <p:cNvSpPr/>
          <p:nvPr/>
        </p:nvSpPr>
        <p:spPr>
          <a:xfrm>
            <a:off x="346472" y="8995216"/>
            <a:ext cx="7079455" cy="697424"/>
          </a:xfrm>
          <a:prstGeom prst="rect">
            <a:avLst/>
          </a:prstGeom>
          <a:solidFill>
            <a:srgbClr val="592A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9EEF8-B00F-40E2-8917-BF35B9FD0F98}"/>
              </a:ext>
            </a:extLst>
          </p:cNvPr>
          <p:cNvSpPr txBox="1"/>
          <p:nvPr/>
        </p:nvSpPr>
        <p:spPr>
          <a:xfrm>
            <a:off x="346473" y="5966336"/>
            <a:ext cx="4440680" cy="2859757"/>
          </a:xfrm>
          <a:prstGeom prst="rect">
            <a:avLst/>
          </a:prstGeom>
          <a:solidFill>
            <a:schemeClr val="bg1">
              <a:lumMod val="50000"/>
              <a:alpha val="22321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 Medium" panose="020B0503020202020204" pitchFamily="34" charset="0"/>
              </a:rPr>
              <a:t>Click to add your study information. You can include a brief overview and bullet points for qualified participants to be used when recruiting:</a:t>
            </a:r>
            <a:br>
              <a:rPr lang="en-US" sz="1200" dirty="0">
                <a:latin typeface="Avenir Next Medium" panose="020B0503020202020204" pitchFamily="34" charset="0"/>
              </a:rPr>
            </a:br>
            <a:endParaRPr lang="en-US" sz="1200" dirty="0">
              <a:latin typeface="Avenir Next Medium" panose="020B0503020202020204" pitchFamily="34" charset="0"/>
            </a:endParaRPr>
          </a:p>
          <a:p>
            <a:pPr marL="285750" indent="-285750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Age and/or gender</a:t>
            </a:r>
          </a:p>
          <a:p>
            <a:pPr marL="285750" indent="-285750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Other necessary demographics</a:t>
            </a:r>
          </a:p>
          <a:p>
            <a:pPr marL="285750" indent="-285750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Demographics</a:t>
            </a:r>
          </a:p>
          <a:p>
            <a:pPr marL="285750" indent="-285750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Study criteria</a:t>
            </a:r>
          </a:p>
          <a:p>
            <a:pPr marL="285750" indent="-285750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Medium" panose="020B0503020202020204" pitchFamily="34" charset="0"/>
              </a:rPr>
              <a:t>Criteria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EBE9D-E6A5-39EB-ECED-A0D187B59A6D}"/>
              </a:ext>
            </a:extLst>
          </p:cNvPr>
          <p:cNvSpPr txBox="1"/>
          <p:nvPr/>
        </p:nvSpPr>
        <p:spPr>
          <a:xfrm>
            <a:off x="5030880" y="5966336"/>
            <a:ext cx="2368154" cy="2826415"/>
          </a:xfrm>
          <a:prstGeom prst="rect">
            <a:avLst/>
          </a:prstGeom>
          <a:solidFill>
            <a:srgbClr val="592A8A">
              <a:alpha val="29767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3080"/>
              </a:lnSpc>
            </a:pPr>
            <a:r>
              <a:rPr lang="en-US" b="1" dirty="0">
                <a:latin typeface="Avenir Next Medium" panose="020B0503020202020204" pitchFamily="34" charset="0"/>
              </a:rPr>
              <a:t>Click to add contact information.</a:t>
            </a:r>
          </a:p>
          <a:p>
            <a:r>
              <a:rPr lang="en-US" b="1" dirty="0">
                <a:latin typeface="Avenir Next Medium" panose="020B0503020202020204" pitchFamily="34" charset="0"/>
              </a:rPr>
              <a:t>If interested in this study, contact:</a:t>
            </a:r>
            <a:br>
              <a:rPr lang="en-US" b="1" dirty="0">
                <a:latin typeface="Avenir Next Medium" panose="020B0503020202020204" pitchFamily="34" charset="0"/>
              </a:rPr>
            </a:br>
            <a:endParaRPr lang="en-US" b="1" dirty="0">
              <a:latin typeface="Avenir Next Medium" panose="020B0503020202020204" pitchFamily="34" charset="0"/>
            </a:endParaRPr>
          </a:p>
          <a:p>
            <a:r>
              <a:rPr lang="en-US" b="1" dirty="0">
                <a:latin typeface="Avenir Next Medium" panose="020B0503020202020204" pitchFamily="34" charset="0"/>
              </a:rPr>
              <a:t>Name</a:t>
            </a:r>
          </a:p>
          <a:p>
            <a:r>
              <a:rPr lang="en-US" b="1" dirty="0">
                <a:latin typeface="Avenir Next Medium" panose="020B0503020202020204" pitchFamily="34" charset="0"/>
              </a:rPr>
              <a:t>Email</a:t>
            </a:r>
          </a:p>
          <a:p>
            <a:r>
              <a:rPr lang="en-US" b="1" dirty="0">
                <a:latin typeface="Avenir Next Medium" panose="020B0503020202020204" pitchFamily="34" charset="0"/>
              </a:rPr>
              <a:t>Phone</a:t>
            </a:r>
          </a:p>
          <a:p>
            <a:endParaRPr lang="en-US" dirty="0">
              <a:latin typeface="Avenir Next Medium" panose="020B050302020202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108B075-FEB4-8036-7C11-BF80F5F52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73" y="292017"/>
            <a:ext cx="7068738" cy="54782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3707E5-DDA8-5494-F5B1-84D5DD9D0B99}"/>
              </a:ext>
            </a:extLst>
          </p:cNvPr>
          <p:cNvSpPr/>
          <p:nvPr/>
        </p:nvSpPr>
        <p:spPr>
          <a:xfrm>
            <a:off x="357189" y="5195063"/>
            <a:ext cx="7058022" cy="575226"/>
          </a:xfrm>
          <a:prstGeom prst="rect">
            <a:avLst/>
          </a:prstGeom>
          <a:solidFill>
            <a:srgbClr val="592A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AF0B5-9CB2-63C6-BE79-CDB8D33D6AEC}"/>
              </a:ext>
            </a:extLst>
          </p:cNvPr>
          <p:cNvSpPr txBox="1"/>
          <p:nvPr/>
        </p:nvSpPr>
        <p:spPr>
          <a:xfrm>
            <a:off x="449726" y="5247069"/>
            <a:ext cx="6862231" cy="523220"/>
          </a:xfrm>
          <a:prstGeom prst="rect">
            <a:avLst/>
          </a:prstGeom>
          <a:noFill/>
          <a:ln w="1143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Click to Add Your Study Headline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FAB891-E3C0-C4EC-C4DA-5C0D46F1E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26" y="9044107"/>
            <a:ext cx="2932854" cy="5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67354"/>
      </p:ext>
    </p:extLst>
  </p:cSld>
  <p:clrMapOvr>
    <a:masterClrMapping/>
  </p:clrMapOvr>
</p:sld>
</file>

<file path=ppt/theme/theme1.xml><?xml version="1.0" encoding="utf-8"?>
<a:theme xmlns:a="http://schemas.openxmlformats.org/drawingml/2006/main" name="East Carolina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2" id="{DC376AE3-0F18-624D-A20E-4BF46F2B945F}" vid="{2241836F-2A78-7B42-B4B4-A31C049C7B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East Carolina University</Template>
  <TotalTime>0</TotalTime>
  <Words>647</Words>
  <Application>Microsoft Macintosh PowerPoint</Application>
  <PresentationFormat>Custom</PresentationFormat>
  <Paragraphs>149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Demi Bold</vt:lpstr>
      <vt:lpstr>Avenir Next Medium</vt:lpstr>
      <vt:lpstr>Calibri</vt:lpstr>
      <vt:lpstr>Symbol</vt:lpstr>
      <vt:lpstr>East Carolina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Tilghman, Kim</dc:creator>
  <cp:lastModifiedBy>Tilghman, Kim</cp:lastModifiedBy>
  <cp:revision>1</cp:revision>
  <dcterms:created xsi:type="dcterms:W3CDTF">2022-12-09T16:51:47Z</dcterms:created>
  <dcterms:modified xsi:type="dcterms:W3CDTF">2022-12-09T16:52:21Z</dcterms:modified>
</cp:coreProperties>
</file>